
<file path=[Content_Types].xml><?xml version="1.0" encoding="utf-8"?>
<Types xmlns="http://schemas.openxmlformats.org/package/2006/content-types">
  <Default Extension="png" ContentType="image/png"/>
  <Default Extension="jpeg" ContentType="image/jpeg"/>
  <Default Extension="mov" ContentType="video/quicktime"/>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9"/>
  </p:notesMasterIdLst>
  <p:handoutMasterIdLst>
    <p:handoutMasterId r:id="rId20"/>
  </p:handoutMasterIdLst>
  <p:sldIdLst>
    <p:sldId id="256" r:id="rId2"/>
    <p:sldId id="257" r:id="rId3"/>
    <p:sldId id="277" r:id="rId4"/>
    <p:sldId id="259" r:id="rId5"/>
    <p:sldId id="260" r:id="rId6"/>
    <p:sldId id="262" r:id="rId7"/>
    <p:sldId id="263" r:id="rId8"/>
    <p:sldId id="264" r:id="rId9"/>
    <p:sldId id="265" r:id="rId10"/>
    <p:sldId id="267" r:id="rId11"/>
    <p:sldId id="268" r:id="rId12"/>
    <p:sldId id="274" r:id="rId13"/>
    <p:sldId id="270" r:id="rId14"/>
    <p:sldId id="271" r:id="rId15"/>
    <p:sldId id="275" r:id="rId16"/>
    <p:sldId id="276" r:id="rId17"/>
    <p:sldId id="272" r:id="rId1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90A0"/>
    <a:srgbClr val="E781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96" autoAdjust="0"/>
    <p:restoredTop sz="54891" autoAdjust="0"/>
  </p:normalViewPr>
  <p:slideViewPr>
    <p:cSldViewPr>
      <p:cViewPr varScale="1">
        <p:scale>
          <a:sx n="55" d="100"/>
          <a:sy n="55" d="100"/>
        </p:scale>
        <p:origin x="1974" y="78"/>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dirty="0"/>
          </a:p>
        </p:txBody>
      </p:sp>
      <p:sp>
        <p:nvSpPr>
          <p:cNvPr id="921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dirty="0"/>
          </a:p>
        </p:txBody>
      </p:sp>
      <p:sp>
        <p:nvSpPr>
          <p:cNvPr id="922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dirty="0"/>
          </a:p>
        </p:txBody>
      </p:sp>
      <p:sp>
        <p:nvSpPr>
          <p:cNvPr id="922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97C4449E-9903-480A-B2F4-60D682B41626}" type="slidenum">
              <a:rPr lang="en-US"/>
              <a:pPr>
                <a:defRPr/>
              </a:pPr>
              <a:t>‹#›</a:t>
            </a:fld>
            <a:endParaRPr lang="en-US" dirty="0"/>
          </a:p>
        </p:txBody>
      </p:sp>
    </p:spTree>
    <p:extLst>
      <p:ext uri="{BB962C8B-B14F-4D97-AF65-F5344CB8AC3E}">
        <p14:creationId xmlns:p14="http://schemas.microsoft.com/office/powerpoint/2010/main" val="11079836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D0F7A7-F2B0-4C82-8DB6-620CA6B94E7B}" type="datetimeFigureOut">
              <a:rPr lang="en-US" smtClean="0"/>
              <a:t>7/5/2017</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195573-F9F5-4902-A82E-8818ED1305D8}" type="slidenum">
              <a:rPr lang="en-US" smtClean="0"/>
              <a:t>‹#›</a:t>
            </a:fld>
            <a:endParaRPr lang="en-US" dirty="0"/>
          </a:p>
        </p:txBody>
      </p:sp>
    </p:spTree>
    <p:extLst>
      <p:ext uri="{BB962C8B-B14F-4D97-AF65-F5344CB8AC3E}">
        <p14:creationId xmlns:p14="http://schemas.microsoft.com/office/powerpoint/2010/main" val="3047366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u="sng" dirty="0" smtClean="0"/>
              <a:t>NOTE TO</a:t>
            </a:r>
            <a:r>
              <a:rPr lang="en-US" altLang="en-US" sz="1200" b="1" u="sng" baseline="0" dirty="0" smtClean="0"/>
              <a:t> PRESENTER</a:t>
            </a:r>
            <a:r>
              <a:rPr lang="en-US" altLang="en-US" sz="1200" baseline="0" dirty="0" smtClean="0"/>
              <a:t>:</a:t>
            </a:r>
          </a:p>
          <a:p>
            <a:pPr eaLnBrk="1" hangingPunct="1"/>
            <a:endParaRPr lang="en-US" altLang="en-US" sz="1200" baseline="0" dirty="0" smtClean="0"/>
          </a:p>
          <a:p>
            <a:pPr eaLnBrk="1" hangingPunct="1"/>
            <a:r>
              <a:rPr lang="en-US" altLang="en-US" sz="1200" baseline="0" dirty="0" smtClean="0"/>
              <a:t>Thank you for volunteering to lead the discussion about How Arizona Judges Are Accountable.  </a:t>
            </a:r>
            <a:r>
              <a:rPr lang="en-US" altLang="en-US" sz="1200" dirty="0" smtClean="0"/>
              <a:t>The</a:t>
            </a:r>
            <a:r>
              <a:rPr lang="en-US" altLang="en-US" sz="1200" baseline="0" dirty="0" smtClean="0"/>
              <a:t> slides that follow have notes that only you can see during the PowerPoint presentation to help in your discussion.  Any </a:t>
            </a:r>
            <a:r>
              <a:rPr lang="en-US" altLang="en-US" sz="1200" b="1" u="sng" baseline="0" dirty="0" smtClean="0"/>
              <a:t>NOTE TO PRESENTER </a:t>
            </a:r>
            <a:r>
              <a:rPr lang="en-US" altLang="en-US" sz="1200" baseline="0" dirty="0" smtClean="0"/>
              <a:t>is directed to you, the presenter, as an aid; provides instructions on how to use a specific slide and is not intended for discussion with the group.  Any </a:t>
            </a:r>
            <a:r>
              <a:rPr lang="en-US" altLang="en-US" sz="1200" b="1" u="sng" baseline="0" dirty="0" smtClean="0"/>
              <a:t>DISCUSSION NOTE</a:t>
            </a:r>
            <a:r>
              <a:rPr lang="en-US" altLang="en-US" sz="1200" b="0" u="none" baseline="0" dirty="0" smtClean="0"/>
              <a:t>, however, i</a:t>
            </a:r>
            <a:r>
              <a:rPr lang="en-US" altLang="en-US" sz="1200" baseline="0" dirty="0" smtClean="0"/>
              <a:t>s for you to use as a script or reminder and is intended to be shared with the group.</a:t>
            </a:r>
          </a:p>
          <a:p>
            <a:pPr eaLnBrk="1" hangingPunct="1"/>
            <a:endParaRPr lang="en-US" altLang="en-US" sz="1200" baseline="0" dirty="0" smtClean="0"/>
          </a:p>
          <a:p>
            <a:pPr eaLnBrk="1" hangingPunct="1"/>
            <a:r>
              <a:rPr lang="en-US" altLang="en-US" sz="1200" b="1" u="sng" baseline="0" dirty="0" smtClean="0"/>
              <a:t>PLEASE ALSO NOTE: </a:t>
            </a:r>
            <a:r>
              <a:rPr lang="en-US" altLang="en-US" sz="1200" b="0" u="none" baseline="0" dirty="0" smtClean="0"/>
              <a:t> In preparing for this presentation, (</a:t>
            </a:r>
            <a:r>
              <a:rPr lang="en-US" altLang="en-US" sz="1200" baseline="0" dirty="0" smtClean="0"/>
              <a:t>1) you will want to add your name, title and organization (and perhaps the date and location of the presentation) where indicated on Slide 3; (2) instructions for starting the animation on Slide 4 are listed in the </a:t>
            </a:r>
            <a:r>
              <a:rPr lang="en-US" altLang="en-US" sz="1200" b="1" u="sng" baseline="0" dirty="0" smtClean="0"/>
              <a:t>NOTE TO PRESENTER </a:t>
            </a:r>
            <a:r>
              <a:rPr lang="en-US" altLang="en-US" sz="1200" baseline="0" dirty="0" smtClean="0"/>
              <a:t>and (3) the intent of this discussion is for those in attendance to learn about the Our Courts Arizona program and learn and discuss more about how Arizona Judges are accountable.  </a:t>
            </a:r>
            <a:endParaRPr lang="en-US" altLang="en-US" sz="120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E195573-F9F5-4902-A82E-8818ED1305D8}" type="slidenum">
              <a:rPr lang="en-US" smtClean="0"/>
              <a:t>1</a:t>
            </a:fld>
            <a:endParaRPr lang="en-US" dirty="0"/>
          </a:p>
        </p:txBody>
      </p:sp>
    </p:spTree>
    <p:extLst>
      <p:ext uri="{BB962C8B-B14F-4D97-AF65-F5344CB8AC3E}">
        <p14:creationId xmlns:p14="http://schemas.microsoft.com/office/powerpoint/2010/main" val="1247217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A5448BB-36CC-4635-BCDA-28A59C562C86}" type="slidenum">
              <a:rPr lang="en-US" altLang="en-US" smtClean="0">
                <a:latin typeface="Arial" panose="020B0604020202020204" pitchFamily="34" charset="0"/>
              </a:rPr>
              <a:pPr>
                <a:spcBef>
                  <a:spcPct val="0"/>
                </a:spcBef>
              </a:pPr>
              <a:t>10</a:t>
            </a:fld>
            <a:endParaRPr lang="en-US" altLang="en-US" dirty="0" smtClean="0">
              <a:latin typeface="Arial" panose="020B0604020202020204" pitchFamily="34" charset="0"/>
            </a:endParaRPr>
          </a:p>
        </p:txBody>
      </p:sp>
      <p:sp>
        <p:nvSpPr>
          <p:cNvPr id="337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90000"/>
              </a:lnSpc>
              <a:spcBef>
                <a:spcPct val="30000"/>
              </a:spcBef>
              <a:spcAft>
                <a:spcPct val="0"/>
              </a:spcAft>
              <a:buClrTx/>
              <a:buSzTx/>
              <a:buFontTx/>
              <a:buNone/>
              <a:tabLst/>
              <a:defRPr/>
            </a:pPr>
            <a:r>
              <a:rPr lang="en-US" altLang="en-US" b="1" u="sng" dirty="0" smtClean="0"/>
              <a:t>NOTE</a:t>
            </a:r>
            <a:r>
              <a:rPr lang="en-US" altLang="en-US" b="1" u="sng" baseline="0" dirty="0" smtClean="0"/>
              <a:t> TO PRESENTER:</a:t>
            </a:r>
          </a:p>
          <a:p>
            <a:pPr eaLnBrk="1" hangingPunct="1">
              <a:lnSpc>
                <a:spcPct val="90000"/>
              </a:lnSpc>
            </a:pPr>
            <a:endParaRPr lang="en-US" altLang="en-US" b="1" dirty="0" smtClean="0"/>
          </a:p>
          <a:p>
            <a:pPr eaLnBrk="1" hangingPunct="1">
              <a:lnSpc>
                <a:spcPct val="90000"/>
              </a:lnSpc>
            </a:pPr>
            <a:r>
              <a:rPr lang="en-US" altLang="en-US" b="1" dirty="0" smtClean="0"/>
              <a:t>Use to discuss how Judicial Accountability Isn’t Just To What The Parties Agree.</a:t>
            </a:r>
          </a:p>
          <a:p>
            <a:pPr eaLnBrk="1" hangingPunct="1">
              <a:lnSpc>
                <a:spcPct val="90000"/>
              </a:lnSpc>
            </a:pPr>
            <a:endParaRPr lang="en-US" altLang="en-US" dirty="0" smtClean="0"/>
          </a:p>
          <a:p>
            <a:pPr marL="0" marR="0" indent="0" algn="l" defTabSz="914400" rtl="0" eaLnBrk="1" fontAlgn="base" latinLnBrk="0" hangingPunct="1">
              <a:lnSpc>
                <a:spcPct val="90000"/>
              </a:lnSpc>
              <a:spcBef>
                <a:spcPct val="30000"/>
              </a:spcBef>
              <a:spcAft>
                <a:spcPct val="0"/>
              </a:spcAft>
              <a:buClrTx/>
              <a:buSzTx/>
              <a:buFontTx/>
              <a:buNone/>
              <a:tabLst/>
              <a:defRPr/>
            </a:pPr>
            <a:r>
              <a:rPr lang="en-US" sz="1200" b="1" u="sng" dirty="0" smtClean="0"/>
              <a:t>DISCUSSION NOTE:</a:t>
            </a:r>
          </a:p>
          <a:p>
            <a:pPr eaLnBrk="1" hangingPunct="1">
              <a:lnSpc>
                <a:spcPct val="90000"/>
              </a:lnSpc>
            </a:pPr>
            <a:endParaRPr lang="en-US" altLang="en-US" dirty="0" smtClean="0"/>
          </a:p>
          <a:p>
            <a:pPr eaLnBrk="1" hangingPunct="1">
              <a:lnSpc>
                <a:spcPct val="90000"/>
              </a:lnSpc>
            </a:pPr>
            <a:r>
              <a:rPr lang="en-US" altLang="en-US" dirty="0" smtClean="0"/>
              <a:t>Do the observers have a right to attend?</a:t>
            </a:r>
          </a:p>
          <a:p>
            <a:pPr eaLnBrk="1" hangingPunct="1">
              <a:lnSpc>
                <a:spcPct val="90000"/>
              </a:lnSpc>
            </a:pPr>
            <a:endParaRPr lang="en-US" altLang="en-US" dirty="0" smtClean="0"/>
          </a:p>
          <a:p>
            <a:pPr eaLnBrk="1" hangingPunct="1">
              <a:lnSpc>
                <a:spcPct val="90000"/>
              </a:lnSpc>
            </a:pPr>
            <a:r>
              <a:rPr lang="en-US" altLang="en-US" dirty="0" smtClean="0"/>
              <a:t>Do jurors (</a:t>
            </a:r>
            <a:r>
              <a:rPr lang="en-US" altLang="en-US" b="1" i="1" dirty="0" smtClean="0"/>
              <a:t>yes jurors</a:t>
            </a:r>
            <a:r>
              <a:rPr lang="en-US" altLang="en-US" dirty="0" smtClean="0"/>
              <a:t>) care about whether</a:t>
            </a:r>
            <a:r>
              <a:rPr lang="en-US" altLang="en-US" baseline="0" dirty="0" smtClean="0"/>
              <a:t> the trial is open to the public</a:t>
            </a:r>
            <a:r>
              <a:rPr lang="en-US" altLang="en-US" dirty="0" smtClean="0"/>
              <a:t>?</a:t>
            </a:r>
          </a:p>
        </p:txBody>
      </p:sp>
    </p:spTree>
    <p:extLst>
      <p:ext uri="{BB962C8B-B14F-4D97-AF65-F5344CB8AC3E}">
        <p14:creationId xmlns:p14="http://schemas.microsoft.com/office/powerpoint/2010/main" val="4028998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90000"/>
              </a:lnSpc>
              <a:spcBef>
                <a:spcPct val="30000"/>
              </a:spcBef>
              <a:spcAft>
                <a:spcPct val="0"/>
              </a:spcAft>
              <a:buClrTx/>
              <a:buSzTx/>
              <a:buFontTx/>
              <a:buNone/>
              <a:tabLst/>
              <a:defRPr/>
            </a:pPr>
            <a:r>
              <a:rPr lang="en-US" sz="1200" b="1" u="sng" dirty="0" smtClean="0"/>
              <a:t>DISCUSSION NOTE:</a:t>
            </a:r>
          </a:p>
          <a:p>
            <a:pPr eaLnBrk="1" hangingPunct="1">
              <a:lnSpc>
                <a:spcPct val="90000"/>
              </a:lnSpc>
              <a:defRPr/>
            </a:pPr>
            <a:endParaRPr lang="en-US" altLang="en-US" b="1" dirty="0" smtClean="0"/>
          </a:p>
          <a:p>
            <a:pPr marL="0" marR="0" indent="0" algn="l" defTabSz="914400" rtl="0" eaLnBrk="1" fontAlgn="base" latinLnBrk="0" hangingPunct="1">
              <a:lnSpc>
                <a:spcPct val="90000"/>
              </a:lnSpc>
              <a:spcBef>
                <a:spcPct val="30000"/>
              </a:spcBef>
              <a:spcAft>
                <a:spcPct val="0"/>
              </a:spcAft>
              <a:buClrTx/>
              <a:buSzTx/>
              <a:buFontTx/>
              <a:buNone/>
              <a:tabLst/>
              <a:defRPr/>
            </a:pPr>
            <a:r>
              <a:rPr lang="en-US" altLang="en-US" b="1" dirty="0" smtClean="0"/>
              <a:t>The oath of office is another way Arizona Judges are accountable.</a:t>
            </a:r>
            <a:r>
              <a:rPr lang="en-US" sz="1200" dirty="0" smtClean="0"/>
              <a:t>   Arizona Revised Statutes Section 38-231(E); Arizona Constitution Article 6 Section 26.</a:t>
            </a:r>
          </a:p>
          <a:p>
            <a:pPr eaLnBrk="1" hangingPunct="1">
              <a:lnSpc>
                <a:spcPct val="90000"/>
              </a:lnSpc>
              <a:defRPr/>
            </a:pPr>
            <a:endParaRPr lang="en-US" altLang="en-US" b="1" dirty="0" smtClean="0"/>
          </a:p>
          <a:p>
            <a:pPr eaLnBrk="1" hangingPunct="1">
              <a:lnSpc>
                <a:spcPct val="90000"/>
              </a:lnSpc>
              <a:defRPr/>
            </a:pPr>
            <a:r>
              <a:rPr lang="en-US" altLang="en-US" b="1" dirty="0" smtClean="0"/>
              <a:t>Judges Are Duty-Bound To Follow The Law.</a:t>
            </a:r>
          </a:p>
          <a:p>
            <a:pPr eaLnBrk="1" hangingPunct="1">
              <a:lnSpc>
                <a:spcPct val="90000"/>
              </a:lnSpc>
              <a:defRPr/>
            </a:pPr>
            <a:endParaRPr lang="en-US" altLang="en-US" b="1" dirty="0" smtClean="0"/>
          </a:p>
          <a:p>
            <a:pPr eaLnBrk="1" hangingPunct="1">
              <a:lnSpc>
                <a:spcPct val="90000"/>
              </a:lnSpc>
              <a:defRPr/>
            </a:pPr>
            <a:r>
              <a:rPr lang="en-US" altLang="en-US" b="1" dirty="0" smtClean="0"/>
              <a:t>Can exclude witnesses until they testify under Arizona Rule of Evidence 615.</a:t>
            </a:r>
          </a:p>
          <a:p>
            <a:pPr eaLnBrk="1" hangingPunct="1">
              <a:lnSpc>
                <a:spcPct val="90000"/>
              </a:lnSpc>
              <a:defRPr/>
            </a:pPr>
            <a:endParaRPr lang="en-US" altLang="en-US" dirty="0" smtClean="0"/>
          </a:p>
          <a:p>
            <a:pPr eaLnBrk="1" hangingPunct="1">
              <a:lnSpc>
                <a:spcPct val="90000"/>
              </a:lnSpc>
              <a:defRPr/>
            </a:pPr>
            <a:r>
              <a:rPr lang="en-US" altLang="en-US" b="1" dirty="0" smtClean="0"/>
              <a:t>An appeal is yet another way Arizona Judges are accountable</a:t>
            </a:r>
          </a:p>
          <a:p>
            <a:pPr eaLnBrk="1" hangingPunct="1">
              <a:lnSpc>
                <a:spcPct val="90000"/>
              </a:lnSpc>
              <a:defRPr/>
            </a:pPr>
            <a:endParaRPr lang="en-US" altLang="en-US" b="1" dirty="0" smtClean="0"/>
          </a:p>
          <a:p>
            <a:pPr eaLnBrk="1" hangingPunct="1">
              <a:lnSpc>
                <a:spcPct val="90000"/>
              </a:lnSpc>
              <a:defRPr/>
            </a:pPr>
            <a:r>
              <a:rPr lang="en-US" altLang="en-US" b="1" u="sng" dirty="0" smtClean="0"/>
              <a:t>NOTE TO PRESENTER</a:t>
            </a:r>
            <a:r>
              <a:rPr lang="en-US" altLang="en-US" b="1" dirty="0" smtClean="0"/>
              <a:t>:</a:t>
            </a:r>
          </a:p>
          <a:p>
            <a:pPr eaLnBrk="1" hangingPunct="1">
              <a:lnSpc>
                <a:spcPct val="90000"/>
              </a:lnSpc>
              <a:defRPr/>
            </a:pPr>
            <a:endParaRPr lang="en-US" altLang="en-US" b="1" dirty="0" smtClean="0"/>
          </a:p>
          <a:p>
            <a:pPr eaLnBrk="1" hangingPunct="1">
              <a:lnSpc>
                <a:spcPct val="90000"/>
              </a:lnSpc>
              <a:defRPr/>
            </a:pPr>
            <a:r>
              <a:rPr lang="en-US" altLang="en-US" b="1" dirty="0" smtClean="0"/>
              <a:t>Go</a:t>
            </a:r>
            <a:r>
              <a:rPr lang="en-US" altLang="en-US" b="1" baseline="0" dirty="0" smtClean="0"/>
              <a:t> to the next slide for a discussion of the appellate process</a:t>
            </a:r>
            <a:r>
              <a:rPr lang="en-US" altLang="en-US" b="1" dirty="0" smtClean="0"/>
              <a:t>. </a:t>
            </a:r>
          </a:p>
          <a:p>
            <a:pPr eaLnBrk="1" hangingPunct="1">
              <a:lnSpc>
                <a:spcPct val="90000"/>
              </a:lnSpc>
              <a:defRPr/>
            </a:pP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3E195573-F9F5-4902-A82E-8818ED1305D8}" type="slidenum">
              <a:rPr lang="en-US" smtClean="0"/>
              <a:t>11</a:t>
            </a:fld>
            <a:endParaRPr lang="en-US" dirty="0"/>
          </a:p>
        </p:txBody>
      </p:sp>
    </p:spTree>
    <p:extLst>
      <p:ext uri="{BB962C8B-B14F-4D97-AF65-F5344CB8AC3E}">
        <p14:creationId xmlns:p14="http://schemas.microsoft.com/office/powerpoint/2010/main" val="3336467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u="sng" dirty="0" smtClean="0"/>
              <a:t>DISCUSSION</a:t>
            </a:r>
            <a:r>
              <a:rPr lang="en-US" altLang="en-US" b="1" u="sng" baseline="0" dirty="0" smtClean="0"/>
              <a:t> NOTE</a:t>
            </a:r>
            <a:r>
              <a:rPr lang="en-US" altLang="en-US" b="1" baseline="0" dirty="0" smtClean="0"/>
              <a:t>:</a:t>
            </a:r>
          </a:p>
          <a:p>
            <a:endParaRPr lang="en-US" alt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An appeal is where another court examines what a trial or superior court judge did.</a:t>
            </a:r>
            <a:endParaRPr lang="en-US" altLang="en-US" b="1" dirty="0" smtClean="0"/>
          </a:p>
          <a:p>
            <a:endParaRPr lang="en-US" altLang="en-US" b="1" dirty="0" smtClean="0"/>
          </a:p>
          <a:p>
            <a:r>
              <a:rPr lang="en-US" altLang="en-US" b="1" u="none" dirty="0" smtClean="0"/>
              <a:t>The Appeal</a:t>
            </a:r>
            <a:r>
              <a:rPr lang="en-US" altLang="en-US" u="none" dirty="0" smtClean="0"/>
              <a:t> </a:t>
            </a:r>
            <a:r>
              <a:rPr lang="en-US" altLang="en-US" b="1" u="none" dirty="0" smtClean="0"/>
              <a:t>Process  </a:t>
            </a:r>
          </a:p>
          <a:p>
            <a:endParaRPr lang="en-US" altLang="en-US" dirty="0" smtClean="0"/>
          </a:p>
          <a:p>
            <a:r>
              <a:rPr lang="en-US" altLang="en-US" dirty="0" smtClean="0"/>
              <a:t>The judge at the bottom represents the trial court.</a:t>
            </a:r>
          </a:p>
          <a:p>
            <a:r>
              <a:rPr lang="en-US" altLang="en-US" dirty="0" smtClean="0"/>
              <a:t> </a:t>
            </a:r>
          </a:p>
          <a:p>
            <a:r>
              <a:rPr lang="en-US" altLang="en-US" dirty="0" smtClean="0"/>
              <a:t>The group </a:t>
            </a:r>
            <a:r>
              <a:rPr lang="en-US" altLang="en-US" dirty="0" smtClean="0"/>
              <a:t>of three </a:t>
            </a:r>
            <a:r>
              <a:rPr lang="en-US" altLang="en-US" dirty="0" smtClean="0"/>
              <a:t>represents the Arizona Court of Appeals, which sits in 3-judge panels to decide cases.</a:t>
            </a:r>
          </a:p>
          <a:p>
            <a:r>
              <a:rPr lang="en-US" altLang="en-US" dirty="0" smtClean="0"/>
              <a:t> </a:t>
            </a:r>
          </a:p>
          <a:p>
            <a:r>
              <a:rPr lang="en-US" altLang="en-US" dirty="0" smtClean="0"/>
              <a:t>The group of </a:t>
            </a:r>
            <a:r>
              <a:rPr lang="en-US" altLang="en-US" dirty="0" smtClean="0"/>
              <a:t>seven </a:t>
            </a:r>
            <a:r>
              <a:rPr lang="en-US" altLang="en-US" dirty="0" smtClean="0"/>
              <a:t>represents the Supreme Court of Arizona.</a:t>
            </a:r>
          </a:p>
          <a:p>
            <a:r>
              <a:rPr lang="en-US" altLang="en-US" dirty="0" smtClean="0"/>
              <a:t> </a:t>
            </a:r>
          </a:p>
          <a:p>
            <a:r>
              <a:rPr lang="en-US" altLang="en-US" dirty="0" smtClean="0"/>
              <a:t>The group of nine represents the United States Supreme Court.</a:t>
            </a:r>
          </a:p>
          <a:p>
            <a:r>
              <a:rPr lang="en-US" altLang="en-US" dirty="0" smtClean="0"/>
              <a:t> </a:t>
            </a:r>
          </a:p>
          <a:p>
            <a:pPr eaLnBrk="1" hangingPunct="1">
              <a:lnSpc>
                <a:spcPct val="90000"/>
              </a:lnSpc>
              <a:defRPr/>
            </a:pPr>
            <a:r>
              <a:rPr lang="en-US" altLang="en-US" dirty="0" smtClean="0"/>
              <a:t>**************</a:t>
            </a:r>
          </a:p>
          <a:p>
            <a:pPr eaLnBrk="1" hangingPunct="1">
              <a:lnSpc>
                <a:spcPct val="90000"/>
              </a:lnSpc>
              <a:defRPr/>
            </a:pPr>
            <a:endParaRPr lang="en-US" altLang="en-US" dirty="0" smtClean="0"/>
          </a:p>
          <a:p>
            <a:pPr eaLnBrk="1" hangingPunct="1">
              <a:lnSpc>
                <a:spcPct val="90000"/>
              </a:lnSpc>
              <a:defRPr/>
            </a:pPr>
            <a:r>
              <a:rPr lang="en-US" altLang="en-US" dirty="0" smtClean="0"/>
              <a:t>In Arizona, superior court decisions can be appealed directly as of right to the Arizona Court of Appeals and, from there, review may</a:t>
            </a:r>
            <a:r>
              <a:rPr lang="en-US" altLang="en-US" baseline="0" dirty="0" smtClean="0"/>
              <a:t> be sought by </a:t>
            </a:r>
            <a:r>
              <a:rPr lang="en-US" altLang="en-US" dirty="0" smtClean="0"/>
              <a:t>the Arizona Supreme Court and the United States Supreme Court.</a:t>
            </a:r>
          </a:p>
          <a:p>
            <a:pPr eaLnBrk="1" hangingPunct="1">
              <a:lnSpc>
                <a:spcPct val="90000"/>
              </a:lnSpc>
              <a:defRPr/>
            </a:pPr>
            <a:endParaRPr lang="en-US" altLang="en-US" dirty="0" smtClean="0"/>
          </a:p>
          <a:p>
            <a:pPr eaLnBrk="1" hangingPunct="1">
              <a:lnSpc>
                <a:spcPct val="90000"/>
              </a:lnSpc>
              <a:defRPr/>
            </a:pPr>
            <a:r>
              <a:rPr lang="en-US" altLang="en-US" dirty="0" smtClean="0"/>
              <a:t>The Arizona Court of Appeals reviews what the judge did for legal error (in essence, judging what the judge did).  If there is legal error, the Arizona Court of Appeals can reverse the decision and send it back to have the superior court do it again.</a:t>
            </a:r>
          </a:p>
          <a:p>
            <a:pPr eaLnBrk="1" hangingPunct="1">
              <a:lnSpc>
                <a:spcPct val="90000"/>
              </a:lnSpc>
              <a:defRPr/>
            </a:pPr>
            <a:endParaRPr lang="en-US" altLang="en-US" dirty="0" smtClean="0"/>
          </a:p>
          <a:p>
            <a:pPr eaLnBrk="1" hangingPunct="1">
              <a:lnSpc>
                <a:spcPct val="90000"/>
              </a:lnSpc>
              <a:defRPr/>
            </a:pPr>
            <a:r>
              <a:rPr lang="en-US" altLang="en-US" dirty="0" smtClean="0"/>
              <a:t>If a party is not satisfied with the decision of the Arizona Court of Appeals, that party can ask the Arizona Supreme Court to review the case.  The Arizona Supreme Court has the discretion to review the case and, if it does so, can either affirm or reverse the decision and send it back to the superior court.  </a:t>
            </a:r>
          </a:p>
          <a:p>
            <a:pPr eaLnBrk="1" hangingPunct="1">
              <a:lnSpc>
                <a:spcPct val="90000"/>
              </a:lnSpc>
              <a:defRPr/>
            </a:pPr>
            <a:endParaRPr lang="en-US" altLang="en-US" dirty="0" smtClean="0"/>
          </a:p>
          <a:p>
            <a:pPr eaLnBrk="1" hangingPunct="1">
              <a:lnSpc>
                <a:spcPct val="90000"/>
              </a:lnSpc>
              <a:defRPr/>
            </a:pPr>
            <a:r>
              <a:rPr lang="en-US" altLang="en-US" dirty="0" smtClean="0"/>
              <a:t>And a party can ask the </a:t>
            </a:r>
            <a:r>
              <a:rPr lang="en-US" altLang="en-US" baseline="0" dirty="0" smtClean="0"/>
              <a:t>United States Supreme Court to review the case and the United States Supreme Court has the discretion to review the case.</a:t>
            </a:r>
            <a:endParaRPr lang="en-US" altLang="en-US" dirty="0" smtClean="0"/>
          </a:p>
          <a:p>
            <a:pPr eaLnBrk="1" hangingPunct="1">
              <a:lnSpc>
                <a:spcPct val="90000"/>
              </a:lnSpc>
              <a:defRPr/>
            </a:pPr>
            <a:endParaRPr lang="en-US" altLang="en-US" dirty="0" smtClean="0"/>
          </a:p>
          <a:p>
            <a:pPr eaLnBrk="1" hangingPunct="1">
              <a:lnSpc>
                <a:spcPct val="90000"/>
              </a:lnSpc>
              <a:defRPr/>
            </a:pPr>
            <a:r>
              <a:rPr lang="en-US" altLang="en-US" dirty="0" smtClean="0"/>
              <a:t>Appeals are another way judges are accountable.</a:t>
            </a:r>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3E195573-F9F5-4902-A82E-8818ED1305D8}" type="slidenum">
              <a:rPr lang="en-US" smtClean="0"/>
              <a:t>12</a:t>
            </a:fld>
            <a:endParaRPr lang="en-US" dirty="0"/>
          </a:p>
        </p:txBody>
      </p:sp>
    </p:spTree>
    <p:extLst>
      <p:ext uri="{BB962C8B-B14F-4D97-AF65-F5344CB8AC3E}">
        <p14:creationId xmlns:p14="http://schemas.microsoft.com/office/powerpoint/2010/main" val="1033833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8B2F5C7-018D-4E2B-9B13-DA7BC73A00B0}" type="slidenum">
              <a:rPr lang="en-US" altLang="en-US" smtClean="0">
                <a:latin typeface="Arial" panose="020B0604020202020204" pitchFamily="34" charset="0"/>
              </a:rPr>
              <a:pPr>
                <a:spcBef>
                  <a:spcPct val="0"/>
                </a:spcBef>
              </a:pPr>
              <a:t>13</a:t>
            </a:fld>
            <a:endParaRPr lang="en-US" altLang="en-US" dirty="0" smtClean="0">
              <a:latin typeface="Arial" panose="020B0604020202020204" pitchFamily="34" charset="0"/>
            </a:endParaRPr>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u="sng" dirty="0" smtClean="0"/>
              <a:t>NOTE</a:t>
            </a:r>
            <a:r>
              <a:rPr lang="en-US" altLang="en-US" b="1" u="sng" baseline="0" dirty="0" smtClean="0"/>
              <a:t> TO PRESENTER:</a:t>
            </a:r>
          </a:p>
          <a:p>
            <a:endParaRPr lang="en-US" altLang="en-US" b="1" dirty="0" smtClean="0"/>
          </a:p>
          <a:p>
            <a:r>
              <a:rPr lang="en-US" altLang="en-US" b="1" dirty="0" smtClean="0"/>
              <a:t>Use to Show Need For Rule Of Law And Accountability Different Than Elected Officials</a:t>
            </a:r>
          </a:p>
          <a:p>
            <a:endParaRPr lang="en-US" altLang="en-US" dirty="0" smtClean="0"/>
          </a:p>
        </p:txBody>
      </p:sp>
    </p:spTree>
    <p:extLst>
      <p:ext uri="{BB962C8B-B14F-4D97-AF65-F5344CB8AC3E}">
        <p14:creationId xmlns:p14="http://schemas.microsoft.com/office/powerpoint/2010/main" val="1581278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90000"/>
              </a:lnSpc>
              <a:spcBef>
                <a:spcPct val="30000"/>
              </a:spcBef>
              <a:spcAft>
                <a:spcPct val="0"/>
              </a:spcAft>
              <a:buClrTx/>
              <a:buSzTx/>
              <a:buFontTx/>
              <a:buNone/>
              <a:tabLst/>
              <a:defRPr/>
            </a:pPr>
            <a:r>
              <a:rPr lang="en-US" altLang="en-US" b="1" u="sng" dirty="0" smtClean="0"/>
              <a:t>NOTE</a:t>
            </a:r>
            <a:r>
              <a:rPr lang="en-US" altLang="en-US" b="1" u="sng" baseline="0" dirty="0" smtClean="0"/>
              <a:t> TO PRESENTER:</a:t>
            </a:r>
          </a:p>
          <a:p>
            <a:pPr eaLnBrk="1" hangingPunct="1">
              <a:lnSpc>
                <a:spcPct val="90000"/>
              </a:lnSpc>
            </a:pPr>
            <a:endParaRPr lang="en-US" altLang="en-US" b="1" dirty="0" smtClean="0"/>
          </a:p>
          <a:p>
            <a:pPr eaLnBrk="1" hangingPunct="1">
              <a:lnSpc>
                <a:spcPct val="90000"/>
              </a:lnSpc>
            </a:pPr>
            <a:r>
              <a:rPr lang="en-US" altLang="en-US" b="1" dirty="0" smtClean="0"/>
              <a:t>Use To Show How Judges Are Accountable In A Different Way Than Members Of The House Of Representatives Or The Senate Or The Governor Or Other Partisan Elected Officials.</a:t>
            </a:r>
          </a:p>
          <a:p>
            <a:pPr eaLnBrk="1" hangingPunct="1">
              <a:lnSpc>
                <a:spcPct val="90000"/>
              </a:lnSpc>
            </a:pPr>
            <a:endParaRPr lang="en-US" altLang="en-US" b="1" dirty="0" smtClean="0"/>
          </a:p>
          <a:p>
            <a:pPr eaLnBrk="1" hangingPunct="1">
              <a:lnSpc>
                <a:spcPct val="90000"/>
              </a:lnSpc>
            </a:pPr>
            <a:r>
              <a:rPr lang="en-US" altLang="en-US" b="1" dirty="0" smtClean="0"/>
              <a:t>Judges</a:t>
            </a:r>
            <a:r>
              <a:rPr lang="en-US" altLang="en-US" b="1" baseline="0" dirty="0" smtClean="0"/>
              <a:t> do not have constituencies to which they are directly accountable.</a:t>
            </a:r>
            <a:endParaRPr lang="en-US" altLang="en-US" b="1" dirty="0" smtClean="0"/>
          </a:p>
          <a:p>
            <a:endParaRPr lang="en-US" dirty="0"/>
          </a:p>
        </p:txBody>
      </p:sp>
      <p:sp>
        <p:nvSpPr>
          <p:cNvPr id="4" name="Slide Number Placeholder 3"/>
          <p:cNvSpPr>
            <a:spLocks noGrp="1"/>
          </p:cNvSpPr>
          <p:nvPr>
            <p:ph type="sldNum" sz="quarter" idx="10"/>
          </p:nvPr>
        </p:nvSpPr>
        <p:spPr/>
        <p:txBody>
          <a:bodyPr/>
          <a:lstStyle/>
          <a:p>
            <a:fld id="{3E195573-F9F5-4902-A82E-8818ED1305D8}" type="slidenum">
              <a:rPr lang="en-US" smtClean="0"/>
              <a:t>14</a:t>
            </a:fld>
            <a:endParaRPr lang="en-US" dirty="0"/>
          </a:p>
        </p:txBody>
      </p:sp>
    </p:spTree>
    <p:extLst>
      <p:ext uri="{BB962C8B-B14F-4D97-AF65-F5344CB8AC3E}">
        <p14:creationId xmlns:p14="http://schemas.microsoft.com/office/powerpoint/2010/main" val="3651051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90000"/>
              </a:lnSpc>
              <a:spcBef>
                <a:spcPct val="30000"/>
              </a:spcBef>
              <a:spcAft>
                <a:spcPct val="0"/>
              </a:spcAft>
              <a:buClrTx/>
              <a:buSzTx/>
              <a:buFontTx/>
              <a:buNone/>
              <a:tabLst/>
              <a:defRPr/>
            </a:pPr>
            <a:r>
              <a:rPr lang="en-US" altLang="en-US" b="1" u="sng" dirty="0" smtClean="0"/>
              <a:t>DISCUSSION NOTE</a:t>
            </a:r>
            <a:r>
              <a:rPr lang="en-US" altLang="en-US" b="1" u="sng" baseline="0" dirty="0" smtClean="0"/>
              <a:t>:</a:t>
            </a:r>
          </a:p>
          <a:p>
            <a:pPr eaLnBrk="1" hangingPunct="1">
              <a:lnSpc>
                <a:spcPct val="90000"/>
              </a:lnSpc>
            </a:pPr>
            <a:endParaRPr lang="en-US" altLang="en-US" b="1" dirty="0" smtClean="0"/>
          </a:p>
          <a:p>
            <a:pPr eaLnBrk="1" hangingPunct="1">
              <a:lnSpc>
                <a:spcPct val="90000"/>
              </a:lnSpc>
              <a:defRPr/>
            </a:pPr>
            <a:r>
              <a:rPr lang="en-US" altLang="en-US" b="1" dirty="0" smtClean="0"/>
              <a:t>All Arizona Supreme Court Justices, Court of Appeals Judges and Superior Court Judges in Maricopa, Pima and Pinal Counties are selected through a merit selection process.</a:t>
            </a:r>
          </a:p>
          <a:p>
            <a:pPr eaLnBrk="1" hangingPunct="1">
              <a:lnSpc>
                <a:spcPct val="90000"/>
              </a:lnSpc>
              <a:defRPr/>
            </a:pPr>
            <a:endParaRPr lang="en-US" altLang="en-US" u="sng" dirty="0" smtClean="0"/>
          </a:p>
          <a:p>
            <a:pPr marL="171450" indent="-171450" eaLnBrk="1" hangingPunct="1">
              <a:lnSpc>
                <a:spcPct val="90000"/>
              </a:lnSpc>
              <a:buFont typeface="Arial" panose="020B0604020202020204" pitchFamily="34" charset="0"/>
              <a:buChar char="•"/>
              <a:defRPr/>
            </a:pPr>
            <a:r>
              <a:rPr lang="en-US" dirty="0" smtClean="0"/>
              <a:t>In 1974, Arizona voters amended Arizona’s Constitution to create a merit selection and retention system to replace contested, partisan elections of judges. Arizona Constitution Article 6 §§ 36, 41.</a:t>
            </a:r>
          </a:p>
          <a:p>
            <a:pPr marL="171450" indent="-171450" eaLnBrk="1" hangingPunct="1">
              <a:lnSpc>
                <a:spcPct val="90000"/>
              </a:lnSpc>
              <a:buFont typeface="Arial" panose="020B0604020202020204" pitchFamily="34" charset="0"/>
              <a:buChar char="•"/>
              <a:defRPr/>
            </a:pPr>
            <a:r>
              <a:rPr lang="en-US" dirty="0" smtClean="0"/>
              <a:t>Merit selection is an open, transparent process involving three steps: </a:t>
            </a:r>
          </a:p>
          <a:p>
            <a:pPr marL="628650" lvl="1" indent="-171450" eaLnBrk="1" hangingPunct="1">
              <a:lnSpc>
                <a:spcPct val="90000"/>
              </a:lnSpc>
              <a:buFont typeface="Arial" panose="020B0604020202020204" pitchFamily="34" charset="0"/>
              <a:buChar char="•"/>
              <a:defRPr/>
            </a:pPr>
            <a:r>
              <a:rPr lang="en-US" dirty="0" smtClean="0"/>
              <a:t>People interested in being a judge on these courts submit a lengthy application to a bipartisan Nomination Commissions made up of 15 Arizonans: 5 lawyers and 10 laypeople (non-lawyers) </a:t>
            </a:r>
          </a:p>
          <a:p>
            <a:pPr marL="1085850" lvl="2" indent="-171450" eaLnBrk="1" hangingPunct="1">
              <a:lnSpc>
                <a:spcPct val="90000"/>
              </a:lnSpc>
              <a:buFont typeface="Arial" panose="020B0604020202020204" pitchFamily="34" charset="0"/>
              <a:buChar char="•"/>
              <a:defRPr/>
            </a:pPr>
            <a:r>
              <a:rPr lang="en-US" dirty="0" smtClean="0"/>
              <a:t>Four different Commissions and the Appellate Nominating Commission is a statewide body. </a:t>
            </a:r>
          </a:p>
          <a:p>
            <a:pPr marL="1085850" lvl="2" indent="-171450" eaLnBrk="1" hangingPunct="1">
              <a:lnSpc>
                <a:spcPct val="90000"/>
              </a:lnSpc>
              <a:buFont typeface="Arial" panose="020B0604020202020204" pitchFamily="34" charset="0"/>
              <a:buChar char="•"/>
              <a:defRPr/>
            </a:pPr>
            <a:r>
              <a:rPr lang="en-US" dirty="0" smtClean="0"/>
              <a:t>Commission receives public input and decides who to interview.</a:t>
            </a:r>
          </a:p>
          <a:p>
            <a:pPr marL="628650" lvl="1" indent="-171450" eaLnBrk="1" hangingPunct="1">
              <a:lnSpc>
                <a:spcPct val="90000"/>
              </a:lnSpc>
              <a:buFont typeface="Arial" panose="020B0604020202020204" pitchFamily="34" charset="0"/>
              <a:buChar char="•"/>
              <a:defRPr/>
            </a:pPr>
            <a:r>
              <a:rPr lang="en-US" dirty="0" smtClean="0"/>
              <a:t>Commission interviews candidates and nominates at least three, not of the same political party. </a:t>
            </a:r>
          </a:p>
          <a:p>
            <a:pPr marL="628650" lvl="1" indent="-171450" eaLnBrk="1" hangingPunct="1">
              <a:lnSpc>
                <a:spcPct val="90000"/>
              </a:lnSpc>
              <a:buFont typeface="Arial" panose="020B0604020202020204" pitchFamily="34" charset="0"/>
              <a:buChar char="•"/>
              <a:defRPr/>
            </a:pPr>
            <a:r>
              <a:rPr lang="en-US" dirty="0" smtClean="0"/>
              <a:t>Governor makes the selection from the list of nominees, which has to include representatives from different political parties. </a:t>
            </a:r>
            <a:r>
              <a:rPr lang="en-US" sz="900" dirty="0" smtClean="0"/>
              <a:t>  </a:t>
            </a:r>
          </a:p>
          <a:p>
            <a:pPr marL="628650" lvl="1" indent="-171450" eaLnBrk="1" hangingPunct="1">
              <a:lnSpc>
                <a:spcPct val="90000"/>
              </a:lnSpc>
              <a:buFont typeface="Arial" panose="020B0604020202020204" pitchFamily="34" charset="0"/>
              <a:buChar char="•"/>
              <a:defRPr/>
            </a:pPr>
            <a:endParaRPr lang="en-US" altLang="en-US" sz="900" dirty="0" smtClean="0"/>
          </a:p>
          <a:p>
            <a:pPr eaLnBrk="1" hangingPunct="1">
              <a:lnSpc>
                <a:spcPct val="90000"/>
              </a:lnSpc>
              <a:buFont typeface="Arial" panose="020B0604020202020204" pitchFamily="34" charset="0"/>
              <a:buNone/>
              <a:defRPr/>
            </a:pPr>
            <a:r>
              <a:rPr lang="en-US" altLang="en-US" b="1" dirty="0" smtClean="0"/>
              <a:t>Judicial Performance Review</a:t>
            </a:r>
          </a:p>
          <a:p>
            <a:pPr eaLnBrk="1" hangingPunct="1">
              <a:lnSpc>
                <a:spcPct val="90000"/>
              </a:lnSpc>
              <a:buFont typeface="Arial" panose="020B0604020202020204" pitchFamily="34" charset="0"/>
              <a:buNone/>
              <a:defRPr/>
            </a:pPr>
            <a:endParaRPr lang="en-US" altLang="en-US" u="sng" dirty="0" smtClean="0"/>
          </a:p>
          <a:p>
            <a:pPr marL="171450" indent="-171450">
              <a:buFont typeface="Arial" panose="020B0604020202020204" pitchFamily="34" charset="0"/>
              <a:buChar char="•"/>
              <a:defRPr/>
            </a:pPr>
            <a:r>
              <a:rPr lang="en-US" altLang="en-US" u="sng" dirty="0" smtClean="0"/>
              <a:t>Judges selected through the merit selection process (</a:t>
            </a:r>
            <a:r>
              <a:rPr lang="en-US" dirty="0" smtClean="0"/>
              <a:t>The Supreme Court Justices; Court of Appeals Judges and Superior Court Judges in Maricopa, Pima and Pinal Counties) periodically appear on the ballot for a retention election. </a:t>
            </a:r>
          </a:p>
          <a:p>
            <a:pPr marL="628650" lvl="1" indent="-171450">
              <a:buFont typeface="Arial" panose="020B0604020202020204" pitchFamily="34" charset="0"/>
              <a:buChar char="•"/>
              <a:defRPr/>
            </a:pPr>
            <a:r>
              <a:rPr lang="en-US" dirty="0" smtClean="0"/>
              <a:t>Not contested or partisan. </a:t>
            </a:r>
          </a:p>
          <a:p>
            <a:pPr marL="628650" lvl="1" indent="-171450">
              <a:buFont typeface="Arial" panose="020B0604020202020204" pitchFamily="34" charset="0"/>
              <a:buChar char="•"/>
              <a:defRPr/>
            </a:pPr>
            <a:r>
              <a:rPr lang="en-US" dirty="0" smtClean="0"/>
              <a:t>Question is do the voters want to keep them as judges (and if majority of those who vote on the judge vote “yes,” the judge is retained for another term). </a:t>
            </a:r>
          </a:p>
          <a:p>
            <a:pPr marL="628650" lvl="1" indent="-171450">
              <a:buFont typeface="Arial" panose="020B0604020202020204" pitchFamily="34" charset="0"/>
              <a:buChar char="•"/>
              <a:defRPr/>
            </a:pPr>
            <a:endParaRPr lang="en-US" dirty="0" smtClean="0"/>
          </a:p>
          <a:p>
            <a:pPr marL="171450" indent="-171450">
              <a:buFont typeface="Arial" panose="020B0604020202020204" pitchFamily="34" charset="0"/>
              <a:buChar char="•"/>
              <a:defRPr/>
            </a:pPr>
            <a:r>
              <a:rPr lang="en-US" dirty="0" smtClean="0"/>
              <a:t>In 1992, Arizona voters amended Arizona’s Constitution to create a judicial performance review commission to evaluate merit selected judges and, when they appear on the ballot for retention election, to state whether they meet specified standards. Arizona Constitution Article VI §§ 41, 42.</a:t>
            </a:r>
          </a:p>
          <a:p>
            <a:pPr marL="628650" lvl="1" indent="-171450">
              <a:buFont typeface="Arial" panose="020B0604020202020204" pitchFamily="34" charset="0"/>
              <a:buChar char="•"/>
              <a:defRPr/>
            </a:pPr>
            <a:r>
              <a:rPr lang="en-US" dirty="0" smtClean="0"/>
              <a:t>Judicial Performance Review Commission has 18 members of the public, 6 attorneys and 6 judges. </a:t>
            </a:r>
          </a:p>
          <a:p>
            <a:pPr marL="628650" lvl="1" indent="-171450">
              <a:buFont typeface="Arial" panose="020B0604020202020204" pitchFamily="34" charset="0"/>
              <a:buChar char="•"/>
              <a:defRPr/>
            </a:pPr>
            <a:r>
              <a:rPr lang="en-US" dirty="0" smtClean="0"/>
              <a:t>Commission conducts anonymous surveys of parties, lawyers, witnesses and jurors that appear before judges, asking about the judge’s legal knowledge and reasoning and treatment of the individuals involved.</a:t>
            </a:r>
          </a:p>
          <a:p>
            <a:pPr marL="628650" lvl="1" indent="-171450">
              <a:buFont typeface="Arial" panose="020B0604020202020204" pitchFamily="34" charset="0"/>
              <a:buChar char="•"/>
              <a:defRPr/>
            </a:pPr>
            <a:r>
              <a:rPr lang="en-US" dirty="0" smtClean="0"/>
              <a:t> Commission votes in public meeting on whether each judge meets or does not meet Judicial Performance Review standards with results published and disseminated to all voters in a publicity pamphlet, and with public online access to all JPR reports and survey data.</a:t>
            </a:r>
          </a:p>
          <a:p>
            <a:pPr marL="628650" lvl="1" indent="-171450">
              <a:buFont typeface="Arial" panose="020B0604020202020204" pitchFamily="34" charset="0"/>
              <a:buChar char="•"/>
              <a:defRPr/>
            </a:pPr>
            <a:r>
              <a:rPr lang="en-US" dirty="0" smtClean="0"/>
              <a:t> www.azjudges.info. </a:t>
            </a:r>
          </a:p>
          <a:p>
            <a:pPr marL="628650" lvl="1" indent="-171450">
              <a:buFont typeface="Arial" panose="020B0604020202020204" pitchFamily="34" charset="0"/>
              <a:buChar char="•"/>
              <a:defRPr/>
            </a:pPr>
            <a:r>
              <a:rPr lang="en-US" dirty="0" smtClean="0"/>
              <a:t>Judicial Performance Review gives context for making informed decisions in retention elections and holds judges accountable. </a:t>
            </a:r>
          </a:p>
          <a:p>
            <a:pPr lvl="1">
              <a:buFont typeface="Arial" panose="020B0604020202020204" pitchFamily="34" charset="0"/>
              <a:buNone/>
              <a:defRPr/>
            </a:pPr>
            <a:endParaRPr lang="en-US" altLang="en-US" dirty="0" smtClean="0"/>
          </a:p>
          <a:p>
            <a:pPr>
              <a:defRPr/>
            </a:pPr>
            <a:r>
              <a:rPr lang="en-US" b="1" dirty="0" smtClean="0"/>
              <a:t>Judges in non-merit selection counties, and Justices of the Peace, stand for re-election. </a:t>
            </a:r>
          </a:p>
          <a:p>
            <a:pPr marL="171450" indent="-171450">
              <a:buFont typeface="Arial" panose="020B0604020202020204" pitchFamily="34" charset="0"/>
              <a:buChar char="•"/>
              <a:defRPr/>
            </a:pPr>
            <a:r>
              <a:rPr lang="en-US" dirty="0" smtClean="0"/>
              <a:t>Thought is that the jurisdictions are small enough that the voters can really get to know the specific judicial officers and make an informed decision. </a:t>
            </a:r>
          </a:p>
          <a:p>
            <a:pPr marL="171450" indent="-171450">
              <a:buFont typeface="Arial" panose="020B0604020202020204" pitchFamily="34" charset="0"/>
              <a:buChar char="•"/>
              <a:defRPr/>
            </a:pPr>
            <a:r>
              <a:rPr lang="en-US" dirty="0" smtClean="0"/>
              <a:t>Subject to various evaluations and surveys from court users </a:t>
            </a:r>
          </a:p>
          <a:p>
            <a:pPr marL="171450" indent="-171450">
              <a:buFont typeface="Arial" panose="020B0604020202020204" pitchFamily="34" charset="0"/>
              <a:buChar char="•"/>
              <a:defRPr/>
            </a:pPr>
            <a:r>
              <a:rPr lang="en-US" dirty="0" smtClean="0"/>
              <a:t>City court judges serve terms set by the city or town council, which must be at least two years. </a:t>
            </a:r>
          </a:p>
          <a:p>
            <a:pPr marL="171450" indent="-171450">
              <a:buFont typeface="Arial" panose="020B0604020202020204" pitchFamily="34" charset="0"/>
              <a:buChar char="•"/>
              <a:defRPr/>
            </a:pPr>
            <a:r>
              <a:rPr lang="en-US" dirty="0" smtClean="0"/>
              <a:t>Justices of the peace serve four-year terms. </a:t>
            </a:r>
            <a:endParaRPr lang="en-US" sz="900" dirty="0" smtClean="0"/>
          </a:p>
          <a:p>
            <a:pPr marL="171450" indent="-171450">
              <a:buFont typeface="Arial" panose="020B0604020202020204" pitchFamily="34" charset="0"/>
              <a:buChar char="•"/>
              <a:defRPr/>
            </a:pPr>
            <a:endParaRPr lang="en-US" altLang="en-US" sz="900" u="sng" dirty="0" smtClean="0"/>
          </a:p>
          <a:p>
            <a:endParaRPr lang="en-US" dirty="0"/>
          </a:p>
        </p:txBody>
      </p:sp>
      <p:sp>
        <p:nvSpPr>
          <p:cNvPr id="4" name="Slide Number Placeholder 3"/>
          <p:cNvSpPr>
            <a:spLocks noGrp="1"/>
          </p:cNvSpPr>
          <p:nvPr>
            <p:ph type="sldNum" sz="quarter" idx="10"/>
          </p:nvPr>
        </p:nvSpPr>
        <p:spPr/>
        <p:txBody>
          <a:bodyPr/>
          <a:lstStyle/>
          <a:p>
            <a:fld id="{3E195573-F9F5-4902-A82E-8818ED1305D8}" type="slidenum">
              <a:rPr lang="en-US" smtClean="0"/>
              <a:t>15</a:t>
            </a:fld>
            <a:endParaRPr lang="en-US" dirty="0"/>
          </a:p>
        </p:txBody>
      </p:sp>
    </p:spTree>
    <p:extLst>
      <p:ext uri="{BB962C8B-B14F-4D97-AF65-F5344CB8AC3E}">
        <p14:creationId xmlns:p14="http://schemas.microsoft.com/office/powerpoint/2010/main" val="1220931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90000"/>
              </a:lnSpc>
              <a:spcBef>
                <a:spcPct val="30000"/>
              </a:spcBef>
              <a:spcAft>
                <a:spcPct val="0"/>
              </a:spcAft>
              <a:buClrTx/>
              <a:buSzTx/>
              <a:buFontTx/>
              <a:buNone/>
              <a:tabLst/>
              <a:defRPr/>
            </a:pPr>
            <a:r>
              <a:rPr lang="en-US" altLang="en-US" b="1" u="sng" dirty="0" smtClean="0"/>
              <a:t>DISCUSSION NOTE</a:t>
            </a:r>
            <a:r>
              <a:rPr lang="en-US" altLang="en-US" b="1" u="sng" baseline="0" dirty="0" smtClean="0"/>
              <a:t>:</a:t>
            </a:r>
          </a:p>
          <a:p>
            <a:pPr eaLnBrk="1" hangingPunct="1">
              <a:lnSpc>
                <a:spcPct val="90000"/>
              </a:lnSpc>
            </a:pPr>
            <a:endParaRPr lang="en-US" altLang="en-US" b="1" dirty="0" smtClean="0"/>
          </a:p>
          <a:p>
            <a:pPr eaLnBrk="1" hangingPunct="1">
              <a:lnSpc>
                <a:spcPct val="90000"/>
              </a:lnSpc>
            </a:pPr>
            <a:r>
              <a:rPr lang="en-US" altLang="en-US" dirty="0" smtClean="0"/>
              <a:t>New trial judges attend no less than two weeks of orientation (new judge training) in their first year after being selected addressing procedures and functions of the applicable court and relevant procedural and substantive law. Ariz. Code of Jud. Admin. Section 1-302(I)(1)(b), (2)(b)(1).</a:t>
            </a:r>
          </a:p>
          <a:p>
            <a:pPr eaLnBrk="1" hangingPunct="1">
              <a:lnSpc>
                <a:spcPct val="90000"/>
              </a:lnSpc>
            </a:pPr>
            <a:endParaRPr lang="en-US" altLang="en-US" dirty="0" smtClean="0"/>
          </a:p>
          <a:p>
            <a:pPr eaLnBrk="1" hangingPunct="1">
              <a:lnSpc>
                <a:spcPct val="90000"/>
              </a:lnSpc>
            </a:pPr>
            <a:r>
              <a:rPr lang="en-US" altLang="en-US" dirty="0" smtClean="0"/>
              <a:t>Committee on Judicial Education and Training (COJET) requires judges to complete at least 16 hours of judicial education each year, including ethics training.  Ariz. Code of Jud. Admin. Section 1-302(H).</a:t>
            </a:r>
          </a:p>
          <a:p>
            <a:pPr eaLnBrk="1" hangingPunct="1">
              <a:lnSpc>
                <a:spcPct val="90000"/>
              </a:lnSpc>
            </a:pPr>
            <a:endParaRPr lang="en-US" altLang="en-US" dirty="0" smtClean="0"/>
          </a:p>
          <a:p>
            <a:pPr eaLnBrk="1" hangingPunct="1">
              <a:lnSpc>
                <a:spcPct val="90000"/>
              </a:lnSpc>
            </a:pPr>
            <a:r>
              <a:rPr lang="en-US" altLang="en-US" dirty="0" smtClean="0"/>
              <a:t>Unless excused through a written request approved by the Chief Justice of the Arizona Supreme Court, each judge must attend the annual judicial conference, which features two and a half days of educational program. Ariz. Code of Jud. Admin. Section 1-302(I)(1)(c).</a:t>
            </a:r>
            <a:endParaRPr lang="en-US" altLang="en-US" sz="1800" dirty="0" smtClean="0"/>
          </a:p>
          <a:p>
            <a:pPr eaLnBrk="1" hangingPunct="1">
              <a:lnSpc>
                <a:spcPct val="90000"/>
              </a:lnSpc>
            </a:pPr>
            <a:endParaRPr lang="en-US" altLang="en-US" b="1" dirty="0" smtClean="0"/>
          </a:p>
        </p:txBody>
      </p:sp>
      <p:sp>
        <p:nvSpPr>
          <p:cNvPr id="4" name="Slide Number Placeholder 3"/>
          <p:cNvSpPr>
            <a:spLocks noGrp="1"/>
          </p:cNvSpPr>
          <p:nvPr>
            <p:ph type="sldNum" sz="quarter" idx="10"/>
          </p:nvPr>
        </p:nvSpPr>
        <p:spPr/>
        <p:txBody>
          <a:bodyPr/>
          <a:lstStyle/>
          <a:p>
            <a:fld id="{3E195573-F9F5-4902-A82E-8818ED1305D8}" type="slidenum">
              <a:rPr lang="en-US" smtClean="0"/>
              <a:t>16</a:t>
            </a:fld>
            <a:endParaRPr lang="en-US" dirty="0"/>
          </a:p>
        </p:txBody>
      </p:sp>
    </p:spTree>
    <p:extLst>
      <p:ext uri="{BB962C8B-B14F-4D97-AF65-F5344CB8AC3E}">
        <p14:creationId xmlns:p14="http://schemas.microsoft.com/office/powerpoint/2010/main" val="59512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80000"/>
              </a:lnSpc>
              <a:spcBef>
                <a:spcPct val="30000"/>
              </a:spcBef>
              <a:spcAft>
                <a:spcPct val="0"/>
              </a:spcAft>
              <a:buClrTx/>
              <a:buSzPct val="160000"/>
              <a:buFontTx/>
              <a:buNone/>
              <a:tabLst/>
              <a:defRPr/>
            </a:pPr>
            <a:r>
              <a:rPr lang="en-US" sz="1800" b="1" u="sng" dirty="0" smtClean="0"/>
              <a:t>DISCUSSION NOTE:</a:t>
            </a:r>
            <a:endParaRPr lang="en-US" altLang="en-US" sz="1800" baseline="0" dirty="0" smtClean="0"/>
          </a:p>
          <a:p>
            <a:pPr marL="0" marR="0" lvl="0" indent="0" algn="l" defTabSz="914400" rtl="0" eaLnBrk="1" fontAlgn="base" latinLnBrk="0" hangingPunct="1">
              <a:lnSpc>
                <a:spcPct val="80000"/>
              </a:lnSpc>
              <a:spcBef>
                <a:spcPct val="30000"/>
              </a:spcBef>
              <a:spcAft>
                <a:spcPct val="0"/>
              </a:spcAft>
              <a:buClrTx/>
              <a:buSzPct val="160000"/>
              <a:buFontTx/>
              <a:buNone/>
              <a:tabLst/>
              <a:defRPr/>
            </a:pPr>
            <a:endParaRPr lang="en-US" altLang="en-US" sz="1800" baseline="0" dirty="0" smtClean="0"/>
          </a:p>
          <a:p>
            <a:pPr marL="0" marR="0" lvl="0" indent="0" algn="l" defTabSz="914400" rtl="0" eaLnBrk="1" fontAlgn="base" latinLnBrk="0" hangingPunct="1">
              <a:lnSpc>
                <a:spcPct val="80000"/>
              </a:lnSpc>
              <a:spcBef>
                <a:spcPct val="30000"/>
              </a:spcBef>
              <a:spcAft>
                <a:spcPct val="0"/>
              </a:spcAft>
              <a:buClrTx/>
              <a:buSzPct val="160000"/>
              <a:buFontTx/>
              <a:buNone/>
              <a:tabLst/>
              <a:defRPr/>
            </a:pPr>
            <a:r>
              <a:rPr lang="en-US" altLang="en-US" sz="1800" dirty="0" smtClean="0"/>
              <a:t>In</a:t>
            </a:r>
            <a:r>
              <a:rPr lang="en-US" altLang="en-US" sz="1800" baseline="0" dirty="0" smtClean="0"/>
              <a:t> the short time we have for our discussion, we have discussed a little bit about just a few ways </a:t>
            </a:r>
            <a:r>
              <a:rPr lang="en-US" altLang="en-US" sz="1800" dirty="0" smtClean="0"/>
              <a:t>that Arizona Judges are accountable, including the Arizona Code of Judicial Conduct, the Arizona Commission on Judicial Conduct, the State Bar’s Ethics Rules</a:t>
            </a:r>
            <a:r>
              <a:rPr lang="en-US" altLang="en-US" sz="1800" baseline="0" dirty="0" smtClean="0"/>
              <a:t> and Disciplinary System, the oath every Arizona Judge takes, the Constitution, review by another court on appeal, judicial selection, evaluation and retention and judicial education</a:t>
            </a:r>
            <a:r>
              <a:rPr lang="en-US" altLang="en-US" sz="1800" dirty="0" smtClean="0"/>
              <a:t>.  </a:t>
            </a:r>
            <a:endParaRPr lang="en-US" altLang="en-US" sz="1800" baseline="0" dirty="0" smtClean="0"/>
          </a:p>
          <a:p>
            <a:pPr>
              <a:defRPr/>
            </a:pPr>
            <a:endParaRPr lang="en-US" altLang="en-US" sz="1800" baseline="0" dirty="0" smtClean="0"/>
          </a:p>
          <a:p>
            <a:pPr marL="0" marR="0" lvl="0" indent="0" algn="l" defTabSz="914400" rtl="0" eaLnBrk="1" fontAlgn="base" latinLnBrk="0" hangingPunct="1">
              <a:lnSpc>
                <a:spcPct val="80000"/>
              </a:lnSpc>
              <a:spcBef>
                <a:spcPct val="30000"/>
              </a:spcBef>
              <a:spcAft>
                <a:spcPct val="0"/>
              </a:spcAft>
              <a:buClrTx/>
              <a:buSzPct val="160000"/>
              <a:buFontTx/>
              <a:buNone/>
              <a:tabLst/>
              <a:defRPr/>
            </a:pPr>
            <a:r>
              <a:rPr lang="en-US" altLang="en-US" sz="1800" baseline="0" dirty="0" smtClean="0"/>
              <a:t>I hope that you have a better feel for </a:t>
            </a:r>
            <a:r>
              <a:rPr lang="en-US" altLang="en-US" sz="1800" b="0" baseline="0" dirty="0" smtClean="0"/>
              <a:t>the fact that Arizona Judges are accountable, have a better understanding of a few specific ways Arizona Judges are accountable and that we had some fun along the way.</a:t>
            </a:r>
            <a:endParaRPr lang="en-US" altLang="en-US" sz="1800" baseline="0" dirty="0" smtClean="0"/>
          </a:p>
          <a:p>
            <a:pPr marL="0" marR="0" lvl="0" indent="0" algn="l" defTabSz="914400" rtl="0" eaLnBrk="1" fontAlgn="base" latinLnBrk="0" hangingPunct="1">
              <a:lnSpc>
                <a:spcPct val="80000"/>
              </a:lnSpc>
              <a:spcBef>
                <a:spcPct val="30000"/>
              </a:spcBef>
              <a:spcAft>
                <a:spcPct val="0"/>
              </a:spcAft>
              <a:buClrTx/>
              <a:buSzPct val="160000"/>
              <a:buFontTx/>
              <a:buNone/>
              <a:tabLst/>
              <a:defRPr/>
            </a:pPr>
            <a:endParaRPr lang="en-US" altLang="en-US" sz="1800" baseline="0" dirty="0" smtClean="0"/>
          </a:p>
          <a:p>
            <a:pPr eaLnBrk="1" hangingPunct="1">
              <a:lnSpc>
                <a:spcPct val="80000"/>
              </a:lnSpc>
              <a:buSzPct val="160000"/>
            </a:pPr>
            <a:r>
              <a:rPr lang="en-US" altLang="en-US" sz="1800" b="1" dirty="0" smtClean="0"/>
              <a:t>End With Remaining Questions/Thanks.</a:t>
            </a:r>
          </a:p>
          <a:p>
            <a:pPr eaLnBrk="1" hangingPunct="1">
              <a:lnSpc>
                <a:spcPct val="80000"/>
              </a:lnSpc>
              <a:buSzPct val="160000"/>
            </a:pPr>
            <a:endParaRPr lang="en-US" altLang="en-US" sz="1800" b="1" dirty="0" smtClean="0"/>
          </a:p>
        </p:txBody>
      </p:sp>
      <p:sp>
        <p:nvSpPr>
          <p:cNvPr id="4" name="Slide Number Placeholder 3"/>
          <p:cNvSpPr>
            <a:spLocks noGrp="1"/>
          </p:cNvSpPr>
          <p:nvPr>
            <p:ph type="sldNum" sz="quarter" idx="10"/>
          </p:nvPr>
        </p:nvSpPr>
        <p:spPr/>
        <p:txBody>
          <a:bodyPr/>
          <a:lstStyle/>
          <a:p>
            <a:fld id="{3E195573-F9F5-4902-A82E-8818ED1305D8}" type="slidenum">
              <a:rPr lang="en-US" smtClean="0"/>
              <a:t>17</a:t>
            </a:fld>
            <a:endParaRPr lang="en-US" dirty="0"/>
          </a:p>
        </p:txBody>
      </p:sp>
    </p:spTree>
    <p:extLst>
      <p:ext uri="{BB962C8B-B14F-4D97-AF65-F5344CB8AC3E}">
        <p14:creationId xmlns:p14="http://schemas.microsoft.com/office/powerpoint/2010/main" val="414547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buSzPct val="160000"/>
              <a:buFontTx/>
              <a:buNone/>
            </a:pPr>
            <a:r>
              <a:rPr lang="en-US" altLang="en-US" sz="1800" b="1" u="sng" dirty="0" smtClean="0"/>
              <a:t>NOTE</a:t>
            </a:r>
            <a:r>
              <a:rPr lang="en-US" altLang="en-US" sz="1800" b="1" u="sng" baseline="0" dirty="0" smtClean="0"/>
              <a:t> TO P</a:t>
            </a:r>
            <a:r>
              <a:rPr lang="en-US" altLang="en-US" sz="1800" b="1" u="sng" dirty="0" smtClean="0"/>
              <a:t>RESENTER</a:t>
            </a:r>
            <a:r>
              <a:rPr lang="en-US" altLang="en-US" sz="1800" b="1" baseline="0" dirty="0" smtClean="0"/>
              <a:t>:</a:t>
            </a:r>
            <a:endParaRPr lang="en-US" altLang="en-US" sz="1800" b="1" dirty="0" smtClean="0"/>
          </a:p>
          <a:p>
            <a:pPr eaLnBrk="1" hangingPunct="1">
              <a:lnSpc>
                <a:spcPct val="80000"/>
              </a:lnSpc>
              <a:buSzPct val="160000"/>
              <a:buFontTx/>
              <a:buChar char="•"/>
            </a:pPr>
            <a:endParaRPr lang="en-US" altLang="en-US" sz="1800" b="1" dirty="0" smtClean="0"/>
          </a:p>
          <a:p>
            <a:pPr eaLnBrk="1" hangingPunct="1">
              <a:lnSpc>
                <a:spcPct val="80000"/>
              </a:lnSpc>
              <a:buSzPct val="160000"/>
              <a:buFontTx/>
              <a:buChar char="•"/>
            </a:pPr>
            <a:r>
              <a:rPr lang="en-US" altLang="en-US" sz="1800" b="1" dirty="0" smtClean="0"/>
              <a:t>Introduce yourself,</a:t>
            </a:r>
            <a:r>
              <a:rPr lang="en-US" altLang="en-US" sz="1800" b="1" baseline="0" dirty="0" smtClean="0"/>
              <a:t> where you work and your background</a:t>
            </a:r>
            <a:r>
              <a:rPr lang="en-US" altLang="en-US" sz="1800" dirty="0" smtClean="0"/>
              <a:t>.</a:t>
            </a:r>
          </a:p>
          <a:p>
            <a:pPr eaLnBrk="1" hangingPunct="1">
              <a:lnSpc>
                <a:spcPct val="80000"/>
              </a:lnSpc>
              <a:buSzPct val="160000"/>
              <a:buFontTx/>
              <a:buChar char="•"/>
            </a:pPr>
            <a:endParaRPr lang="en-US" altLang="en-US" sz="1800" dirty="0" smtClean="0"/>
          </a:p>
          <a:p>
            <a:pPr eaLnBrk="1" hangingPunct="1">
              <a:lnSpc>
                <a:spcPct val="80000"/>
              </a:lnSpc>
              <a:buSzPct val="160000"/>
              <a:buFontTx/>
              <a:buNone/>
            </a:pPr>
            <a:r>
              <a:rPr lang="en-US" altLang="en-US" sz="1800" b="1" u="sng" dirty="0" smtClean="0"/>
              <a:t>DISCUSSION NOTE</a:t>
            </a:r>
            <a:r>
              <a:rPr lang="en-US" altLang="en-US" sz="1800" b="1" dirty="0" smtClean="0"/>
              <a:t>:</a:t>
            </a:r>
          </a:p>
          <a:p>
            <a:pPr eaLnBrk="1" hangingPunct="1">
              <a:lnSpc>
                <a:spcPct val="80000"/>
              </a:lnSpc>
              <a:buSzPct val="160000"/>
              <a:buFontTx/>
              <a:buNone/>
            </a:pPr>
            <a:endParaRPr lang="en-US" altLang="en-US" sz="1800" dirty="0" smtClean="0"/>
          </a:p>
          <a:p>
            <a:pPr eaLnBrk="1" hangingPunct="1">
              <a:lnSpc>
                <a:spcPct val="80000"/>
              </a:lnSpc>
              <a:buSzPct val="160000"/>
              <a:buFontTx/>
              <a:buChar char="•"/>
            </a:pPr>
            <a:r>
              <a:rPr lang="en-US" altLang="en-US" sz="1800" dirty="0" smtClean="0"/>
              <a:t> </a:t>
            </a:r>
            <a:r>
              <a:rPr lang="en-US" altLang="en-US" sz="1800" b="1" dirty="0" smtClean="0"/>
              <a:t>Introduce Our Courts Arizona</a:t>
            </a:r>
            <a:r>
              <a:rPr lang="en-US" altLang="en-US" sz="1800" dirty="0" smtClean="0"/>
              <a:t>: Our Courts Arizona is a joint activity of citizens and judges to provide information to the public about Arizona’s courts.  A primary objective of Our Courts Arizona is to increase public awareness, knowledge and understanding of Arizona’s courts, how the court system works, the role of judges, the Arizona and United States Constitutions and the rule of law and the importance of fair, impartial and accessible courts.  </a:t>
            </a:r>
          </a:p>
          <a:p>
            <a:pPr eaLnBrk="1" hangingPunct="1">
              <a:lnSpc>
                <a:spcPct val="80000"/>
              </a:lnSpc>
              <a:buSzPct val="160000"/>
              <a:buFontTx/>
              <a:buChar char="•"/>
            </a:pPr>
            <a:r>
              <a:rPr lang="en-US" altLang="en-US" sz="1800" b="1" baseline="0" dirty="0" smtClean="0"/>
              <a:t> Our discussion today arises out of a hypothetical lawsuit filed after a bus crash. </a:t>
            </a:r>
          </a:p>
          <a:p>
            <a:pPr lvl="1" eaLnBrk="1" hangingPunct="1">
              <a:lnSpc>
                <a:spcPct val="80000"/>
              </a:lnSpc>
              <a:buSzPct val="160000"/>
              <a:buFontTx/>
              <a:buChar char="•"/>
            </a:pPr>
            <a:r>
              <a:rPr lang="en-US" altLang="en-US" sz="1800" b="1" dirty="0" smtClean="0"/>
              <a:t> I will start with an animation of the crash, shown</a:t>
            </a:r>
            <a:r>
              <a:rPr lang="en-US" altLang="en-US" sz="1800" b="1" baseline="0" dirty="0" smtClean="0"/>
              <a:t> from two perspectives</a:t>
            </a:r>
            <a:r>
              <a:rPr lang="en-US" altLang="en-US" sz="1800" b="1" dirty="0" smtClean="0"/>
              <a:t>.  There’s no sound, so just</a:t>
            </a:r>
            <a:r>
              <a:rPr lang="en-US" altLang="en-US" sz="1800" b="1" baseline="0" dirty="0" smtClean="0"/>
              <a:t> watch what happens.</a:t>
            </a:r>
            <a:endParaRPr lang="en-US" altLang="en-US" sz="1800" b="1" dirty="0" smtClean="0"/>
          </a:p>
          <a:p>
            <a:pPr lvl="1" eaLnBrk="1" hangingPunct="1">
              <a:lnSpc>
                <a:spcPct val="80000"/>
              </a:lnSpc>
              <a:buSzPct val="160000"/>
              <a:buFontTx/>
              <a:buChar char="•"/>
            </a:pPr>
            <a:r>
              <a:rPr lang="en-US" altLang="en-US" sz="1800" b="1" dirty="0" smtClean="0"/>
              <a:t> Then I will tell you why you have different playing cards and we will use those cards</a:t>
            </a:r>
            <a:r>
              <a:rPr lang="en-US" altLang="en-US" sz="1800" b="1" baseline="0" dirty="0" smtClean="0"/>
              <a:t> to </a:t>
            </a:r>
            <a:r>
              <a:rPr lang="en-US" altLang="en-US" sz="1800" b="1" dirty="0" smtClean="0"/>
              <a:t>discuss some issues that might, or might not, cause some concerns.</a:t>
            </a:r>
          </a:p>
          <a:p>
            <a:pPr lvl="1" eaLnBrk="1" hangingPunct="1">
              <a:lnSpc>
                <a:spcPct val="80000"/>
              </a:lnSpc>
              <a:buSzPct val="160000"/>
              <a:buFontTx/>
              <a:buChar char="•"/>
            </a:pPr>
            <a:r>
              <a:rPr lang="en-US" altLang="en-US" sz="1800" b="1" dirty="0" smtClean="0"/>
              <a:t> We want this to be interactive throughout and hope that we will have some real differences of opinion.</a:t>
            </a:r>
          </a:p>
          <a:p>
            <a:pPr marL="0" marR="0" lvl="0" indent="0" algn="l" defTabSz="914400" rtl="0" eaLnBrk="1" fontAlgn="base" latinLnBrk="0" hangingPunct="1">
              <a:lnSpc>
                <a:spcPct val="80000"/>
              </a:lnSpc>
              <a:spcBef>
                <a:spcPct val="30000"/>
              </a:spcBef>
              <a:spcAft>
                <a:spcPct val="0"/>
              </a:spcAft>
              <a:buClrTx/>
              <a:buSzPct val="160000"/>
              <a:buFontTx/>
              <a:buChar char="•"/>
              <a:tabLst/>
              <a:defRPr/>
            </a:pPr>
            <a:r>
              <a:rPr lang="en-US" altLang="en-US" sz="1800" b="1" dirty="0" smtClean="0"/>
              <a:t> Discuss</a:t>
            </a:r>
            <a:r>
              <a:rPr lang="en-US" altLang="en-US" sz="1800" b="1" baseline="0" dirty="0" smtClean="0"/>
              <a:t> learning objectives: </a:t>
            </a:r>
            <a:r>
              <a:rPr lang="en-US" altLang="en-US" sz="1800" b="0" baseline="0" dirty="0" smtClean="0"/>
              <a:t>My hope is that, after our discussion today, you will have a feel for the fact that Arizona Judges are accountable, have a better understanding of a few specific ways Arizona Judges are accountable and that we will have some fun along the way.</a:t>
            </a:r>
          </a:p>
          <a:p>
            <a:pPr marL="0" marR="0" lvl="0" indent="0" algn="l" defTabSz="914400" rtl="0" eaLnBrk="1" fontAlgn="base" latinLnBrk="0" hangingPunct="1">
              <a:lnSpc>
                <a:spcPct val="80000"/>
              </a:lnSpc>
              <a:spcBef>
                <a:spcPct val="30000"/>
              </a:spcBef>
              <a:spcAft>
                <a:spcPct val="0"/>
              </a:spcAft>
              <a:buClrTx/>
              <a:buSzPct val="160000"/>
              <a:buFontTx/>
              <a:buChar char="•"/>
              <a:tabLst/>
              <a:defRPr/>
            </a:pPr>
            <a:r>
              <a:rPr lang="en-US" altLang="en-US" sz="1800" b="0" baseline="0" dirty="0" smtClean="0"/>
              <a:t> </a:t>
            </a:r>
            <a:r>
              <a:rPr lang="en-US" altLang="en-US" sz="1800" b="1" baseline="0" dirty="0" smtClean="0"/>
              <a:t>So, let’s start by viewing a 40 second animation of the bus crash, </a:t>
            </a:r>
            <a:r>
              <a:rPr lang="en-US" altLang="en-US" sz="1800" b="1" u="sng" baseline="0" dirty="0" smtClean="0"/>
              <a:t>without sound </a:t>
            </a:r>
            <a:r>
              <a:rPr lang="en-US" altLang="en-US" sz="1800" b="1" baseline="0" dirty="0" smtClean="0"/>
              <a:t>. . . NEXT SLIDE</a:t>
            </a:r>
          </a:p>
          <a:p>
            <a:endParaRPr lang="en-US" dirty="0"/>
          </a:p>
        </p:txBody>
      </p:sp>
      <p:sp>
        <p:nvSpPr>
          <p:cNvPr id="4" name="Slide Number Placeholder 3"/>
          <p:cNvSpPr>
            <a:spLocks noGrp="1"/>
          </p:cNvSpPr>
          <p:nvPr>
            <p:ph type="sldNum" sz="quarter" idx="10"/>
          </p:nvPr>
        </p:nvSpPr>
        <p:spPr/>
        <p:txBody>
          <a:bodyPr/>
          <a:lstStyle/>
          <a:p>
            <a:fld id="{3E195573-F9F5-4902-A82E-8818ED1305D8}" type="slidenum">
              <a:rPr lang="en-US" smtClean="0"/>
              <a:t>2</a:t>
            </a:fld>
            <a:endParaRPr lang="en-US" dirty="0"/>
          </a:p>
        </p:txBody>
      </p:sp>
    </p:spTree>
    <p:extLst>
      <p:ext uri="{BB962C8B-B14F-4D97-AF65-F5344CB8AC3E}">
        <p14:creationId xmlns:p14="http://schemas.microsoft.com/office/powerpoint/2010/main" val="1145550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hangingPunct="0"/>
            <a:r>
              <a:rPr lang="en-US" sz="1200" b="1" u="sng" kern="1200" dirty="0" smtClean="0">
                <a:solidFill>
                  <a:schemeClr val="tx1"/>
                </a:solidFill>
                <a:effectLst/>
                <a:latin typeface="+mn-lt"/>
                <a:ea typeface="+mn-ea"/>
                <a:cs typeface="+mn-cs"/>
              </a:rPr>
              <a:t>NOTE TO PRESENTER:</a:t>
            </a:r>
            <a:endParaRPr lang="en-US" sz="1200" kern="1200" dirty="0" smtClean="0">
              <a:solidFill>
                <a:schemeClr val="tx1"/>
              </a:solidFill>
              <a:effectLst/>
              <a:latin typeface="+mn-lt"/>
              <a:ea typeface="+mn-ea"/>
              <a:cs typeface="+mn-cs"/>
            </a:endParaRPr>
          </a:p>
          <a:p>
            <a:pPr fontAlgn="base" hangingPunct="0"/>
            <a:r>
              <a:rPr lang="en-US" sz="1200" kern="1200" dirty="0" smtClean="0">
                <a:solidFill>
                  <a:schemeClr val="tx1"/>
                </a:solidFill>
                <a:effectLst/>
                <a:latin typeface="+mn-lt"/>
                <a:ea typeface="+mn-ea"/>
                <a:cs typeface="+mn-cs"/>
              </a:rPr>
              <a:t>The Animation of Accident Reconstruction is embedded into this slide and runs approximately 40 seconds </a:t>
            </a:r>
            <a:r>
              <a:rPr lang="en-US" sz="1200" b="1" u="sng" kern="1200" dirty="0" smtClean="0">
                <a:solidFill>
                  <a:schemeClr val="tx1"/>
                </a:solidFill>
                <a:effectLst/>
                <a:latin typeface="+mn-lt"/>
                <a:ea typeface="+mn-ea"/>
                <a:cs typeface="+mn-cs"/>
              </a:rPr>
              <a:t>AND HAS NO SOUND. </a:t>
            </a:r>
            <a:r>
              <a:rPr lang="en-US" sz="1200" kern="1200" dirty="0" smtClean="0">
                <a:solidFill>
                  <a:schemeClr val="tx1"/>
                </a:solidFill>
                <a:effectLst/>
                <a:latin typeface="+mn-lt"/>
                <a:ea typeface="+mn-ea"/>
                <a:cs typeface="+mn-cs"/>
              </a:rPr>
              <a:t> The animation is activated by placing the cursor over the slide and pressing the right arrow “play” button.</a:t>
            </a:r>
          </a:p>
          <a:p>
            <a:pPr fontAlgn="base" hangingPunct="0"/>
            <a:r>
              <a:rPr lang="en-US" sz="1200" kern="1200" dirty="0" smtClean="0">
                <a:solidFill>
                  <a:schemeClr val="tx1"/>
                </a:solidFill>
                <a:effectLst/>
                <a:latin typeface="+mn-lt"/>
                <a:ea typeface="+mn-ea"/>
                <a:cs typeface="+mn-cs"/>
              </a:rPr>
              <a:t>The animation is offered to provide a basis for the discussion that follows.</a:t>
            </a:r>
          </a:p>
          <a:p>
            <a:pPr fontAlgn="base" hangingPunct="0"/>
            <a:r>
              <a:rPr lang="en-US" sz="1200" kern="1200" dirty="0" smtClean="0">
                <a:solidFill>
                  <a:schemeClr val="tx1"/>
                </a:solidFill>
                <a:effectLst/>
                <a:latin typeface="+mn-lt"/>
                <a:ea typeface="+mn-ea"/>
                <a:cs typeface="+mn-cs"/>
              </a:rPr>
              <a:t>The animation shows the accident from two different perspectives. </a:t>
            </a:r>
            <a:endParaRPr lang="en-US" dirty="0"/>
          </a:p>
        </p:txBody>
      </p:sp>
      <p:sp>
        <p:nvSpPr>
          <p:cNvPr id="4" name="Slide Number Placeholder 3"/>
          <p:cNvSpPr>
            <a:spLocks noGrp="1"/>
          </p:cNvSpPr>
          <p:nvPr>
            <p:ph type="sldNum" sz="quarter" idx="10"/>
          </p:nvPr>
        </p:nvSpPr>
        <p:spPr/>
        <p:txBody>
          <a:bodyPr/>
          <a:lstStyle/>
          <a:p>
            <a:fld id="{3E195573-F9F5-4902-A82E-8818ED1305D8}" type="slidenum">
              <a:rPr lang="en-US" smtClean="0"/>
              <a:t>3</a:t>
            </a:fld>
            <a:endParaRPr lang="en-US"/>
          </a:p>
        </p:txBody>
      </p:sp>
    </p:spTree>
    <p:extLst>
      <p:ext uri="{BB962C8B-B14F-4D97-AF65-F5344CB8AC3E}">
        <p14:creationId xmlns:p14="http://schemas.microsoft.com/office/powerpoint/2010/main" val="4235294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defRPr/>
            </a:pPr>
            <a:r>
              <a:rPr lang="en-US" sz="1500" b="1" u="sng" dirty="0" smtClean="0"/>
              <a:t>DISCUSSION NOTE:</a:t>
            </a:r>
          </a:p>
          <a:p>
            <a:pPr eaLnBrk="1" hangingPunct="1">
              <a:lnSpc>
                <a:spcPct val="90000"/>
              </a:lnSpc>
              <a:defRPr/>
            </a:pPr>
            <a:endParaRPr lang="en-US" dirty="0" smtClean="0"/>
          </a:p>
          <a:p>
            <a:pPr>
              <a:defRPr/>
            </a:pPr>
            <a:r>
              <a:rPr lang="en-US" dirty="0" smtClean="0"/>
              <a:t>People in the bus were hurt, some of them pretty badly, but they all recovered.</a:t>
            </a:r>
          </a:p>
          <a:p>
            <a:pPr>
              <a:defRPr/>
            </a:pPr>
            <a:r>
              <a:rPr lang="en-US" dirty="0" smtClean="0"/>
              <a:t> </a:t>
            </a:r>
          </a:p>
          <a:p>
            <a:pPr>
              <a:defRPr/>
            </a:pPr>
            <a:r>
              <a:rPr lang="en-US" dirty="0" smtClean="0"/>
              <a:t>The people in the bus who were hurt sue the truck driver and his employer Trucking Co. to recover the cost of their injuries (including medical treatment and physical therapy), their pain and suffering and other costs and expenses.</a:t>
            </a:r>
          </a:p>
          <a:p>
            <a:pPr>
              <a:defRPr/>
            </a:pPr>
            <a:r>
              <a:rPr lang="en-US" dirty="0" smtClean="0"/>
              <a:t> </a:t>
            </a:r>
          </a:p>
          <a:p>
            <a:pPr>
              <a:defRPr/>
            </a:pPr>
            <a:r>
              <a:rPr lang="en-US" dirty="0" smtClean="0"/>
              <a:t>The people who sue and the truck driver and trucking company are called the parties to the lawsuit.</a:t>
            </a:r>
          </a:p>
          <a:p>
            <a:pPr>
              <a:defRPr/>
            </a:pPr>
            <a:endParaRPr lang="en-US" dirty="0" smtClean="0"/>
          </a:p>
          <a:p>
            <a:pPr>
              <a:defRPr/>
            </a:pPr>
            <a:r>
              <a:rPr lang="en-US" dirty="0" smtClean="0"/>
              <a:t>This is a civil lawsuit, where one party (actually several parties) are seeking money from another.</a:t>
            </a:r>
          </a:p>
          <a:p>
            <a:pPr>
              <a:defRPr/>
            </a:pPr>
            <a:endParaRPr lang="en-US" dirty="0" smtClean="0"/>
          </a:p>
          <a:p>
            <a:pPr>
              <a:defRPr/>
            </a:pPr>
            <a:r>
              <a:rPr lang="en-US" dirty="0" smtClean="0"/>
              <a:t>The parties to the lawsuit do what’s called discovery, which consists of exchanging documents, asking each other questions under oath at what is called a deposition and exchanging and gathering other information about the crash.  And they may also file motions, which are requests for court orders, and do other things along the way.</a:t>
            </a:r>
          </a:p>
          <a:p>
            <a:pPr>
              <a:defRPr/>
            </a:pPr>
            <a:endParaRPr lang="en-US" dirty="0" smtClean="0"/>
          </a:p>
          <a:p>
            <a:pPr>
              <a:defRPr/>
            </a:pPr>
            <a:r>
              <a:rPr lang="en-US" dirty="0" smtClean="0"/>
              <a:t>But now it’s time for trial, where the parties will present argument and evidence to a jury of people who have no knowledge of the case, who will be instructed on the law by the judge and who will then make a decision about who wins.</a:t>
            </a:r>
          </a:p>
          <a:p>
            <a:endParaRPr lang="en-US" dirty="0"/>
          </a:p>
        </p:txBody>
      </p:sp>
      <p:sp>
        <p:nvSpPr>
          <p:cNvPr id="4" name="Slide Number Placeholder 3"/>
          <p:cNvSpPr>
            <a:spLocks noGrp="1"/>
          </p:cNvSpPr>
          <p:nvPr>
            <p:ph type="sldNum" sz="quarter" idx="10"/>
          </p:nvPr>
        </p:nvSpPr>
        <p:spPr/>
        <p:txBody>
          <a:bodyPr/>
          <a:lstStyle/>
          <a:p>
            <a:fld id="{3E195573-F9F5-4902-A82E-8818ED1305D8}" type="slidenum">
              <a:rPr lang="en-US" smtClean="0"/>
              <a:t>4</a:t>
            </a:fld>
            <a:endParaRPr lang="en-US" dirty="0"/>
          </a:p>
        </p:txBody>
      </p:sp>
    </p:spTree>
    <p:extLst>
      <p:ext uri="{BB962C8B-B14F-4D97-AF65-F5344CB8AC3E}">
        <p14:creationId xmlns:p14="http://schemas.microsoft.com/office/powerpoint/2010/main" val="2368096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90000"/>
              </a:lnSpc>
              <a:spcBef>
                <a:spcPct val="30000"/>
              </a:spcBef>
              <a:spcAft>
                <a:spcPct val="0"/>
              </a:spcAft>
              <a:buClrTx/>
              <a:buSzTx/>
              <a:buFontTx/>
              <a:buNone/>
              <a:tabLst/>
              <a:defRPr/>
            </a:pPr>
            <a:r>
              <a:rPr lang="en-US" sz="1500" b="1" u="sng" dirty="0" smtClean="0"/>
              <a:t>DISCUSSION NOTE:</a:t>
            </a:r>
          </a:p>
          <a:p>
            <a:endParaRPr lang="en-US" altLang="en-US" dirty="0" smtClean="0"/>
          </a:p>
          <a:p>
            <a:r>
              <a:rPr lang="en-US" altLang="en-US" b="1" u="sng" dirty="0" smtClean="0"/>
              <a:t>Divide the audience into four groups.</a:t>
            </a:r>
          </a:p>
          <a:p>
            <a:r>
              <a:rPr lang="en-US" altLang="en-US" dirty="0" smtClean="0"/>
              <a:t>You each received a playing card (and if you didn’t, let me know).</a:t>
            </a:r>
          </a:p>
          <a:p>
            <a:endParaRPr lang="en-US" altLang="en-US" dirty="0" smtClean="0"/>
          </a:p>
          <a:p>
            <a:r>
              <a:rPr lang="en-US" altLang="en-US" dirty="0" smtClean="0"/>
              <a:t>Hearts are the people who were hurt and have sued Trucking Co. (called plaintiffs).</a:t>
            </a:r>
          </a:p>
          <a:p>
            <a:r>
              <a:rPr lang="en-US" altLang="en-US" dirty="0" smtClean="0"/>
              <a:t>Spades are Trucking Co. (called the defendant).</a:t>
            </a:r>
          </a:p>
          <a:p>
            <a:r>
              <a:rPr lang="en-US" altLang="en-US" dirty="0" smtClean="0"/>
              <a:t>Diamonds are potential jurors who have been called in today to ask some questions and, if selected, sit on the jury and decide the case.</a:t>
            </a:r>
          </a:p>
          <a:p>
            <a:r>
              <a:rPr lang="en-US" altLang="en-US" dirty="0" smtClean="0"/>
              <a:t>Clubs are court employees.</a:t>
            </a:r>
          </a:p>
          <a:p>
            <a:r>
              <a:rPr lang="en-US" altLang="en-US" dirty="0" smtClean="0"/>
              <a:t> </a:t>
            </a:r>
          </a:p>
          <a:p>
            <a:r>
              <a:rPr lang="en-US" altLang="en-US" dirty="0" smtClean="0"/>
              <a:t>Keep these groups in mind as we work through some potential issues.</a:t>
            </a:r>
          </a:p>
          <a:p>
            <a:endParaRPr lang="en-US" dirty="0"/>
          </a:p>
        </p:txBody>
      </p:sp>
      <p:sp>
        <p:nvSpPr>
          <p:cNvPr id="4" name="Slide Number Placeholder 3"/>
          <p:cNvSpPr>
            <a:spLocks noGrp="1"/>
          </p:cNvSpPr>
          <p:nvPr>
            <p:ph type="sldNum" sz="quarter" idx="10"/>
          </p:nvPr>
        </p:nvSpPr>
        <p:spPr/>
        <p:txBody>
          <a:bodyPr/>
          <a:lstStyle/>
          <a:p>
            <a:fld id="{3E195573-F9F5-4902-A82E-8818ED1305D8}" type="slidenum">
              <a:rPr lang="en-US" smtClean="0"/>
              <a:t>5</a:t>
            </a:fld>
            <a:endParaRPr lang="en-US" dirty="0"/>
          </a:p>
        </p:txBody>
      </p:sp>
    </p:spTree>
    <p:extLst>
      <p:ext uri="{BB962C8B-B14F-4D97-AF65-F5344CB8AC3E}">
        <p14:creationId xmlns:p14="http://schemas.microsoft.com/office/powerpoint/2010/main" val="3975536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4B93EBE-75D8-4E03-98B9-B8109BD306F6}" type="slidenum">
              <a:rPr lang="en-US" altLang="en-US" smtClean="0">
                <a:latin typeface="Arial" panose="020B0604020202020204" pitchFamily="34" charset="0"/>
              </a:rPr>
              <a:pPr>
                <a:spcBef>
                  <a:spcPct val="0"/>
                </a:spcBef>
              </a:pPr>
              <a:t>6</a:t>
            </a:fld>
            <a:endParaRPr lang="en-US" altLang="en-US" dirty="0" smtClean="0">
              <a:latin typeface="Arial" panose="020B0604020202020204" pitchFamily="34" charset="0"/>
            </a:endParaRPr>
          </a:p>
        </p:txBody>
      </p:sp>
      <p:sp>
        <p:nvSpPr>
          <p:cNvPr id="276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u="sng" dirty="0" smtClean="0"/>
              <a:t>DISCUSSION NOTE:</a:t>
            </a:r>
          </a:p>
          <a:p>
            <a:endParaRPr lang="en-US" alt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dirty="0" smtClean="0"/>
              <a:t>As</a:t>
            </a:r>
            <a:r>
              <a:rPr lang="en-US" altLang="en-US" sz="1200" baseline="0" dirty="0" smtClean="0"/>
              <a:t> a hypothetical, the question is what if t</a:t>
            </a:r>
            <a:r>
              <a:rPr lang="en-US" altLang="en-US" sz="1200" dirty="0" smtClean="0"/>
              <a:t>he Judge went on a website and recommended the lawyer who represents the people who were hurt. And what if, as trial starts, the Judge tells that lawyer “Congratulations!  I recommended you on LinkedIn.”</a:t>
            </a:r>
          </a:p>
          <a:p>
            <a:endParaRPr lang="en-US" altLang="en-US" dirty="0" smtClean="0"/>
          </a:p>
          <a:p>
            <a:r>
              <a:rPr lang="en-US" altLang="en-US" dirty="0" smtClean="0"/>
              <a:t>Does this show favoritism?</a:t>
            </a:r>
          </a:p>
          <a:p>
            <a:endParaRPr lang="en-US" altLang="en-US" dirty="0" smtClean="0"/>
          </a:p>
          <a:p>
            <a:r>
              <a:rPr lang="en-US" altLang="en-US" dirty="0" smtClean="0"/>
              <a:t>Might the people who are hurt have some concerns?   </a:t>
            </a:r>
          </a:p>
          <a:p>
            <a:endParaRPr lang="en-US" altLang="en-US" dirty="0" smtClean="0"/>
          </a:p>
          <a:p>
            <a:r>
              <a:rPr lang="en-US" altLang="en-US" dirty="0" smtClean="0"/>
              <a:t>What is the reaction of the potential jurors?  Fair and impartial?</a:t>
            </a:r>
          </a:p>
          <a:p>
            <a:endParaRPr lang="en-US" altLang="en-US" dirty="0" smtClean="0"/>
          </a:p>
          <a:p>
            <a:r>
              <a:rPr lang="en-US" altLang="en-US" dirty="0" smtClean="0"/>
              <a:t>And what would the observers think?  Concern about getting a fair hearing?</a:t>
            </a:r>
          </a:p>
          <a:p>
            <a:endParaRPr lang="en-US" altLang="en-US" dirty="0" smtClean="0"/>
          </a:p>
          <a:p>
            <a:r>
              <a:rPr lang="en-US" altLang="en-US" dirty="0" smtClean="0"/>
              <a:t>What might the Judge do now? </a:t>
            </a:r>
          </a:p>
        </p:txBody>
      </p:sp>
    </p:spTree>
    <p:extLst>
      <p:ext uri="{BB962C8B-B14F-4D97-AF65-F5344CB8AC3E}">
        <p14:creationId xmlns:p14="http://schemas.microsoft.com/office/powerpoint/2010/main" val="363114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u="sng" dirty="0" smtClean="0"/>
              <a:t>DISCUSSION NOTE:</a:t>
            </a:r>
          </a:p>
          <a:p>
            <a:pPr>
              <a:defRPr/>
            </a:pPr>
            <a:endParaRPr lang="en-US" altLang="en-US" b="1" dirty="0" smtClean="0"/>
          </a:p>
          <a:p>
            <a:pPr>
              <a:defRPr/>
            </a:pPr>
            <a:r>
              <a:rPr lang="en-US" altLang="en-US" b="1" dirty="0" smtClean="0"/>
              <a:t>One way</a:t>
            </a:r>
            <a:r>
              <a:rPr lang="en-US" altLang="en-US" b="1" baseline="0" dirty="0" smtClean="0"/>
              <a:t> Arizona Judges are accountable is through </a:t>
            </a:r>
            <a:r>
              <a:rPr lang="en-US" altLang="en-US" b="1" dirty="0" smtClean="0"/>
              <a:t>The Arizona Code of Judicial Conduct.   Arizona Code of Judicial Conduct is publicly available and can be found at</a:t>
            </a:r>
            <a:r>
              <a:rPr lang="en-US" altLang="en-US" b="1" baseline="0" dirty="0" smtClean="0"/>
              <a:t> the Arizona Supreme Court’s website www.azcourts.gov. </a:t>
            </a:r>
            <a:endParaRPr lang="en-US" altLang="en-US" b="1" dirty="0" smtClean="0"/>
          </a:p>
          <a:p>
            <a:pPr>
              <a:defRPr/>
            </a:pPr>
            <a:endParaRPr lang="en-US" altLang="en-US" b="1" dirty="0" smtClean="0"/>
          </a:p>
          <a:p>
            <a:pPr>
              <a:defRPr/>
            </a:pPr>
            <a:r>
              <a:rPr lang="en-US" altLang="en-US" dirty="0" smtClean="0"/>
              <a:t>Code establishes standards for the ethical conduct of judges and judicial candidates. </a:t>
            </a:r>
          </a:p>
          <a:p>
            <a:pPr>
              <a:defRPr/>
            </a:pPr>
            <a:endParaRPr lang="en-US" altLang="en-US" dirty="0" smtClean="0"/>
          </a:p>
          <a:p>
            <a:pPr>
              <a:defRPr/>
            </a:pPr>
            <a:r>
              <a:rPr lang="en-US" altLang="en-US" dirty="0" smtClean="0"/>
              <a:t>Contains Four Canons of conduct, numerous specific rules and related comments.  (First quote is Canon 1; second quote is canon 2 and third quote is Rule 2.11)</a:t>
            </a:r>
          </a:p>
          <a:p>
            <a:pPr>
              <a:defRPr/>
            </a:pPr>
            <a:endParaRPr lang="en-US" altLang="en-US" dirty="0" smtClean="0"/>
          </a:p>
          <a:p>
            <a:pPr>
              <a:defRPr/>
            </a:pPr>
            <a:r>
              <a:rPr lang="en-US" altLang="en-US" dirty="0" smtClean="0"/>
              <a:t>Based on the concept that an independent, fair and impartial judiciary is indispensable to our system of justice.</a:t>
            </a:r>
          </a:p>
          <a:p>
            <a:pPr>
              <a:defRPr/>
            </a:pPr>
            <a:endParaRPr lang="en-US" altLang="en-US" dirty="0" smtClean="0"/>
          </a:p>
          <a:p>
            <a:pPr>
              <a:defRPr/>
            </a:pPr>
            <a:r>
              <a:rPr lang="en-US" altLang="en-US" dirty="0" smtClean="0"/>
              <a:t>The rules contained in the code reflect that judges “individually and collectively, must respect and honor the judicial office as a public trust and strive to maintain and enhance confidence in the legal system.”</a:t>
            </a:r>
          </a:p>
          <a:p>
            <a:pPr>
              <a:defRPr/>
            </a:pPr>
            <a:endParaRPr lang="en-US" altLang="en-US" dirty="0" smtClean="0"/>
          </a:p>
          <a:p>
            <a:pPr>
              <a:defRPr/>
            </a:pPr>
            <a:r>
              <a:rPr lang="en-US" altLang="en-US" dirty="0" smtClean="0"/>
              <a:t>It is not intended as an exhaustive guide for the conduct of judges and judicial candidates, who are governed in their judicial and personal conduct by general ethical standards as well as by the Code. </a:t>
            </a:r>
          </a:p>
          <a:p>
            <a:pPr>
              <a:defRPr/>
            </a:pPr>
            <a:endParaRPr lang="en-US" altLang="en-US" dirty="0" smtClean="0"/>
          </a:p>
          <a:p>
            <a:pPr>
              <a:defRPr/>
            </a:pPr>
            <a:r>
              <a:rPr lang="en-US" altLang="en-US" dirty="0" smtClean="0"/>
              <a:t>The code is intended, however, to provide guidance and assist judges in maintaining the highest standards of judicial and personal conduct, and to provide a basis for regulating their conduct through disciplinary agencies </a:t>
            </a:r>
          </a:p>
          <a:p>
            <a:endParaRPr lang="en-US" dirty="0"/>
          </a:p>
        </p:txBody>
      </p:sp>
      <p:sp>
        <p:nvSpPr>
          <p:cNvPr id="4" name="Slide Number Placeholder 3"/>
          <p:cNvSpPr>
            <a:spLocks noGrp="1"/>
          </p:cNvSpPr>
          <p:nvPr>
            <p:ph type="sldNum" sz="quarter" idx="10"/>
          </p:nvPr>
        </p:nvSpPr>
        <p:spPr/>
        <p:txBody>
          <a:bodyPr/>
          <a:lstStyle/>
          <a:p>
            <a:fld id="{3E195573-F9F5-4902-A82E-8818ED1305D8}" type="slidenum">
              <a:rPr lang="en-US" smtClean="0"/>
              <a:t>7</a:t>
            </a:fld>
            <a:endParaRPr lang="en-US" dirty="0"/>
          </a:p>
        </p:txBody>
      </p:sp>
    </p:spTree>
    <p:extLst>
      <p:ext uri="{BB962C8B-B14F-4D97-AF65-F5344CB8AC3E}">
        <p14:creationId xmlns:p14="http://schemas.microsoft.com/office/powerpoint/2010/main" val="595735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u="sng" dirty="0" smtClean="0"/>
              <a:t>DISCUSSION NOTE: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u="sng" dirty="0" smtClean="0"/>
          </a:p>
          <a:p>
            <a:pPr>
              <a:defRPr/>
            </a:pPr>
            <a:r>
              <a:rPr lang="en-US" altLang="en-US" b="1" dirty="0" smtClean="0"/>
              <a:t>Other ways Arizona Judges are accountable are the Judicial Ethics Advisory Committee and the Arizona Commission on Judicial Conduct.</a:t>
            </a:r>
          </a:p>
          <a:p>
            <a:pPr>
              <a:defRPr/>
            </a:pPr>
            <a:endParaRPr lang="en-US" altLang="en-US" u="sng" dirty="0" smtClean="0"/>
          </a:p>
          <a:p>
            <a:pPr>
              <a:defRPr/>
            </a:pPr>
            <a:r>
              <a:rPr lang="en-US" altLang="en-US" b="1" dirty="0" smtClean="0"/>
              <a:t>Judicial Ethics Advisory Committee issues advisory opinions</a:t>
            </a:r>
            <a:r>
              <a:rPr lang="en-US" altLang="en-US" b="1" baseline="0" dirty="0" smtClean="0"/>
              <a:t> to judges in applying the Arizona Code of Judicial Conduct.</a:t>
            </a:r>
            <a:endParaRPr lang="en-US" altLang="en-US" b="1" dirty="0" smtClean="0"/>
          </a:p>
          <a:p>
            <a:pPr>
              <a:defRPr/>
            </a:pPr>
            <a:endParaRPr lang="en-US" altLang="en-US" u="sng" dirty="0" smtClean="0"/>
          </a:p>
          <a:p>
            <a:pPr>
              <a:defRPr/>
            </a:pPr>
            <a:r>
              <a:rPr lang="en-US" altLang="en-US" dirty="0" smtClean="0"/>
              <a:t>Nine member Commission, seven of whom are judges and two of who are attorneys, appointed by the Chief Justice of the Arizona Supreme Court.</a:t>
            </a:r>
          </a:p>
          <a:p>
            <a:pPr>
              <a:defRPr/>
            </a:pPr>
            <a:endParaRPr lang="en-US" altLang="en-US" u="sng" dirty="0" smtClean="0"/>
          </a:p>
          <a:p>
            <a:pPr>
              <a:defRPr/>
            </a:pPr>
            <a:r>
              <a:rPr lang="en-US" altLang="en-US" dirty="0" smtClean="0"/>
              <a:t>Created</a:t>
            </a:r>
            <a:r>
              <a:rPr lang="en-US" altLang="en-US" baseline="0" dirty="0" smtClean="0"/>
              <a:t> </a:t>
            </a:r>
            <a:r>
              <a:rPr lang="en-US" altLang="en-US" dirty="0" smtClean="0"/>
              <a:t>in 1976, among other things, the Commission has issued advisory opinions regarding various aspects of the Arizona Code of Judicial Conduct, providing guidance on what is permissible, what may be permissible and what is not permissible.</a:t>
            </a:r>
          </a:p>
          <a:p>
            <a:pPr>
              <a:defRPr/>
            </a:pPr>
            <a:endParaRPr lang="en-US" altLang="en-US" dirty="0" smtClean="0"/>
          </a:p>
          <a:p>
            <a:pPr>
              <a:defRPr/>
            </a:pPr>
            <a:r>
              <a:rPr lang="en-US" altLang="en-US" dirty="0" smtClean="0"/>
              <a:t>Focus is on providing guidance to judges to help them determine, in advance, what they can do and cannot do.  </a:t>
            </a:r>
          </a:p>
          <a:p>
            <a:pPr>
              <a:defRPr/>
            </a:pPr>
            <a:endParaRPr lang="en-US" altLang="en-US" dirty="0" smtClean="0"/>
          </a:p>
          <a:p>
            <a:pPr>
              <a:defRPr/>
            </a:pPr>
            <a:r>
              <a:rPr lang="en-US" altLang="en-US" dirty="0" smtClean="0"/>
              <a:t>Opinions from 1976 to the present are available on the website. </a:t>
            </a:r>
            <a:r>
              <a:rPr lang="en-US" altLang="en-US" sz="1200" dirty="0" smtClean="0"/>
              <a:t>www.azcourts.gov/azcjc</a:t>
            </a:r>
            <a:r>
              <a:rPr lang="en-US" altLang="en-US" dirty="0" smtClean="0"/>
              <a:t> .</a:t>
            </a:r>
          </a:p>
          <a:p>
            <a:pPr>
              <a:defRPr/>
            </a:pPr>
            <a:endParaRPr lang="en-US" altLang="en-US" dirty="0" smtClean="0"/>
          </a:p>
          <a:p>
            <a:pPr>
              <a:defRPr/>
            </a:pPr>
            <a:r>
              <a:rPr lang="en-US" altLang="en-US" dirty="0" smtClean="0"/>
              <a:t>Advisory Opinion referenced is 14-01.</a:t>
            </a:r>
          </a:p>
          <a:p>
            <a:pPr>
              <a:defRPr/>
            </a:pPr>
            <a:endParaRPr lang="en-US" altLang="en-US" dirty="0" smtClean="0"/>
          </a:p>
          <a:p>
            <a:pPr>
              <a:defRPr/>
            </a:pPr>
            <a:r>
              <a:rPr lang="en-US" altLang="en-US" b="1" dirty="0" smtClean="0"/>
              <a:t>Arizona Commission On Judicial Conduct. </a:t>
            </a:r>
          </a:p>
          <a:p>
            <a:pPr>
              <a:defRPr/>
            </a:pPr>
            <a:endParaRPr lang="en-US" altLang="en-US" dirty="0" smtClean="0"/>
          </a:p>
          <a:p>
            <a:pPr>
              <a:defRPr/>
            </a:pPr>
            <a:r>
              <a:rPr lang="en-US" altLang="en-US" dirty="0" smtClean="0"/>
              <a:t>1. In 1970, and in 1988, Arizona voters amended Arizona’s Constitution to create and refine the Commission on Judicial Conduct. Arizona Constitution Article 6.1. </a:t>
            </a:r>
          </a:p>
          <a:p>
            <a:pPr>
              <a:defRPr/>
            </a:pPr>
            <a:endParaRPr lang="en-US" altLang="en-US" dirty="0" smtClean="0"/>
          </a:p>
          <a:p>
            <a:pPr>
              <a:defRPr/>
            </a:pPr>
            <a:r>
              <a:rPr lang="en-US" altLang="en-US" dirty="0" smtClean="0"/>
              <a:t>2. Commission on Judicial Conduct reviews, investigates and takes action on complaints against Judges. </a:t>
            </a:r>
          </a:p>
          <a:p>
            <a:pPr>
              <a:defRPr/>
            </a:pPr>
            <a:endParaRPr lang="en-US" altLang="en-US" dirty="0" smtClean="0"/>
          </a:p>
          <a:p>
            <a:pPr>
              <a:defRPr/>
            </a:pPr>
            <a:r>
              <a:rPr lang="en-US" altLang="en-US" dirty="0" smtClean="0"/>
              <a:t>3. Commission has 11 members including judges, lawyers and non-lawyers. </a:t>
            </a:r>
          </a:p>
          <a:p>
            <a:pPr>
              <a:defRPr/>
            </a:pPr>
            <a:endParaRPr lang="en-US" altLang="en-US" dirty="0" smtClean="0"/>
          </a:p>
          <a:p>
            <a:pPr>
              <a:defRPr/>
            </a:pPr>
            <a:r>
              <a:rPr lang="en-US" altLang="en-US" dirty="0" smtClean="0"/>
              <a:t>4. Commission has jurisdiction over all Arizona judicial officers and has authority to investigate a wide variety of complaints against judges. </a:t>
            </a:r>
          </a:p>
          <a:p>
            <a:pPr>
              <a:defRPr/>
            </a:pPr>
            <a:endParaRPr lang="en-US" altLang="en-US" dirty="0" smtClean="0"/>
          </a:p>
          <a:p>
            <a:pPr>
              <a:defRPr/>
            </a:pPr>
            <a:r>
              <a:rPr lang="en-US" altLang="en-US" dirty="0" smtClean="0"/>
              <a:t>5. Complaint form is available on the website and can be filled out electronically.</a:t>
            </a:r>
          </a:p>
          <a:p>
            <a:pPr>
              <a:defRPr/>
            </a:pPr>
            <a:endParaRPr lang="en-US" altLang="en-US" dirty="0" smtClean="0"/>
          </a:p>
          <a:p>
            <a:pPr>
              <a:defRPr/>
            </a:pPr>
            <a:r>
              <a:rPr lang="en-US" altLang="en-US" dirty="0" smtClean="0"/>
              <a:t>6. Commission can impose a variety of consequences, including reprimands, censures, suspensions and even removals. </a:t>
            </a:r>
          </a:p>
          <a:p>
            <a:endParaRPr lang="en-US" dirty="0"/>
          </a:p>
        </p:txBody>
      </p:sp>
      <p:sp>
        <p:nvSpPr>
          <p:cNvPr id="4" name="Slide Number Placeholder 3"/>
          <p:cNvSpPr>
            <a:spLocks noGrp="1"/>
          </p:cNvSpPr>
          <p:nvPr>
            <p:ph type="sldNum" sz="quarter" idx="10"/>
          </p:nvPr>
        </p:nvSpPr>
        <p:spPr/>
        <p:txBody>
          <a:bodyPr/>
          <a:lstStyle/>
          <a:p>
            <a:fld id="{3E195573-F9F5-4902-A82E-8818ED1305D8}" type="slidenum">
              <a:rPr lang="en-US" smtClean="0"/>
              <a:t>8</a:t>
            </a:fld>
            <a:endParaRPr lang="en-US" dirty="0"/>
          </a:p>
        </p:txBody>
      </p:sp>
    </p:spTree>
    <p:extLst>
      <p:ext uri="{BB962C8B-B14F-4D97-AF65-F5344CB8AC3E}">
        <p14:creationId xmlns:p14="http://schemas.microsoft.com/office/powerpoint/2010/main" val="824333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u="sng" dirty="0" smtClean="0"/>
              <a:t>DISCUSSION NOTE: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u="sng" dirty="0" smtClean="0"/>
          </a:p>
          <a:p>
            <a:pPr>
              <a:defRPr/>
            </a:pPr>
            <a:r>
              <a:rPr lang="en-US" altLang="en-US" b="1" dirty="0" smtClean="0"/>
              <a:t>For Arizona Judges who are attorneys, they are also accountable under the Arizona Rules of Professional Conduct, the</a:t>
            </a:r>
            <a:r>
              <a:rPr lang="en-US" altLang="en-US" b="1" baseline="0" dirty="0" smtClean="0"/>
              <a:t> State Bar of Arizona’s Committee on Rules of Professional Conduct and the State Bar of Arizona’s Lawyer Discipline System</a:t>
            </a:r>
            <a:r>
              <a:rPr lang="en-US" altLang="en-US" b="1" dirty="0" smtClean="0"/>
              <a:t>.</a:t>
            </a:r>
          </a:p>
          <a:p>
            <a:pPr>
              <a:defRPr/>
            </a:pPr>
            <a:endParaRPr lang="en-US" altLang="en-US" u="sng" dirty="0" smtClean="0"/>
          </a:p>
          <a:p>
            <a:pPr>
              <a:defRPr/>
            </a:pPr>
            <a:endParaRPr lang="en-US" altLang="en-US" dirty="0" smtClean="0"/>
          </a:p>
          <a:p>
            <a:pPr>
              <a:defRPr/>
            </a:pPr>
            <a:r>
              <a:rPr lang="en-US" altLang="en-US" b="1" dirty="0" smtClean="0"/>
              <a:t>Arizona Rules of Professional Conduct.</a:t>
            </a:r>
          </a:p>
          <a:p>
            <a:pPr>
              <a:defRPr/>
            </a:pPr>
            <a:endParaRPr lang="en-US" altLang="en-US" dirty="0" smtClean="0"/>
          </a:p>
          <a:p>
            <a:pPr>
              <a:defRPr/>
            </a:pPr>
            <a:r>
              <a:rPr lang="en-US" altLang="en-US" dirty="0" smtClean="0"/>
              <a:t>Judges who are attorneys also must comply with the Arizona Rules of Professional Conduct and can be subject to discipline by the State Bar of Arizona if they do not.  </a:t>
            </a:r>
            <a:r>
              <a:rPr lang="en-US" altLang="en-US" i="1" dirty="0" smtClean="0"/>
              <a:t>See</a:t>
            </a:r>
            <a:r>
              <a:rPr lang="en-US" altLang="en-US" dirty="0" smtClean="0"/>
              <a:t> www.azbar.org/ethics.</a:t>
            </a:r>
          </a:p>
          <a:p>
            <a:pPr>
              <a:defRPr/>
            </a:pPr>
            <a:endParaRPr lang="en-US" altLang="en-US" dirty="0" smtClean="0"/>
          </a:p>
          <a:p>
            <a:pPr>
              <a:defRPr/>
            </a:pPr>
            <a:r>
              <a:rPr lang="en-US" altLang="en-US" dirty="0" smtClean="0"/>
              <a:t>Ethics Rules and</a:t>
            </a:r>
            <a:r>
              <a:rPr lang="en-US" altLang="en-US" baseline="0" dirty="0" smtClean="0"/>
              <a:t> advisory Ethics Opinions are publicly available and can be found at http://www.azbar.org/Lawyers.</a:t>
            </a:r>
            <a:endParaRPr lang="en-US" altLang="en-US" dirty="0" smtClean="0"/>
          </a:p>
          <a:p>
            <a:pPr>
              <a:defRPr/>
            </a:pPr>
            <a:endParaRPr lang="en-US" altLang="en-US" dirty="0" smtClean="0"/>
          </a:p>
          <a:p>
            <a:pPr>
              <a:defRPr/>
            </a:pPr>
            <a:r>
              <a:rPr lang="en-US" altLang="en-US" dirty="0" smtClean="0"/>
              <a:t>State Bar of Arizona’s Lawyer Discipline System is summarized at http://www.azbar.org/LawyerRegulation  </a:t>
            </a:r>
          </a:p>
          <a:p>
            <a:endParaRPr lang="en-US" dirty="0"/>
          </a:p>
        </p:txBody>
      </p:sp>
      <p:sp>
        <p:nvSpPr>
          <p:cNvPr id="4" name="Slide Number Placeholder 3"/>
          <p:cNvSpPr>
            <a:spLocks noGrp="1"/>
          </p:cNvSpPr>
          <p:nvPr>
            <p:ph type="sldNum" sz="quarter" idx="10"/>
          </p:nvPr>
        </p:nvSpPr>
        <p:spPr/>
        <p:txBody>
          <a:bodyPr/>
          <a:lstStyle/>
          <a:p>
            <a:fld id="{3E195573-F9F5-4902-A82E-8818ED1305D8}" type="slidenum">
              <a:rPr lang="en-US" smtClean="0"/>
              <a:t>9</a:t>
            </a:fld>
            <a:endParaRPr lang="en-US" dirty="0"/>
          </a:p>
        </p:txBody>
      </p:sp>
    </p:spTree>
    <p:extLst>
      <p:ext uri="{BB962C8B-B14F-4D97-AF65-F5344CB8AC3E}">
        <p14:creationId xmlns:p14="http://schemas.microsoft.com/office/powerpoint/2010/main" val="2390841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7/5/2017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Right Triangle 6"/>
          <p:cNvSpPr/>
          <p:nvPr userDrawn="1"/>
        </p:nvSpPr>
        <p:spPr>
          <a:xfrm rot="10800000">
            <a:off x="7731292" y="-12032"/>
            <a:ext cx="1428750" cy="1524000"/>
          </a:xfrm>
          <a:prstGeom prst="r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Triangle 7"/>
          <p:cNvSpPr/>
          <p:nvPr userDrawn="1"/>
        </p:nvSpPr>
        <p:spPr>
          <a:xfrm rot="5400000">
            <a:off x="47625" y="-47625"/>
            <a:ext cx="1428750" cy="1524000"/>
          </a:xfrm>
          <a:prstGeom prst="r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Triangle 8"/>
          <p:cNvSpPr/>
          <p:nvPr userDrawn="1"/>
        </p:nvSpPr>
        <p:spPr>
          <a:xfrm>
            <a:off x="0" y="5334000"/>
            <a:ext cx="1428750" cy="1524000"/>
          </a:xfrm>
          <a:prstGeom prst="r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p:cNvSpPr/>
          <p:nvPr userDrawn="1"/>
        </p:nvSpPr>
        <p:spPr>
          <a:xfrm rot="16200000">
            <a:off x="7667625" y="5381625"/>
            <a:ext cx="1428750" cy="1524000"/>
          </a:xfrm>
          <a:prstGeom prst="r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82026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DDF080-5E8C-48AD-84E5-6C08B304C14E}" type="datetimeFigureOut">
              <a:rPr lang="en-US" smtClean="0"/>
              <a:t>7/5/2017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289480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7/5/2017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14800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365126"/>
            <a:ext cx="6991350" cy="1325563"/>
          </a:xfrm>
        </p:spPr>
        <p:txBody>
          <a:bodyPr/>
          <a:lstStyle/>
          <a:p>
            <a:r>
              <a:rPr lang="en-US" smtClean="0"/>
              <a:t>Click to edit Master title style</a:t>
            </a:r>
            <a:endParaRPr lang="en-US"/>
          </a:p>
        </p:txBody>
      </p:sp>
      <p:sp>
        <p:nvSpPr>
          <p:cNvPr id="3" name="Content Placeholder 2"/>
          <p:cNvSpPr>
            <a:spLocks noGrp="1"/>
          </p:cNvSpPr>
          <p:nvPr>
            <p:ph idx="1"/>
          </p:nvPr>
        </p:nvSpPr>
        <p:spPr>
          <a:xfrm>
            <a:off x="1524000" y="1726407"/>
            <a:ext cx="69913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DDF080-5E8C-48AD-84E5-6C08B304C14E}" type="datetimeFigureOut">
              <a:rPr lang="en-US" smtClean="0"/>
              <a:t>7/5/2017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smtClean="0"/>
              <a:t>‹#›</a:t>
            </a:fld>
            <a:endParaRPr lang="en-US" dirty="0"/>
          </a:p>
        </p:txBody>
      </p:sp>
      <p:sp>
        <p:nvSpPr>
          <p:cNvPr id="7" name="Rectangle 6"/>
          <p:cNvSpPr/>
          <p:nvPr/>
        </p:nvSpPr>
        <p:spPr>
          <a:xfrm>
            <a:off x="0" y="0"/>
            <a:ext cx="1151467"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Placeholder 12" descr="OurCourts_Colorado_0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152400"/>
            <a:ext cx="1151467" cy="1295400"/>
          </a:xfrm>
          <a:prstGeom prst="rect">
            <a:avLst/>
          </a:prstGeom>
        </p:spPr>
      </p:pic>
      <p:sp>
        <p:nvSpPr>
          <p:cNvPr id="10" name="Right Triangle 9"/>
          <p:cNvSpPr/>
          <p:nvPr/>
        </p:nvSpPr>
        <p:spPr>
          <a:xfrm rot="16200000">
            <a:off x="7667625" y="5381625"/>
            <a:ext cx="1428750" cy="1524000"/>
          </a:xfrm>
          <a:prstGeom prst="r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p:cNvSpPr/>
          <p:nvPr/>
        </p:nvSpPr>
        <p:spPr>
          <a:xfrm rot="10800000">
            <a:off x="7731292" y="-12032"/>
            <a:ext cx="1428750" cy="1524000"/>
          </a:xfrm>
          <a:prstGeom prst="r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p:nvPr/>
        </p:nvCxnSpPr>
        <p:spPr>
          <a:xfrm>
            <a:off x="1151467" y="0"/>
            <a:ext cx="0" cy="6858000"/>
          </a:xfrm>
          <a:prstGeom prst="line">
            <a:avLst/>
          </a:prstGeom>
          <a:ln>
            <a:solidFill>
              <a:srgbClr val="C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2044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442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1BEF0D-F0BB-DE4B-95CE-6DB70DBA9567}" type="datetimeFigureOut">
              <a:rPr lang="en-US" smtClean="0"/>
              <a:pPr/>
              <a:t>7/5/2017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9002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pPr/>
              <a:t>7/5/2017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746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1BEF0D-F0BB-DE4B-95CE-6DB70DBA9567}" type="datetimeFigureOut">
              <a:rPr lang="en-US" smtClean="0"/>
              <a:pPr/>
              <a:t>7/5/2017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44255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7/5/2017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3571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DDF080-5E8C-48AD-84E5-6C08B304C14E}" type="datetimeFigureOut">
              <a:rPr lang="en-US" smtClean="0"/>
              <a:t>7/5/2017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165878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0243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61BEF0D-F0BB-DE4B-95CE-6DB70DBA9567}" type="datetimeFigureOut">
              <a:rPr lang="en-US" smtClean="0"/>
              <a:pPr/>
              <a:t>7/5/2017</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558641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1.jpe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4.jpe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6.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4" descr="C:\Users\gatesp\AppData\Local\Microsoft\Windows\Temporary Internet Files\Content.Outlook\3HLBQQV8\Our Courts AZ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04800"/>
            <a:ext cx="27432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70910" y="3408764"/>
            <a:ext cx="7924800" cy="1938992"/>
          </a:xfrm>
          <a:prstGeom prst="rect">
            <a:avLst/>
          </a:prstGeom>
          <a:noFill/>
        </p:spPr>
        <p:txBody>
          <a:bodyPr wrap="square" rtlCol="0">
            <a:spAutoFit/>
          </a:bodyPr>
          <a:lstStyle/>
          <a:p>
            <a:pPr algn="ctr"/>
            <a:r>
              <a:rPr lang="en-US" altLang="en-US" sz="6000" b="1" dirty="0">
                <a:ea typeface="Batang" panose="02030600000101010101" pitchFamily="18" charset="-127"/>
              </a:rPr>
              <a:t>How Arizona Judges Are </a:t>
            </a:r>
            <a:r>
              <a:rPr lang="en-US" altLang="en-US" sz="6000" b="1" dirty="0" smtClean="0">
                <a:ea typeface="Batang" panose="02030600000101010101" pitchFamily="18" charset="-127"/>
              </a:rPr>
              <a:t>Accountable</a:t>
            </a:r>
            <a:endParaRPr lang="en-US" sz="6000" dirty="0"/>
          </a:p>
        </p:txBody>
      </p:sp>
      <p:sp>
        <p:nvSpPr>
          <p:cNvPr id="5" name="TextBox 4"/>
          <p:cNvSpPr txBox="1"/>
          <p:nvPr/>
        </p:nvSpPr>
        <p:spPr>
          <a:xfrm>
            <a:off x="2209800" y="5562600"/>
            <a:ext cx="5257800" cy="1200329"/>
          </a:xfrm>
          <a:prstGeom prst="rect">
            <a:avLst/>
          </a:prstGeom>
          <a:noFill/>
        </p:spPr>
        <p:txBody>
          <a:bodyPr wrap="square" rtlCol="0">
            <a:spAutoFit/>
          </a:bodyPr>
          <a:lstStyle/>
          <a:p>
            <a:pPr algn="ctr"/>
            <a:r>
              <a:rPr lang="en-US" altLang="en-US" dirty="0">
                <a:ea typeface="Batang" panose="02030600000101010101" pitchFamily="18" charset="-127"/>
              </a:rPr>
              <a:t>INSERT presenter’s name, title and organization (and perhaps date and location of </a:t>
            </a:r>
            <a:r>
              <a:rPr lang="en-US" altLang="en-US" dirty="0" smtClean="0">
                <a:ea typeface="Batang" panose="02030600000101010101" pitchFamily="18" charset="-127"/>
              </a:rPr>
              <a:t>presentation here).</a:t>
            </a:r>
            <a:endParaRPr lang="en-US" altLang="en-US" dirty="0">
              <a:ea typeface="Batang" panose="02030600000101010101" pitchFamily="18" charset="-127"/>
            </a:endParaRPr>
          </a:p>
          <a:p>
            <a:pPr algn="ctr"/>
            <a:endParaRPr lang="en-US" dirty="0"/>
          </a:p>
        </p:txBody>
      </p:sp>
      <p:sp>
        <p:nvSpPr>
          <p:cNvPr id="9" name="Right Triangle 8"/>
          <p:cNvSpPr/>
          <p:nvPr/>
        </p:nvSpPr>
        <p:spPr>
          <a:xfrm rot="16200000">
            <a:off x="7689863" y="5395382"/>
            <a:ext cx="1428750" cy="1524000"/>
          </a:xfrm>
          <a:prstGeom prst="r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p:cNvSpPr/>
          <p:nvPr/>
        </p:nvSpPr>
        <p:spPr>
          <a:xfrm rot="5400000">
            <a:off x="43257" y="-47625"/>
            <a:ext cx="1428750" cy="1524000"/>
          </a:xfrm>
          <a:prstGeom prst="r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p:cNvSpPr/>
          <p:nvPr/>
        </p:nvSpPr>
        <p:spPr>
          <a:xfrm rot="10800000">
            <a:off x="7715250" y="0"/>
            <a:ext cx="1428750" cy="1524000"/>
          </a:xfrm>
          <a:prstGeom prst="r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p:cNvSpPr/>
          <p:nvPr/>
        </p:nvSpPr>
        <p:spPr>
          <a:xfrm>
            <a:off x="-4368" y="5347758"/>
            <a:ext cx="1428750" cy="1524000"/>
          </a:xfrm>
          <a:prstGeom prst="r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846264" y="274638"/>
            <a:ext cx="6230936" cy="1143000"/>
          </a:xfrm>
        </p:spPr>
        <p:txBody>
          <a:bodyPr>
            <a:normAutofit fontScale="90000"/>
          </a:bodyPr>
          <a:lstStyle/>
          <a:p>
            <a:pPr eaLnBrk="1" hangingPunct="1">
              <a:defRPr/>
            </a:pPr>
            <a:r>
              <a:rPr lang="en-US" altLang="en-US" sz="5400" dirty="0" smtClean="0">
                <a:solidFill>
                  <a:srgbClr val="1E2171"/>
                </a:solidFill>
                <a:latin typeface="Bell MT" panose="02020503060305020303" pitchFamily="18" charset="0"/>
              </a:rPr>
              <a:t/>
            </a:r>
            <a:br>
              <a:rPr lang="en-US" altLang="en-US" sz="5400" dirty="0" smtClean="0">
                <a:solidFill>
                  <a:srgbClr val="1E2171"/>
                </a:solidFill>
                <a:latin typeface="Bell MT" panose="02020503060305020303" pitchFamily="18" charset="0"/>
              </a:rPr>
            </a:br>
            <a:r>
              <a:rPr lang="en-US" altLang="en-US" sz="5400" dirty="0">
                <a:solidFill>
                  <a:srgbClr val="1E2171"/>
                </a:solidFill>
                <a:latin typeface="Bell MT" panose="02020503060305020303" pitchFamily="18" charset="0"/>
              </a:rPr>
              <a:t/>
            </a:r>
            <a:br>
              <a:rPr lang="en-US" altLang="en-US" sz="5400" dirty="0">
                <a:solidFill>
                  <a:srgbClr val="1E2171"/>
                </a:solidFill>
                <a:latin typeface="Bell MT" panose="02020503060305020303" pitchFamily="18" charset="0"/>
              </a:rPr>
            </a:br>
            <a:r>
              <a:rPr lang="en-US" altLang="en-US" sz="5400" dirty="0" smtClean="0">
                <a:solidFill>
                  <a:srgbClr val="1E2171"/>
                </a:solidFill>
                <a:latin typeface="+mn-lt"/>
              </a:rPr>
              <a:t>ISSUE 2</a:t>
            </a:r>
            <a:r>
              <a:rPr lang="en-US" altLang="en-US" sz="5400" dirty="0" smtClean="0">
                <a:solidFill>
                  <a:srgbClr val="1E2171"/>
                </a:solidFill>
                <a:latin typeface="Bell MT" panose="02020503060305020303" pitchFamily="18" charset="0"/>
              </a:rPr>
              <a:t/>
            </a:r>
            <a:br>
              <a:rPr lang="en-US" altLang="en-US" sz="5400" dirty="0" smtClean="0">
                <a:solidFill>
                  <a:srgbClr val="1E2171"/>
                </a:solidFill>
                <a:latin typeface="Bell MT" panose="02020503060305020303" pitchFamily="18" charset="0"/>
              </a:rPr>
            </a:br>
            <a:r>
              <a:rPr lang="en-US" altLang="en-US" sz="5400" dirty="0">
                <a:solidFill>
                  <a:srgbClr val="1E2171"/>
                </a:solidFill>
                <a:latin typeface="Bell MT" panose="02020503060305020303" pitchFamily="18" charset="0"/>
              </a:rPr>
              <a:t/>
            </a:r>
            <a:br>
              <a:rPr lang="en-US" altLang="en-US" sz="5400" dirty="0">
                <a:solidFill>
                  <a:srgbClr val="1E2171"/>
                </a:solidFill>
                <a:latin typeface="Bell MT" panose="02020503060305020303" pitchFamily="18" charset="0"/>
              </a:rPr>
            </a:br>
            <a:endParaRPr lang="en-US" altLang="en-US" sz="5400" dirty="0" smtClean="0">
              <a:solidFill>
                <a:srgbClr val="1E2171"/>
              </a:solidFill>
              <a:latin typeface="+mn-lt"/>
            </a:endParaRPr>
          </a:p>
        </p:txBody>
      </p:sp>
      <p:sp>
        <p:nvSpPr>
          <p:cNvPr id="32771" name="Rectangle 3"/>
          <p:cNvSpPr>
            <a:spLocks noGrp="1" noChangeArrowheads="1"/>
          </p:cNvSpPr>
          <p:nvPr>
            <p:ph idx="1"/>
          </p:nvPr>
        </p:nvSpPr>
        <p:spPr>
          <a:xfrm>
            <a:off x="1371600" y="1905000"/>
            <a:ext cx="7315200" cy="4221163"/>
          </a:xfrm>
        </p:spPr>
        <p:txBody>
          <a:bodyPr/>
          <a:lstStyle/>
          <a:p>
            <a:r>
              <a:rPr lang="en-US" altLang="en-US" sz="2800" dirty="0" smtClean="0"/>
              <a:t>The parties agree that they would prefer to have the trial closed to the public and ask the court to “kick out” the observers, including the witnesses.</a:t>
            </a:r>
          </a:p>
          <a:p>
            <a:r>
              <a:rPr lang="en-US" altLang="en-US" sz="2800" dirty="0" smtClean="0"/>
              <a:t>Any issue if the court grants the request?</a:t>
            </a:r>
          </a:p>
          <a:p>
            <a:pPr lvl="1"/>
            <a:endParaRPr lang="en-US" altLang="en-US" dirty="0" smtClean="0"/>
          </a:p>
          <a:p>
            <a:pPr lvl="1"/>
            <a:r>
              <a:rPr lang="en-US" altLang="en-US" dirty="0" smtClean="0"/>
              <a:t>Parties don’t care, so the judge can just do it, right?</a:t>
            </a:r>
          </a:p>
          <a:p>
            <a:pPr lvl="1"/>
            <a:endParaRPr lang="en-US" altLang="en-US" dirty="0" smtClean="0"/>
          </a:p>
          <a:p>
            <a:pPr lvl="1"/>
            <a:r>
              <a:rPr lang="en-US" altLang="en-US" dirty="0" smtClean="0"/>
              <a:t>Do the observers care?  </a:t>
            </a:r>
          </a:p>
          <a:p>
            <a:pPr lvl="1"/>
            <a:endParaRPr lang="en-US" altLang="en-US" dirty="0" smtClean="0"/>
          </a:p>
          <a:p>
            <a:pPr lvl="1"/>
            <a:r>
              <a:rPr lang="en-US" altLang="en-US" dirty="0" smtClean="0"/>
              <a:t>Do jurors care?  </a:t>
            </a:r>
          </a:p>
        </p:txBody>
      </p:sp>
      <p:pic>
        <p:nvPicPr>
          <p:cNvPr id="32773"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1362" y="4800600"/>
            <a:ext cx="620370" cy="54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5355937"/>
            <a:ext cx="484187" cy="562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60435" y="4213460"/>
            <a:ext cx="462352" cy="42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99506" y="4192324"/>
            <a:ext cx="465137" cy="47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217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 2 Principles</a:t>
            </a:r>
            <a:endParaRPr lang="en-US" dirty="0"/>
          </a:p>
        </p:txBody>
      </p:sp>
      <p:sp>
        <p:nvSpPr>
          <p:cNvPr id="3" name="Content Placeholder 2"/>
          <p:cNvSpPr>
            <a:spLocks noGrp="1"/>
          </p:cNvSpPr>
          <p:nvPr>
            <p:ph idx="1"/>
          </p:nvPr>
        </p:nvSpPr>
        <p:spPr/>
        <p:txBody>
          <a:bodyPr/>
          <a:lstStyle/>
          <a:p>
            <a:pPr>
              <a:defRPr/>
            </a:pPr>
            <a:r>
              <a:rPr lang="en-US" sz="2400" dirty="0"/>
              <a:t>Judges take an </a:t>
            </a:r>
            <a:r>
              <a:rPr lang="en-US" sz="2400" b="1" i="1" dirty="0"/>
              <a:t>oath</a:t>
            </a:r>
            <a:r>
              <a:rPr lang="en-US" sz="2400" dirty="0"/>
              <a:t> that they “</a:t>
            </a:r>
            <a:r>
              <a:rPr lang="en-US" sz="2400" b="1" i="1" dirty="0"/>
              <a:t>will support the Constitution of the United States and the Constitution and laws of the State of Arizona.</a:t>
            </a:r>
            <a:r>
              <a:rPr lang="en-US" sz="2400" dirty="0"/>
              <a:t>”</a:t>
            </a:r>
          </a:p>
          <a:p>
            <a:pPr>
              <a:defRPr/>
            </a:pPr>
            <a:endParaRPr lang="en-US" sz="2400" dirty="0" smtClean="0"/>
          </a:p>
          <a:p>
            <a:pPr>
              <a:defRPr/>
            </a:pPr>
            <a:r>
              <a:rPr lang="en-US" sz="2400" dirty="0" smtClean="0"/>
              <a:t>“</a:t>
            </a:r>
            <a:r>
              <a:rPr lang="en-US" sz="2400" dirty="0"/>
              <a:t>Justice in all cases </a:t>
            </a:r>
            <a:r>
              <a:rPr lang="en-US" sz="2400" b="1" i="1" dirty="0"/>
              <a:t>shall be administered openly</a:t>
            </a:r>
            <a:r>
              <a:rPr lang="en-US" sz="2400" dirty="0"/>
              <a:t>.”  Arizona Constitution Article 2 Section 11.</a:t>
            </a:r>
          </a:p>
          <a:p>
            <a:pPr>
              <a:defRPr/>
            </a:pPr>
            <a:endParaRPr lang="en-US" sz="2400" dirty="0" smtClean="0"/>
          </a:p>
          <a:p>
            <a:pPr>
              <a:defRPr/>
            </a:pPr>
            <a:r>
              <a:rPr lang="en-US" sz="2400" dirty="0" smtClean="0"/>
              <a:t>Can </a:t>
            </a:r>
            <a:r>
              <a:rPr lang="en-US" sz="2400" dirty="0"/>
              <a:t>exclude witnesses until they testify so they don’t hear other testimony, but closing the courtroom to all would be contrary to these provisions and </a:t>
            </a:r>
            <a:r>
              <a:rPr lang="en-US" sz="2400" b="1" i="1" dirty="0"/>
              <a:t>subject to review by an appellate court</a:t>
            </a:r>
            <a:r>
              <a:rPr lang="en-US" sz="2400" dirty="0"/>
              <a:t>.</a:t>
            </a:r>
          </a:p>
          <a:p>
            <a:endParaRPr lang="en-US" dirty="0"/>
          </a:p>
        </p:txBody>
      </p:sp>
    </p:spTree>
    <p:extLst>
      <p:ext uri="{BB962C8B-B14F-4D97-AF65-F5344CB8AC3E}">
        <p14:creationId xmlns:p14="http://schemas.microsoft.com/office/powerpoint/2010/main" val="246264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 2 Principles</a:t>
            </a:r>
            <a:endParaRPr lang="en-US" dirty="0"/>
          </a:p>
        </p:txBody>
      </p:sp>
      <p:pic>
        <p:nvPicPr>
          <p:cNvPr id="5" name="Picture 3" descr="MCj0297475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6578" y="5486400"/>
            <a:ext cx="6715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MCj0297475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0865" y="4343400"/>
            <a:ext cx="6715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MCj0297475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3578" y="4343400"/>
            <a:ext cx="6715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MCj0297475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7665" y="4343400"/>
            <a:ext cx="6715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14"/>
          <p:cNvSpPr>
            <a:spLocks noChangeShapeType="1"/>
          </p:cNvSpPr>
          <p:nvPr/>
        </p:nvSpPr>
        <p:spPr bwMode="auto">
          <a:xfrm>
            <a:off x="3829778" y="4191000"/>
            <a:ext cx="2590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10" name="Picture 3" descr="MCj0297475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2895600"/>
            <a:ext cx="6715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MCj0297475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2066" y="2895600"/>
            <a:ext cx="6715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MCj0297475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4807" y="2922942"/>
            <a:ext cx="6715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MCj0297475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6346" y="2906358"/>
            <a:ext cx="6715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MCj0297475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4884" y="2936560"/>
            <a:ext cx="6715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Line 24"/>
          <p:cNvSpPr>
            <a:spLocks noChangeShapeType="1"/>
          </p:cNvSpPr>
          <p:nvPr/>
        </p:nvSpPr>
        <p:spPr bwMode="auto">
          <a:xfrm>
            <a:off x="1727688" y="2667000"/>
            <a:ext cx="70866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16" name="Picture 23" descr="MCj0297475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9471" y="1600200"/>
            <a:ext cx="6715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3" descr="MCj0297475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2968" y="1600200"/>
            <a:ext cx="6715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3" descr="MCj0297475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6465" y="1600200"/>
            <a:ext cx="6715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3" descr="MCj0297475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3752" y="1584009"/>
            <a:ext cx="6715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3" descr="MCj0297475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8152" y="1571458"/>
            <a:ext cx="6715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3" descr="MCj0297475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2065" y="1584009"/>
            <a:ext cx="6715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descr="MCj0297475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9178" y="1614489"/>
            <a:ext cx="6715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 descr="MCj0297475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2178" y="1571513"/>
            <a:ext cx="6715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 descr="MCj0297475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2480" y="1600200"/>
            <a:ext cx="6715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Line 14"/>
          <p:cNvSpPr>
            <a:spLocks noChangeShapeType="1"/>
          </p:cNvSpPr>
          <p:nvPr/>
        </p:nvSpPr>
        <p:spPr bwMode="auto">
          <a:xfrm flipV="1">
            <a:off x="4590632" y="5257798"/>
            <a:ext cx="138703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25" name="Picture 3" descr="MCj0297475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0665" y="2945789"/>
            <a:ext cx="6715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 descr="MCj0297475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6446" y="2945789"/>
            <a:ext cx="6715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2337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childTnLst>
                                </p:cTn>
                              </p:par>
                              <p:par>
                                <p:cTn id="37" presetID="10"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3000"/>
                                        <p:tgtEl>
                                          <p:spTgt spid="15"/>
                                        </p:tgtEl>
                                      </p:cBhvr>
                                    </p:animEffect>
                                  </p:child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childTnLst>
                                </p:cTn>
                              </p:par>
                              <p:par>
                                <p:cTn id="52" presetID="10" presetClass="entr" presetSubtype="0" fill="hold"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1000"/>
                                        <p:tgtEl>
                                          <p:spTgt spid="18"/>
                                        </p:tgtEl>
                                      </p:cBhvr>
                                    </p:animEffect>
                                  </p:childTnLst>
                                </p:cTn>
                              </p:par>
                              <p:par>
                                <p:cTn id="55" presetID="10"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childTnLst>
                                </p:cTn>
                              </p:par>
                              <p:par>
                                <p:cTn id="58" presetID="10" presetClass="entr" presetSubtype="0" fill="hold"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1000"/>
                                        <p:tgtEl>
                                          <p:spTgt spid="20"/>
                                        </p:tgtEl>
                                      </p:cBhvr>
                                    </p:animEffect>
                                  </p:childTnLst>
                                </p:cTn>
                              </p:par>
                              <p:par>
                                <p:cTn id="61" presetID="10" presetClass="entr" presetSubtype="0" fill="hold"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1000"/>
                                        <p:tgtEl>
                                          <p:spTgt spid="21"/>
                                        </p:tgtEl>
                                      </p:cBhvr>
                                    </p:animEffect>
                                  </p:childTnLst>
                                </p:cTn>
                              </p:par>
                              <p:par>
                                <p:cTn id="64" presetID="10" presetClass="entr" presetSubtype="0"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1000"/>
                                        <p:tgtEl>
                                          <p:spTgt spid="22"/>
                                        </p:tgtEl>
                                      </p:cBhvr>
                                    </p:animEffect>
                                  </p:childTnLst>
                                </p:cTn>
                              </p:par>
                              <p:par>
                                <p:cTn id="67" presetID="10" presetClass="entr" presetSubtype="0" fill="hold"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1000"/>
                                        <p:tgtEl>
                                          <p:spTgt spid="23"/>
                                        </p:tgtEl>
                                      </p:cBhvr>
                                    </p:animEffect>
                                  </p:childTnLst>
                                </p:cTn>
                              </p:par>
                              <p:par>
                                <p:cTn id="70" presetID="10" presetClass="entr" presetSubtype="0" fill="hold"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1000"/>
                                        <p:tgtEl>
                                          <p:spTgt spid="24"/>
                                        </p:tgtEl>
                                      </p:cBhvr>
                                    </p:animEffect>
                                  </p:childTnLst>
                                </p:cTn>
                              </p:par>
                            </p:childTnLst>
                          </p:cTn>
                        </p:par>
                        <p:par>
                          <p:cTn id="73" fill="hold">
                            <p:stCondLst>
                              <p:cond delay="4000"/>
                            </p:stCondLst>
                            <p:childTnLst>
                              <p:par>
                                <p:cTn id="74" presetID="10" presetClass="entr" presetSubtype="0" fill="hold" grpId="0" nodeType="after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2000"/>
                                        <p:tgtEl>
                                          <p:spTgt spid="26"/>
                                        </p:tgtEl>
                                      </p:cBhvr>
                                    </p:animEffect>
                                  </p:childTnLst>
                                </p:cTn>
                              </p:par>
                              <p:par>
                                <p:cTn id="77" presetID="10" presetClass="entr" presetSubtype="0" fill="hold"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1000"/>
                                        <p:tgtEl>
                                          <p:spTgt spid="25"/>
                                        </p:tgtEl>
                                      </p:cBhvr>
                                    </p:animEffect>
                                  </p:childTnLst>
                                </p:cTn>
                              </p:par>
                              <p:par>
                                <p:cTn id="80" presetID="10" presetClass="entr" presetSubtype="0" fill="hold" nodeType="with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846263" y="274638"/>
            <a:ext cx="6840537" cy="1143000"/>
          </a:xfrm>
        </p:spPr>
        <p:txBody>
          <a:bodyPr>
            <a:normAutofit fontScale="90000"/>
          </a:bodyPr>
          <a:lstStyle/>
          <a:p>
            <a:pPr eaLnBrk="1" hangingPunct="1">
              <a:defRPr/>
            </a:pPr>
            <a:r>
              <a:rPr lang="en-US" altLang="en-US" sz="5400" dirty="0" smtClean="0">
                <a:solidFill>
                  <a:srgbClr val="1E2171"/>
                </a:solidFill>
                <a:latin typeface="Bell MT" panose="02020503060305020303" pitchFamily="18" charset="0"/>
              </a:rPr>
              <a:t/>
            </a:r>
            <a:br>
              <a:rPr lang="en-US" altLang="en-US" sz="5400" dirty="0" smtClean="0">
                <a:solidFill>
                  <a:srgbClr val="1E2171"/>
                </a:solidFill>
                <a:latin typeface="Bell MT" panose="02020503060305020303" pitchFamily="18" charset="0"/>
              </a:rPr>
            </a:br>
            <a:r>
              <a:rPr lang="en-US" altLang="en-US" sz="5400" dirty="0">
                <a:solidFill>
                  <a:srgbClr val="1E2171"/>
                </a:solidFill>
                <a:latin typeface="Bell MT" panose="02020503060305020303" pitchFamily="18" charset="0"/>
              </a:rPr>
              <a:t/>
            </a:r>
            <a:br>
              <a:rPr lang="en-US" altLang="en-US" sz="5400" dirty="0">
                <a:solidFill>
                  <a:srgbClr val="1E2171"/>
                </a:solidFill>
                <a:latin typeface="Bell MT" panose="02020503060305020303" pitchFamily="18" charset="0"/>
              </a:rPr>
            </a:br>
            <a:r>
              <a:rPr lang="en-US" altLang="en-US" sz="5400" dirty="0" smtClean="0">
                <a:solidFill>
                  <a:srgbClr val="1E2171"/>
                </a:solidFill>
                <a:latin typeface="+mn-lt"/>
              </a:rPr>
              <a:t>ISSUE 3</a:t>
            </a:r>
            <a:r>
              <a:rPr lang="en-US" altLang="en-US" sz="5400" dirty="0" smtClean="0">
                <a:solidFill>
                  <a:srgbClr val="1E2171"/>
                </a:solidFill>
                <a:latin typeface="Bell MT" panose="02020503060305020303" pitchFamily="18" charset="0"/>
              </a:rPr>
              <a:t/>
            </a:r>
            <a:br>
              <a:rPr lang="en-US" altLang="en-US" sz="5400" dirty="0" smtClean="0">
                <a:solidFill>
                  <a:srgbClr val="1E2171"/>
                </a:solidFill>
                <a:latin typeface="Bell MT" panose="02020503060305020303" pitchFamily="18" charset="0"/>
              </a:rPr>
            </a:br>
            <a:r>
              <a:rPr lang="en-US" altLang="en-US" sz="5400" dirty="0">
                <a:solidFill>
                  <a:srgbClr val="1E2171"/>
                </a:solidFill>
                <a:latin typeface="Bell MT" panose="02020503060305020303" pitchFamily="18" charset="0"/>
              </a:rPr>
              <a:t/>
            </a:r>
            <a:br>
              <a:rPr lang="en-US" altLang="en-US" sz="5400" dirty="0">
                <a:solidFill>
                  <a:srgbClr val="1E2171"/>
                </a:solidFill>
                <a:latin typeface="Bell MT" panose="02020503060305020303" pitchFamily="18" charset="0"/>
              </a:rPr>
            </a:br>
            <a:endParaRPr lang="en-US" altLang="en-US" sz="5400" dirty="0" smtClean="0">
              <a:solidFill>
                <a:srgbClr val="1E2171"/>
              </a:solidFill>
              <a:latin typeface="+mn-lt"/>
            </a:endParaRPr>
          </a:p>
        </p:txBody>
      </p:sp>
      <p:sp>
        <p:nvSpPr>
          <p:cNvPr id="36867" name="Rectangle 3"/>
          <p:cNvSpPr>
            <a:spLocks noGrp="1" noChangeArrowheads="1"/>
          </p:cNvSpPr>
          <p:nvPr>
            <p:ph idx="1"/>
          </p:nvPr>
        </p:nvSpPr>
        <p:spPr>
          <a:xfrm>
            <a:off x="1371600" y="1417638"/>
            <a:ext cx="7315200" cy="5135562"/>
          </a:xfrm>
        </p:spPr>
        <p:txBody>
          <a:bodyPr>
            <a:normAutofit fontScale="92500" lnSpcReduction="10000"/>
          </a:bodyPr>
          <a:lstStyle/>
          <a:p>
            <a:pPr>
              <a:lnSpc>
                <a:spcPct val="100000"/>
              </a:lnSpc>
            </a:pPr>
            <a:r>
              <a:rPr lang="en-US" altLang="en-US" sz="2800" dirty="0" smtClean="0"/>
              <a:t>What if the local newspaper publishes a series of articles during trial urging a verdict for the people who were hurt?</a:t>
            </a:r>
          </a:p>
          <a:p>
            <a:pPr>
              <a:lnSpc>
                <a:spcPct val="100000"/>
              </a:lnSpc>
            </a:pPr>
            <a:r>
              <a:rPr lang="en-US" altLang="en-US" sz="2800" dirty="0" smtClean="0"/>
              <a:t>Or what if a lobbyist contacts the judge and expresses a view of how the case should be decided?</a:t>
            </a:r>
          </a:p>
          <a:p>
            <a:r>
              <a:rPr lang="en-US" altLang="en-US" sz="2800" dirty="0" smtClean="0"/>
              <a:t>Any issue there?</a:t>
            </a:r>
          </a:p>
          <a:p>
            <a:pPr lvl="1"/>
            <a:endParaRPr lang="en-US" altLang="en-US" dirty="0" smtClean="0"/>
          </a:p>
          <a:p>
            <a:pPr lvl="1"/>
            <a:r>
              <a:rPr lang="en-US" altLang="en-US" dirty="0" smtClean="0"/>
              <a:t>The people who were hurt want this.</a:t>
            </a:r>
          </a:p>
          <a:p>
            <a:pPr lvl="1"/>
            <a:endParaRPr lang="en-US" altLang="en-US" dirty="0" smtClean="0"/>
          </a:p>
          <a:p>
            <a:pPr lvl="1"/>
            <a:r>
              <a:rPr lang="en-US" altLang="en-US" dirty="0" smtClean="0"/>
              <a:t>How about Trucking Co.?  </a:t>
            </a:r>
          </a:p>
          <a:p>
            <a:pPr lvl="1"/>
            <a:endParaRPr lang="en-US" altLang="en-US" dirty="0" smtClean="0"/>
          </a:p>
          <a:p>
            <a:pPr lvl="1"/>
            <a:r>
              <a:rPr lang="en-US" altLang="en-US" dirty="0" smtClean="0"/>
              <a:t>The potential jurors?  </a:t>
            </a:r>
          </a:p>
          <a:p>
            <a:pPr lvl="1"/>
            <a:endParaRPr lang="en-US" altLang="en-US" dirty="0" smtClean="0"/>
          </a:p>
          <a:p>
            <a:pPr lvl="1"/>
            <a:r>
              <a:rPr lang="en-US" altLang="en-US" dirty="0" smtClean="0"/>
              <a:t>The observers?  </a:t>
            </a:r>
          </a:p>
        </p:txBody>
      </p:sp>
      <p:pic>
        <p:nvPicPr>
          <p:cNvPr id="36869"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8759" y="6101819"/>
            <a:ext cx="516041" cy="451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0927" y="5480050"/>
            <a:ext cx="41967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34068" y="4341018"/>
            <a:ext cx="414332" cy="383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28047" y="4870771"/>
            <a:ext cx="458353" cy="46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2707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 3 Principles</a:t>
            </a:r>
            <a:endParaRPr lang="en-US" dirty="0"/>
          </a:p>
        </p:txBody>
      </p:sp>
      <p:sp>
        <p:nvSpPr>
          <p:cNvPr id="3" name="Content Placeholder 2"/>
          <p:cNvSpPr>
            <a:spLocks noGrp="1"/>
          </p:cNvSpPr>
          <p:nvPr>
            <p:ph idx="1"/>
          </p:nvPr>
        </p:nvSpPr>
        <p:spPr>
          <a:xfrm>
            <a:off x="1524000" y="1726406"/>
            <a:ext cx="6991350" cy="4902993"/>
          </a:xfrm>
        </p:spPr>
        <p:txBody>
          <a:bodyPr>
            <a:normAutofit/>
          </a:bodyPr>
          <a:lstStyle/>
          <a:p>
            <a:r>
              <a:rPr lang="en-US" altLang="en-US" sz="2400" dirty="0" smtClean="0"/>
              <a:t>Arizona </a:t>
            </a:r>
            <a:r>
              <a:rPr lang="en-US" altLang="en-US" sz="2400" dirty="0"/>
              <a:t>Judges </a:t>
            </a:r>
            <a:r>
              <a:rPr lang="en-US" altLang="en-US" sz="2400" b="1" i="1" dirty="0"/>
              <a:t>do </a:t>
            </a:r>
            <a:r>
              <a:rPr lang="en-US" altLang="en-US" sz="2400" dirty="0"/>
              <a:t>take an oath to support the Constitution of the United States and the Constitution and laws of the State of Arizona.</a:t>
            </a:r>
          </a:p>
          <a:p>
            <a:r>
              <a:rPr lang="en-US" altLang="en-US" sz="2400" dirty="0" smtClean="0"/>
              <a:t>Arizona </a:t>
            </a:r>
            <a:r>
              <a:rPr lang="en-US" altLang="en-US" sz="2400" dirty="0"/>
              <a:t>Judges </a:t>
            </a:r>
            <a:r>
              <a:rPr lang="en-US" altLang="en-US" sz="2400" b="1" i="1" dirty="0"/>
              <a:t>don’t</a:t>
            </a:r>
            <a:r>
              <a:rPr lang="en-US" altLang="en-US" sz="2400" dirty="0"/>
              <a:t> decide cases based on the attorneys or parties involved, or newspaper articles or even whether the judge agrees with the law.</a:t>
            </a:r>
          </a:p>
          <a:p>
            <a:r>
              <a:rPr lang="en-US" altLang="en-US" sz="2400" dirty="0" smtClean="0"/>
              <a:t>Arizona judges </a:t>
            </a:r>
            <a:r>
              <a:rPr lang="en-US" altLang="en-US" sz="2400" b="1" i="1" dirty="0" smtClean="0"/>
              <a:t>cannot </a:t>
            </a:r>
            <a:r>
              <a:rPr lang="en-US" altLang="en-US" sz="2400" dirty="0" smtClean="0"/>
              <a:t>be influenced by the media, special interests or other outside factors.</a:t>
            </a:r>
          </a:p>
          <a:p>
            <a:r>
              <a:rPr lang="en-US" altLang="en-US" sz="2400" dirty="0" smtClean="0"/>
              <a:t>Arizona </a:t>
            </a:r>
            <a:r>
              <a:rPr lang="en-US" altLang="en-US" sz="2400" dirty="0"/>
              <a:t>Judges </a:t>
            </a:r>
            <a:r>
              <a:rPr lang="en-US" altLang="en-US" sz="2400" b="1" i="1" dirty="0"/>
              <a:t>do</a:t>
            </a:r>
            <a:r>
              <a:rPr lang="en-US" altLang="en-US" sz="2400" dirty="0"/>
              <a:t> decide specific cases by applying the </a:t>
            </a:r>
            <a:r>
              <a:rPr lang="en-US" altLang="en-US" sz="2400" b="1" i="1" dirty="0"/>
              <a:t>rule of law </a:t>
            </a:r>
            <a:r>
              <a:rPr lang="en-US" altLang="en-US" sz="2400" dirty="0"/>
              <a:t>to the facts presented by the parties.</a:t>
            </a:r>
          </a:p>
          <a:p>
            <a:endParaRPr lang="en-US" dirty="0"/>
          </a:p>
        </p:txBody>
      </p:sp>
    </p:spTree>
    <p:extLst>
      <p:ext uri="{BB962C8B-B14F-4D97-AF65-F5344CB8AC3E}">
        <p14:creationId xmlns:p14="http://schemas.microsoft.com/office/powerpoint/2010/main" val="261803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 3 Principles</a:t>
            </a:r>
            <a:endParaRPr lang="en-US" dirty="0"/>
          </a:p>
        </p:txBody>
      </p:sp>
      <p:sp>
        <p:nvSpPr>
          <p:cNvPr id="3" name="Content Placeholder 2"/>
          <p:cNvSpPr>
            <a:spLocks noGrp="1"/>
          </p:cNvSpPr>
          <p:nvPr>
            <p:ph idx="1"/>
          </p:nvPr>
        </p:nvSpPr>
        <p:spPr>
          <a:xfrm>
            <a:off x="1524000" y="1447800"/>
            <a:ext cx="6991350" cy="5181599"/>
          </a:xfrm>
        </p:spPr>
        <p:txBody>
          <a:bodyPr>
            <a:normAutofit/>
          </a:bodyPr>
          <a:lstStyle/>
          <a:p>
            <a:r>
              <a:rPr lang="en-US" altLang="en-US" sz="2400" b="1" i="1" dirty="0"/>
              <a:t>All </a:t>
            </a:r>
            <a:r>
              <a:rPr lang="en-US" altLang="en-US" sz="2400" dirty="0"/>
              <a:t>Arizona Supreme Court Justices, Court of Appeals Judges and Superior Court Judges in Maricopa, Pima and Pinal Counties are </a:t>
            </a:r>
            <a:r>
              <a:rPr lang="en-US" altLang="en-US" sz="2400" b="1" i="1" dirty="0"/>
              <a:t>selected</a:t>
            </a:r>
            <a:r>
              <a:rPr lang="en-US" altLang="en-US" sz="2400" dirty="0"/>
              <a:t> through a merit selection process</a:t>
            </a:r>
            <a:r>
              <a:rPr lang="en-US" altLang="en-US" sz="2400" dirty="0" smtClean="0"/>
              <a:t>.</a:t>
            </a:r>
          </a:p>
          <a:p>
            <a:r>
              <a:rPr lang="en-US" altLang="en-US" sz="2400" b="1" i="1" dirty="0" smtClean="0"/>
              <a:t>All</a:t>
            </a:r>
            <a:r>
              <a:rPr lang="en-US" altLang="en-US" sz="2400" dirty="0" smtClean="0"/>
              <a:t> Justices and Judges </a:t>
            </a:r>
            <a:r>
              <a:rPr lang="en-US" altLang="en-US" sz="2400" b="1" i="1" dirty="0" smtClean="0"/>
              <a:t>selected</a:t>
            </a:r>
            <a:r>
              <a:rPr lang="en-US" altLang="en-US" sz="2400" dirty="0" smtClean="0"/>
              <a:t> through the merit selection process periodically appear on the ballot for a retention election.</a:t>
            </a:r>
          </a:p>
          <a:p>
            <a:r>
              <a:rPr lang="en-US" altLang="en-US" sz="2400" b="1" i="1" dirty="0" smtClean="0"/>
              <a:t>All</a:t>
            </a:r>
            <a:r>
              <a:rPr lang="en-US" altLang="en-US" sz="2400" dirty="0" smtClean="0"/>
              <a:t> Justices and Judges </a:t>
            </a:r>
            <a:r>
              <a:rPr lang="en-US" altLang="en-US" sz="2400" b="1" i="1" dirty="0" smtClean="0"/>
              <a:t>selected</a:t>
            </a:r>
            <a:r>
              <a:rPr lang="en-US" altLang="en-US" sz="2400" dirty="0" smtClean="0"/>
              <a:t> through the merit selection process participate in Judicial Performance Review where they are evaluated.</a:t>
            </a:r>
          </a:p>
          <a:p>
            <a:r>
              <a:rPr lang="en-US" altLang="en-US" sz="2400" b="1" i="1" dirty="0" smtClean="0"/>
              <a:t>All</a:t>
            </a:r>
            <a:r>
              <a:rPr lang="en-US" altLang="en-US" sz="2400" dirty="0" smtClean="0"/>
              <a:t> Judges </a:t>
            </a:r>
            <a:r>
              <a:rPr lang="en-US" altLang="en-US" sz="2400" b="1" i="1" dirty="0" smtClean="0"/>
              <a:t>not selected </a:t>
            </a:r>
            <a:r>
              <a:rPr lang="en-US" altLang="en-US" sz="2400" dirty="0" smtClean="0"/>
              <a:t>through the merit selection process are elected and appear on the ballot for re-election or are appointed and subject to re-appointment.</a:t>
            </a:r>
            <a:endParaRPr lang="en-US" altLang="en-US" sz="2400" dirty="0"/>
          </a:p>
          <a:p>
            <a:endParaRPr lang="en-US" dirty="0"/>
          </a:p>
        </p:txBody>
      </p:sp>
    </p:spTree>
    <p:extLst>
      <p:ext uri="{BB962C8B-B14F-4D97-AF65-F5344CB8AC3E}">
        <p14:creationId xmlns:p14="http://schemas.microsoft.com/office/powerpoint/2010/main" val="246461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 3 Principles</a:t>
            </a:r>
            <a:endParaRPr lang="en-US" dirty="0"/>
          </a:p>
        </p:txBody>
      </p:sp>
      <p:sp>
        <p:nvSpPr>
          <p:cNvPr id="3" name="Content Placeholder 2"/>
          <p:cNvSpPr>
            <a:spLocks noGrp="1"/>
          </p:cNvSpPr>
          <p:nvPr>
            <p:ph idx="1"/>
          </p:nvPr>
        </p:nvSpPr>
        <p:spPr>
          <a:xfrm>
            <a:off x="1524000" y="1726406"/>
            <a:ext cx="6991350" cy="4902993"/>
          </a:xfrm>
        </p:spPr>
        <p:txBody>
          <a:bodyPr>
            <a:normAutofit/>
          </a:bodyPr>
          <a:lstStyle/>
          <a:p>
            <a:pPr marL="342900" lvl="0" indent="-342900" defTabSz="914400" eaLnBrk="0" fontAlgn="base" hangingPunct="0">
              <a:lnSpc>
                <a:spcPct val="100000"/>
              </a:lnSpc>
              <a:spcBef>
                <a:spcPct val="20000"/>
              </a:spcBef>
              <a:spcAft>
                <a:spcPct val="0"/>
              </a:spcAft>
            </a:pPr>
            <a:r>
              <a:rPr lang="en-US" altLang="en-US" sz="2400" dirty="0">
                <a:solidFill>
                  <a:prstClr val="black"/>
                </a:solidFill>
              </a:rPr>
              <a:t>New Judge Orientation – Two Weeks Or More Of Training.</a:t>
            </a:r>
          </a:p>
          <a:p>
            <a:pPr marL="342900" lvl="0" indent="-342900" defTabSz="914400" eaLnBrk="0" fontAlgn="base" hangingPunct="0">
              <a:lnSpc>
                <a:spcPct val="100000"/>
              </a:lnSpc>
              <a:spcBef>
                <a:spcPct val="20000"/>
              </a:spcBef>
              <a:spcAft>
                <a:spcPct val="0"/>
              </a:spcAft>
            </a:pPr>
            <a:r>
              <a:rPr lang="en-US" altLang="en-US" sz="2400" dirty="0">
                <a:solidFill>
                  <a:prstClr val="black"/>
                </a:solidFill>
              </a:rPr>
              <a:t>Committee on Judicial Education and Training – 16 Hours Minimum Each Year.</a:t>
            </a:r>
          </a:p>
          <a:p>
            <a:pPr marL="342900" lvl="0" indent="-342900" defTabSz="914400" eaLnBrk="0" fontAlgn="base" hangingPunct="0">
              <a:lnSpc>
                <a:spcPct val="100000"/>
              </a:lnSpc>
              <a:spcBef>
                <a:spcPct val="20000"/>
              </a:spcBef>
              <a:spcAft>
                <a:spcPct val="0"/>
              </a:spcAft>
            </a:pPr>
            <a:r>
              <a:rPr lang="en-US" altLang="en-US" sz="2400" dirty="0">
                <a:solidFill>
                  <a:prstClr val="black"/>
                </a:solidFill>
              </a:rPr>
              <a:t>Annual Judicial Conference.</a:t>
            </a:r>
          </a:p>
          <a:p>
            <a:pPr marL="342900" lvl="0" indent="-342900" defTabSz="914400" eaLnBrk="0" fontAlgn="base" hangingPunct="0">
              <a:lnSpc>
                <a:spcPct val="100000"/>
              </a:lnSpc>
              <a:spcBef>
                <a:spcPct val="20000"/>
              </a:spcBef>
              <a:spcAft>
                <a:spcPct val="0"/>
              </a:spcAft>
            </a:pPr>
            <a:r>
              <a:rPr lang="en-US" altLang="en-US" sz="2400" dirty="0">
                <a:solidFill>
                  <a:prstClr val="black"/>
                </a:solidFill>
              </a:rPr>
              <a:t>Constant Education.</a:t>
            </a:r>
          </a:p>
          <a:p>
            <a:endParaRPr lang="en-US" dirty="0"/>
          </a:p>
        </p:txBody>
      </p:sp>
    </p:spTree>
    <p:extLst>
      <p:ext uri="{BB962C8B-B14F-4D97-AF65-F5344CB8AC3E}">
        <p14:creationId xmlns:p14="http://schemas.microsoft.com/office/powerpoint/2010/main" val="3080191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Arizona Judges Are Accountable</a:t>
            </a:r>
            <a:endParaRPr lang="en-US" dirty="0"/>
          </a:p>
        </p:txBody>
      </p:sp>
      <p:pic>
        <p:nvPicPr>
          <p:cNvPr id="6" name="Picture Placeholder 12" descr="OurCourts_Colorado_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467100" y="3733800"/>
            <a:ext cx="2209800" cy="2486025"/>
          </a:xfrm>
          <a:prstGeom prst="rect">
            <a:avLst/>
          </a:prstGeom>
        </p:spPr>
      </p:pic>
    </p:spTree>
    <p:extLst>
      <p:ext uri="{BB962C8B-B14F-4D97-AF65-F5344CB8AC3E}">
        <p14:creationId xmlns:p14="http://schemas.microsoft.com/office/powerpoint/2010/main" val="1802347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Courts Arizona</a:t>
            </a:r>
            <a:endParaRPr lang="en-US" dirty="0"/>
          </a:p>
        </p:txBody>
      </p:sp>
      <p:sp>
        <p:nvSpPr>
          <p:cNvPr id="3" name="Content Placeholder 2"/>
          <p:cNvSpPr>
            <a:spLocks noGrp="1"/>
          </p:cNvSpPr>
          <p:nvPr>
            <p:ph idx="1"/>
          </p:nvPr>
        </p:nvSpPr>
        <p:spPr/>
        <p:txBody>
          <a:bodyPr/>
          <a:lstStyle/>
          <a:p>
            <a:pPr marL="285750" indent="-285750">
              <a:spcBef>
                <a:spcPct val="0"/>
              </a:spcBef>
            </a:pPr>
            <a:r>
              <a:rPr lang="en-US" altLang="en-US" sz="2400" dirty="0">
                <a:ea typeface="Batang" panose="02030600000101010101" pitchFamily="18" charset="-127"/>
              </a:rPr>
              <a:t>Our Courts Arizona.</a:t>
            </a:r>
          </a:p>
          <a:p>
            <a:pPr marL="285750" indent="-285750">
              <a:spcBef>
                <a:spcPct val="0"/>
              </a:spcBef>
            </a:pPr>
            <a:endParaRPr lang="en-US" altLang="en-US" sz="2400" dirty="0" smtClean="0">
              <a:ea typeface="Batang" panose="02030600000101010101" pitchFamily="18" charset="-127"/>
            </a:endParaRPr>
          </a:p>
          <a:p>
            <a:pPr marL="285750" indent="-285750">
              <a:spcBef>
                <a:spcPct val="0"/>
              </a:spcBef>
            </a:pPr>
            <a:r>
              <a:rPr lang="en-US" altLang="en-US" sz="2400" dirty="0" smtClean="0">
                <a:ea typeface="Batang" panose="02030600000101010101" pitchFamily="18" charset="-127"/>
              </a:rPr>
              <a:t>Our </a:t>
            </a:r>
            <a:r>
              <a:rPr lang="en-US" altLang="en-US" sz="2400" dirty="0">
                <a:ea typeface="Batang" panose="02030600000101010101" pitchFamily="18" charset="-127"/>
              </a:rPr>
              <a:t>discussion is based on a hypothetical bus crash.</a:t>
            </a:r>
          </a:p>
          <a:p>
            <a:pPr marL="285750" indent="-285750">
              <a:spcBef>
                <a:spcPct val="0"/>
              </a:spcBef>
            </a:pPr>
            <a:endParaRPr lang="en-US" altLang="en-US" sz="2400" dirty="0" smtClean="0">
              <a:ea typeface="Batang" panose="02030600000101010101" pitchFamily="18" charset="-127"/>
            </a:endParaRPr>
          </a:p>
          <a:p>
            <a:pPr marL="285750" indent="-285750">
              <a:spcBef>
                <a:spcPct val="0"/>
              </a:spcBef>
            </a:pPr>
            <a:r>
              <a:rPr lang="en-US" altLang="en-US" sz="2400" dirty="0" smtClean="0">
                <a:ea typeface="Batang" panose="02030600000101010101" pitchFamily="18" charset="-127"/>
              </a:rPr>
              <a:t>Our </a:t>
            </a:r>
            <a:r>
              <a:rPr lang="en-US" altLang="en-US" sz="2400" dirty="0">
                <a:ea typeface="Batang" panose="02030600000101010101" pitchFamily="18" charset="-127"/>
              </a:rPr>
              <a:t>learning objectives.</a:t>
            </a:r>
          </a:p>
          <a:p>
            <a:pPr marL="285750" indent="-285750">
              <a:spcBef>
                <a:spcPct val="0"/>
              </a:spcBef>
            </a:pPr>
            <a:endParaRPr lang="en-US" altLang="en-US" sz="2400" dirty="0" smtClean="0">
              <a:ea typeface="Batang" panose="02030600000101010101" pitchFamily="18" charset="-127"/>
            </a:endParaRPr>
          </a:p>
          <a:p>
            <a:pPr marL="285750" indent="-285750">
              <a:spcBef>
                <a:spcPct val="0"/>
              </a:spcBef>
            </a:pPr>
            <a:r>
              <a:rPr lang="en-US" altLang="en-US" sz="2400" dirty="0" smtClean="0">
                <a:ea typeface="Batang" panose="02030600000101010101" pitchFamily="18" charset="-127"/>
              </a:rPr>
              <a:t>Let’s </a:t>
            </a:r>
            <a:r>
              <a:rPr lang="en-US" altLang="en-US" sz="2400" dirty="0">
                <a:ea typeface="Batang" panose="02030600000101010101" pitchFamily="18" charset="-127"/>
              </a:rPr>
              <a:t>get </a:t>
            </a:r>
            <a:r>
              <a:rPr lang="en-US" altLang="en-US" sz="2400" dirty="0" smtClean="0">
                <a:ea typeface="Batang" panose="02030600000101010101" pitchFamily="18" charset="-127"/>
              </a:rPr>
              <a:t>going!</a:t>
            </a:r>
            <a:endParaRPr lang="en-US" dirty="0"/>
          </a:p>
        </p:txBody>
      </p:sp>
    </p:spTree>
    <p:extLst>
      <p:ext uri="{BB962C8B-B14F-4D97-AF65-F5344CB8AC3E}">
        <p14:creationId xmlns:p14="http://schemas.microsoft.com/office/powerpoint/2010/main" val="3818742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Bus Crash</a:t>
            </a:r>
            <a:endParaRPr lang="en-US" dirty="0"/>
          </a:p>
        </p:txBody>
      </p:sp>
      <p:pic>
        <p:nvPicPr>
          <p:cNvPr id="4" name="ntsb40sec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905000" y="1690689"/>
            <a:ext cx="5802313" cy="4351338"/>
          </a:xfrm>
        </p:spPr>
      </p:pic>
    </p:spTree>
    <p:extLst>
      <p:ext uri="{BB962C8B-B14F-4D97-AF65-F5344CB8AC3E}">
        <p14:creationId xmlns:p14="http://schemas.microsoft.com/office/powerpoint/2010/main" val="2114310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 Crash Fallout</a:t>
            </a:r>
            <a:endParaRPr lang="en-US" dirty="0"/>
          </a:p>
        </p:txBody>
      </p:sp>
      <p:sp>
        <p:nvSpPr>
          <p:cNvPr id="3" name="Content Placeholder 2"/>
          <p:cNvSpPr>
            <a:spLocks noGrp="1"/>
          </p:cNvSpPr>
          <p:nvPr>
            <p:ph idx="1"/>
          </p:nvPr>
        </p:nvSpPr>
        <p:spPr>
          <a:xfrm>
            <a:off x="1524000" y="1726406"/>
            <a:ext cx="6991350" cy="4750593"/>
          </a:xfrm>
        </p:spPr>
        <p:txBody>
          <a:bodyPr>
            <a:normAutofit fontScale="92500" lnSpcReduction="10000"/>
          </a:bodyPr>
          <a:lstStyle/>
          <a:p>
            <a:pPr>
              <a:spcAft>
                <a:spcPts val="1200"/>
              </a:spcAft>
            </a:pPr>
            <a:r>
              <a:rPr lang="en-US" altLang="en-US" sz="2400" dirty="0"/>
              <a:t>The people in the bus sued the truck driver’s employer Trucking Co. for their injuries in Arizona Superior Court.</a:t>
            </a:r>
          </a:p>
          <a:p>
            <a:pPr>
              <a:spcAft>
                <a:spcPts val="1200"/>
              </a:spcAft>
            </a:pPr>
            <a:endParaRPr lang="en-US" altLang="en-US" sz="2400" dirty="0" smtClean="0"/>
          </a:p>
          <a:p>
            <a:pPr>
              <a:spcAft>
                <a:spcPts val="1200"/>
              </a:spcAft>
            </a:pPr>
            <a:r>
              <a:rPr lang="en-US" altLang="en-US" sz="2400" dirty="0" smtClean="0"/>
              <a:t>Today </a:t>
            </a:r>
            <a:r>
              <a:rPr lang="en-US" altLang="en-US" sz="2400" dirty="0"/>
              <a:t>is the first day of trial, where the parties will tell their story and ask the jury to decide the case</a:t>
            </a:r>
            <a:r>
              <a:rPr lang="en-US" altLang="en-US" sz="2400" dirty="0" smtClean="0"/>
              <a:t>.</a:t>
            </a:r>
          </a:p>
          <a:p>
            <a:pPr>
              <a:spcAft>
                <a:spcPts val="1200"/>
              </a:spcAft>
            </a:pPr>
            <a:endParaRPr lang="en-US" altLang="en-US" sz="2400" dirty="0" smtClean="0"/>
          </a:p>
          <a:p>
            <a:pPr>
              <a:spcAft>
                <a:spcPts val="1200"/>
              </a:spcAft>
            </a:pPr>
            <a:r>
              <a:rPr lang="en-US" altLang="en-US" sz="2400" dirty="0" smtClean="0"/>
              <a:t>A Judge will preside over the case.</a:t>
            </a:r>
            <a:endParaRPr lang="en-US" altLang="en-US" sz="2400" dirty="0"/>
          </a:p>
          <a:p>
            <a:pPr>
              <a:spcAft>
                <a:spcPts val="1200"/>
              </a:spcAft>
            </a:pPr>
            <a:endParaRPr lang="en-US" altLang="en-US" sz="2400" dirty="0" smtClean="0"/>
          </a:p>
          <a:p>
            <a:pPr>
              <a:spcAft>
                <a:spcPts val="1200"/>
              </a:spcAft>
            </a:pPr>
            <a:r>
              <a:rPr lang="en-US" altLang="en-US" sz="2400" dirty="0" smtClean="0"/>
              <a:t>The </a:t>
            </a:r>
            <a:r>
              <a:rPr lang="en-US" altLang="en-US" sz="2400" dirty="0"/>
              <a:t>people who were hurt want the jury to award them money; Trucking Co. is opposing that request.</a:t>
            </a:r>
          </a:p>
          <a:p>
            <a:endParaRPr lang="en-US" dirty="0"/>
          </a:p>
        </p:txBody>
      </p:sp>
    </p:spTree>
    <p:extLst>
      <p:ext uri="{BB962C8B-B14F-4D97-AF65-F5344CB8AC3E}">
        <p14:creationId xmlns:p14="http://schemas.microsoft.com/office/powerpoint/2010/main" val="417157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The First Day of Trial</a:t>
            </a:r>
            <a:endParaRPr lang="en-US" dirty="0">
              <a:latin typeface="+mn-lt"/>
            </a:endParaRPr>
          </a:p>
        </p:txBody>
      </p:sp>
      <p:sp>
        <p:nvSpPr>
          <p:cNvPr id="3" name="Content Placeholder 2"/>
          <p:cNvSpPr>
            <a:spLocks noGrp="1"/>
          </p:cNvSpPr>
          <p:nvPr>
            <p:ph idx="1"/>
          </p:nvPr>
        </p:nvSpPr>
        <p:spPr>
          <a:xfrm>
            <a:off x="1524000" y="1726406"/>
            <a:ext cx="6991350" cy="4674393"/>
          </a:xfrm>
        </p:spPr>
        <p:txBody>
          <a:bodyPr/>
          <a:lstStyle/>
          <a:p>
            <a:r>
              <a:rPr lang="en-US" altLang="en-US" sz="2800" dirty="0"/>
              <a:t>There are many people in our courtroom today.</a:t>
            </a:r>
          </a:p>
          <a:p>
            <a:r>
              <a:rPr lang="en-US" altLang="en-US" sz="2800" dirty="0"/>
              <a:t>We are going break into four groups depending upon the playing card you have:</a:t>
            </a:r>
          </a:p>
          <a:p>
            <a:pPr marL="800100" lvl="1" indent="-342900"/>
            <a:endParaRPr lang="en-US" altLang="en-US" b="1" i="1" dirty="0" smtClean="0"/>
          </a:p>
          <a:p>
            <a:pPr marL="800100" lvl="1" indent="-342900"/>
            <a:r>
              <a:rPr lang="en-US" altLang="en-US" b="1" i="1" dirty="0" smtClean="0"/>
              <a:t>Hearts</a:t>
            </a:r>
            <a:r>
              <a:rPr lang="en-US" altLang="en-US" dirty="0" smtClean="0"/>
              <a:t> </a:t>
            </a:r>
            <a:r>
              <a:rPr lang="en-US" altLang="en-US" dirty="0"/>
              <a:t>are the people in the bus who were hurt and have sued Trucking Co. (called plaintiffs).</a:t>
            </a:r>
          </a:p>
          <a:p>
            <a:pPr marL="800100" lvl="1" indent="-342900"/>
            <a:endParaRPr lang="en-US" altLang="en-US" b="1" i="1" dirty="0" smtClean="0"/>
          </a:p>
          <a:p>
            <a:pPr marL="800100" lvl="1" indent="-342900"/>
            <a:r>
              <a:rPr lang="en-US" altLang="en-US" b="1" i="1" dirty="0" smtClean="0"/>
              <a:t>Spades</a:t>
            </a:r>
            <a:r>
              <a:rPr lang="en-US" altLang="en-US" dirty="0" smtClean="0"/>
              <a:t> </a:t>
            </a:r>
            <a:r>
              <a:rPr lang="en-US" altLang="en-US" dirty="0"/>
              <a:t>are Trucking Co. (called the defendant).</a:t>
            </a:r>
          </a:p>
          <a:p>
            <a:pPr marL="800100" lvl="1" indent="-342900"/>
            <a:endParaRPr lang="en-US" altLang="en-US" b="1" i="1" dirty="0" smtClean="0"/>
          </a:p>
          <a:p>
            <a:pPr marL="800100" lvl="1" indent="-342900"/>
            <a:r>
              <a:rPr lang="en-US" altLang="en-US" b="1" i="1" dirty="0" smtClean="0"/>
              <a:t>Diamonds </a:t>
            </a:r>
            <a:r>
              <a:rPr lang="en-US" altLang="en-US" dirty="0"/>
              <a:t>are potential jurors.</a:t>
            </a:r>
          </a:p>
          <a:p>
            <a:pPr marL="800100" lvl="1" indent="-342900"/>
            <a:endParaRPr lang="en-US" altLang="en-US" b="1" i="1" dirty="0" smtClean="0"/>
          </a:p>
          <a:p>
            <a:pPr marL="800100" lvl="1" indent="-342900"/>
            <a:r>
              <a:rPr lang="en-US" altLang="en-US" b="1" i="1" dirty="0" smtClean="0"/>
              <a:t>Clubs </a:t>
            </a:r>
            <a:r>
              <a:rPr lang="en-US" altLang="en-US" dirty="0"/>
              <a:t>are people who came to watch, including witnesses who the parties may call to tell the jury what they know.</a:t>
            </a:r>
          </a:p>
          <a:p>
            <a:endParaRPr lang="en-US" dirty="0"/>
          </a:p>
        </p:txBody>
      </p:sp>
      <p:pic>
        <p:nvPicPr>
          <p:cNvPr id="4"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3757847"/>
            <a:ext cx="456040" cy="42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469" y="4383700"/>
            <a:ext cx="432571" cy="437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7551" y="5006014"/>
            <a:ext cx="388938" cy="45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0" y="5729285"/>
            <a:ext cx="457200" cy="39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0248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846263" y="152400"/>
            <a:ext cx="6383337" cy="990600"/>
          </a:xfrm>
        </p:spPr>
        <p:txBody>
          <a:bodyPr>
            <a:normAutofit fontScale="90000"/>
          </a:bodyPr>
          <a:lstStyle/>
          <a:p>
            <a:pPr eaLnBrk="1" hangingPunct="1">
              <a:defRPr/>
            </a:pPr>
            <a:r>
              <a:rPr lang="en-US" altLang="en-US" sz="5400" dirty="0" smtClean="0">
                <a:solidFill>
                  <a:srgbClr val="1E2171"/>
                </a:solidFill>
                <a:latin typeface="Bell MT" panose="02020503060305020303" pitchFamily="18" charset="0"/>
              </a:rPr>
              <a:t/>
            </a:r>
            <a:br>
              <a:rPr lang="en-US" altLang="en-US" sz="5400" dirty="0" smtClean="0">
                <a:solidFill>
                  <a:srgbClr val="1E2171"/>
                </a:solidFill>
                <a:latin typeface="Bell MT" panose="02020503060305020303" pitchFamily="18" charset="0"/>
              </a:rPr>
            </a:br>
            <a:r>
              <a:rPr lang="en-US" altLang="en-US" sz="5400" dirty="0">
                <a:solidFill>
                  <a:srgbClr val="1E2171"/>
                </a:solidFill>
                <a:latin typeface="Bell MT" panose="02020503060305020303" pitchFamily="18" charset="0"/>
              </a:rPr>
              <a:t/>
            </a:r>
            <a:br>
              <a:rPr lang="en-US" altLang="en-US" sz="5400" dirty="0">
                <a:solidFill>
                  <a:srgbClr val="1E2171"/>
                </a:solidFill>
                <a:latin typeface="Bell MT" panose="02020503060305020303" pitchFamily="18" charset="0"/>
              </a:rPr>
            </a:br>
            <a:r>
              <a:rPr lang="en-US" altLang="en-US" sz="5400" dirty="0" smtClean="0">
                <a:solidFill>
                  <a:srgbClr val="1E2171"/>
                </a:solidFill>
                <a:latin typeface="+mn-lt"/>
              </a:rPr>
              <a:t>ISSUE 1</a:t>
            </a:r>
            <a:r>
              <a:rPr lang="en-US" altLang="en-US" sz="5400" dirty="0" smtClean="0">
                <a:solidFill>
                  <a:srgbClr val="1E2171"/>
                </a:solidFill>
                <a:latin typeface="Bell MT" panose="02020503060305020303" pitchFamily="18" charset="0"/>
              </a:rPr>
              <a:t/>
            </a:r>
            <a:br>
              <a:rPr lang="en-US" altLang="en-US" sz="5400" dirty="0" smtClean="0">
                <a:solidFill>
                  <a:srgbClr val="1E2171"/>
                </a:solidFill>
                <a:latin typeface="Bell MT" panose="02020503060305020303" pitchFamily="18" charset="0"/>
              </a:rPr>
            </a:br>
            <a:r>
              <a:rPr lang="en-US" altLang="en-US" sz="5400" dirty="0">
                <a:solidFill>
                  <a:srgbClr val="1E2171"/>
                </a:solidFill>
                <a:latin typeface="Bell MT" panose="02020503060305020303" pitchFamily="18" charset="0"/>
              </a:rPr>
              <a:t/>
            </a:r>
            <a:br>
              <a:rPr lang="en-US" altLang="en-US" sz="5400" dirty="0">
                <a:solidFill>
                  <a:srgbClr val="1E2171"/>
                </a:solidFill>
                <a:latin typeface="Bell MT" panose="02020503060305020303" pitchFamily="18" charset="0"/>
              </a:rPr>
            </a:br>
            <a:endParaRPr lang="en-US" altLang="en-US" sz="5400" dirty="0" smtClean="0">
              <a:solidFill>
                <a:srgbClr val="1E2171"/>
              </a:solidFill>
              <a:latin typeface="+mn-lt"/>
            </a:endParaRPr>
          </a:p>
        </p:txBody>
      </p:sp>
      <p:sp>
        <p:nvSpPr>
          <p:cNvPr id="26627" name="Rectangle 3"/>
          <p:cNvSpPr>
            <a:spLocks noGrp="1" noChangeArrowheads="1"/>
          </p:cNvSpPr>
          <p:nvPr>
            <p:ph idx="1"/>
          </p:nvPr>
        </p:nvSpPr>
        <p:spPr>
          <a:xfrm>
            <a:off x="1295400" y="1143000"/>
            <a:ext cx="7412038" cy="5410200"/>
          </a:xfrm>
        </p:spPr>
        <p:txBody>
          <a:bodyPr>
            <a:normAutofit fontScale="92500" lnSpcReduction="10000"/>
          </a:bodyPr>
          <a:lstStyle/>
          <a:p>
            <a:pPr>
              <a:lnSpc>
                <a:spcPct val="100000"/>
              </a:lnSpc>
              <a:spcAft>
                <a:spcPts val="1200"/>
              </a:spcAft>
              <a:defRPr/>
            </a:pPr>
            <a:r>
              <a:rPr lang="en-US" altLang="en-US" sz="2800" dirty="0" smtClean="0"/>
              <a:t>Imagine, hypothetically, what if the Judge were to go on the website LinkedIn and recommend the lawyer who represents the people who were hurt.</a:t>
            </a:r>
          </a:p>
          <a:p>
            <a:pPr>
              <a:lnSpc>
                <a:spcPct val="100000"/>
              </a:lnSpc>
              <a:spcAft>
                <a:spcPts val="1200"/>
              </a:spcAft>
              <a:defRPr/>
            </a:pPr>
            <a:r>
              <a:rPr lang="en-US" altLang="en-US" sz="2800" dirty="0" smtClean="0"/>
              <a:t>And what if, as trial starts, the Judge tells the lawyer “Congratulations!  I recommended you on LinkedIn.”  </a:t>
            </a:r>
          </a:p>
          <a:p>
            <a:pPr>
              <a:lnSpc>
                <a:spcPct val="100000"/>
              </a:lnSpc>
              <a:spcAft>
                <a:spcPts val="1200"/>
              </a:spcAft>
              <a:defRPr/>
            </a:pPr>
            <a:r>
              <a:rPr lang="en-US" altLang="en-US" sz="2800" dirty="0" smtClean="0"/>
              <a:t>Does that create an issue?</a:t>
            </a:r>
          </a:p>
          <a:p>
            <a:pPr marL="342900" lvl="1" indent="0">
              <a:buNone/>
              <a:defRPr/>
            </a:pPr>
            <a:endParaRPr lang="en-US" altLang="en-US" dirty="0" smtClean="0"/>
          </a:p>
          <a:p>
            <a:pPr lvl="1">
              <a:defRPr/>
            </a:pPr>
            <a:r>
              <a:rPr lang="en-US" altLang="en-US" dirty="0" smtClean="0"/>
              <a:t>What does Trucking Co. think about this?  </a:t>
            </a:r>
          </a:p>
          <a:p>
            <a:pPr lvl="1">
              <a:defRPr/>
            </a:pPr>
            <a:endParaRPr lang="en-US" altLang="en-US" dirty="0" smtClean="0"/>
          </a:p>
          <a:p>
            <a:pPr lvl="1">
              <a:defRPr/>
            </a:pPr>
            <a:r>
              <a:rPr lang="en-US" altLang="en-US" dirty="0" smtClean="0"/>
              <a:t>How about the people who were hurt?  </a:t>
            </a:r>
          </a:p>
          <a:p>
            <a:pPr lvl="1">
              <a:defRPr/>
            </a:pPr>
            <a:endParaRPr lang="en-US" altLang="en-US" dirty="0" smtClean="0"/>
          </a:p>
          <a:p>
            <a:pPr lvl="1">
              <a:defRPr/>
            </a:pPr>
            <a:r>
              <a:rPr lang="en-US" altLang="en-US" dirty="0" smtClean="0"/>
              <a:t>The potential jurors?  </a:t>
            </a:r>
          </a:p>
          <a:p>
            <a:pPr lvl="1">
              <a:defRPr/>
            </a:pPr>
            <a:endParaRPr lang="en-US" altLang="en-US" dirty="0" smtClean="0"/>
          </a:p>
          <a:p>
            <a:pPr lvl="1">
              <a:defRPr/>
            </a:pPr>
            <a:r>
              <a:rPr lang="en-US" altLang="en-US" dirty="0" smtClean="0"/>
              <a:t>The observers?</a:t>
            </a:r>
          </a:p>
          <a:p>
            <a:pPr marL="457200" lvl="1" indent="0">
              <a:buFont typeface="Arial" panose="020B0604020202020204" pitchFamily="34" charset="0"/>
              <a:buNone/>
              <a:defRPr/>
            </a:pPr>
            <a:r>
              <a:rPr lang="en-US" altLang="en-US" sz="2000" dirty="0" smtClean="0"/>
              <a:t>        </a:t>
            </a:r>
          </a:p>
        </p:txBody>
      </p:sp>
      <p:pic>
        <p:nvPicPr>
          <p:cNvPr id="26629"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4205898"/>
            <a:ext cx="437646" cy="442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4800600"/>
            <a:ext cx="429311" cy="397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5336458"/>
            <a:ext cx="457200" cy="5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5000" y="5925292"/>
            <a:ext cx="505511" cy="442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843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 1 Principles</a:t>
            </a:r>
            <a:endParaRPr lang="en-US" dirty="0"/>
          </a:p>
        </p:txBody>
      </p:sp>
      <p:sp>
        <p:nvSpPr>
          <p:cNvPr id="3" name="Content Placeholder 2"/>
          <p:cNvSpPr>
            <a:spLocks noGrp="1"/>
          </p:cNvSpPr>
          <p:nvPr>
            <p:ph idx="1"/>
          </p:nvPr>
        </p:nvSpPr>
        <p:spPr>
          <a:xfrm>
            <a:off x="1524000" y="1447800"/>
            <a:ext cx="6991350" cy="4629945"/>
          </a:xfrm>
        </p:spPr>
        <p:txBody>
          <a:bodyPr>
            <a:normAutofit lnSpcReduction="10000"/>
          </a:bodyPr>
          <a:lstStyle/>
          <a:p>
            <a:pPr>
              <a:defRPr/>
            </a:pPr>
            <a:r>
              <a:rPr lang="en-US" altLang="en-US" sz="2800" dirty="0"/>
              <a:t>The </a:t>
            </a:r>
            <a:r>
              <a:rPr lang="en-US" altLang="en-US" sz="2800" b="1" i="1" dirty="0"/>
              <a:t>Arizona Code of Judicial Conduct </a:t>
            </a:r>
            <a:r>
              <a:rPr lang="en-US" altLang="en-US" sz="2800" dirty="0"/>
              <a:t>describes what an Arizona judge can and cannot do and requires judges to:</a:t>
            </a:r>
            <a:endParaRPr lang="en-US" altLang="en-US" sz="2800" b="1" i="1" dirty="0"/>
          </a:p>
          <a:p>
            <a:pPr lvl="1">
              <a:defRPr/>
            </a:pPr>
            <a:endParaRPr lang="en-US" altLang="en-US" dirty="0" smtClean="0"/>
          </a:p>
          <a:p>
            <a:pPr lvl="1">
              <a:defRPr/>
            </a:pPr>
            <a:r>
              <a:rPr lang="en-US" altLang="en-US" sz="2400" dirty="0" smtClean="0"/>
              <a:t>“</a:t>
            </a:r>
            <a:r>
              <a:rPr lang="en-US" altLang="en-US" sz="2400" dirty="0"/>
              <a:t>uphold and promote the independence, integrity, and impartiality of the judiciary and shall avoid impropriety and the appearance of impropriety;”</a:t>
            </a:r>
          </a:p>
          <a:p>
            <a:pPr lvl="1">
              <a:defRPr/>
            </a:pPr>
            <a:endParaRPr lang="en-US" altLang="en-US" sz="2400" dirty="0" smtClean="0"/>
          </a:p>
          <a:p>
            <a:pPr lvl="1">
              <a:defRPr/>
            </a:pPr>
            <a:r>
              <a:rPr lang="en-US" altLang="en-US" sz="2400" dirty="0" smtClean="0"/>
              <a:t>“</a:t>
            </a:r>
            <a:r>
              <a:rPr lang="en-US" altLang="en-US" sz="2400" dirty="0"/>
              <a:t>perform the duties of judicial office impartially, competently, and diligently;” </a:t>
            </a:r>
            <a:r>
              <a:rPr lang="en-US" altLang="en-US" sz="2400" b="1" i="1" dirty="0"/>
              <a:t>and</a:t>
            </a:r>
          </a:p>
          <a:p>
            <a:pPr lvl="1">
              <a:defRPr/>
            </a:pPr>
            <a:endParaRPr lang="en-US" altLang="en-US" sz="2400" dirty="0" smtClean="0"/>
          </a:p>
          <a:p>
            <a:pPr lvl="1">
              <a:defRPr/>
            </a:pPr>
            <a:r>
              <a:rPr lang="en-US" altLang="en-US" sz="2400" dirty="0" smtClean="0"/>
              <a:t>not </a:t>
            </a:r>
            <a:r>
              <a:rPr lang="en-US" altLang="en-US" sz="2400" dirty="0"/>
              <a:t>be involved in any proceeding where “the judge’s impartiality might reasonably be questioned.”</a:t>
            </a:r>
          </a:p>
          <a:p>
            <a:endParaRPr lang="en-US" dirty="0"/>
          </a:p>
        </p:txBody>
      </p:sp>
    </p:spTree>
    <p:extLst>
      <p:ext uri="{BB962C8B-B14F-4D97-AF65-F5344CB8AC3E}">
        <p14:creationId xmlns:p14="http://schemas.microsoft.com/office/powerpoint/2010/main" val="361470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 1 Principles</a:t>
            </a:r>
            <a:endParaRPr lang="en-US" dirty="0"/>
          </a:p>
        </p:txBody>
      </p:sp>
      <p:sp>
        <p:nvSpPr>
          <p:cNvPr id="3" name="Content Placeholder 2"/>
          <p:cNvSpPr>
            <a:spLocks noGrp="1"/>
          </p:cNvSpPr>
          <p:nvPr>
            <p:ph idx="1"/>
          </p:nvPr>
        </p:nvSpPr>
        <p:spPr/>
        <p:txBody>
          <a:bodyPr/>
          <a:lstStyle/>
          <a:p>
            <a:pPr>
              <a:spcAft>
                <a:spcPts val="600"/>
              </a:spcAft>
            </a:pPr>
            <a:r>
              <a:rPr lang="en-US" altLang="en-US" sz="2400" dirty="0"/>
              <a:t>The</a:t>
            </a:r>
            <a:r>
              <a:rPr lang="en-US" altLang="en-US" sz="2400" b="1" i="1" dirty="0"/>
              <a:t> Judicial Ethics Advisory Committee </a:t>
            </a:r>
            <a:r>
              <a:rPr lang="en-US" altLang="en-US" sz="2400" dirty="0"/>
              <a:t>issues advisory opinions applying the </a:t>
            </a:r>
            <a:r>
              <a:rPr lang="en-US" altLang="en-US" sz="2400" b="1" i="1" dirty="0"/>
              <a:t>Arizona Code of Judicial Conduct </a:t>
            </a:r>
            <a:r>
              <a:rPr lang="en-US" altLang="en-US" sz="2400" dirty="0"/>
              <a:t>and, in 2014, issued an opinion stating an Arizona judge is prohibited from using LinkedIn to recommend a lawyer who regularly appears before that judge.</a:t>
            </a:r>
          </a:p>
          <a:p>
            <a:endParaRPr lang="en-US" altLang="en-US" sz="2400" dirty="0" smtClean="0"/>
          </a:p>
          <a:p>
            <a:r>
              <a:rPr lang="en-US" altLang="en-US" sz="2400" dirty="0" smtClean="0"/>
              <a:t>The</a:t>
            </a:r>
            <a:r>
              <a:rPr lang="en-US" altLang="en-US" sz="2400" b="1" i="1" dirty="0" smtClean="0"/>
              <a:t> </a:t>
            </a:r>
            <a:r>
              <a:rPr lang="en-US" altLang="en-US" sz="2400" b="1" i="1" dirty="0"/>
              <a:t>Arizona Commission on Judicial Conduct</a:t>
            </a:r>
            <a:r>
              <a:rPr lang="en-US" altLang="en-US" sz="2400" dirty="0"/>
              <a:t> disciplines Arizona judges who violate the </a:t>
            </a:r>
            <a:r>
              <a:rPr lang="en-US" altLang="en-US" sz="2400" b="1" i="1" dirty="0"/>
              <a:t>Arizona Code of Judicial Conduct </a:t>
            </a:r>
            <a:r>
              <a:rPr lang="en-US" altLang="en-US" sz="2400" dirty="0"/>
              <a:t>(reprimands, censures, suspensions and even removals). </a:t>
            </a:r>
          </a:p>
          <a:p>
            <a:endParaRPr lang="en-US" dirty="0"/>
          </a:p>
        </p:txBody>
      </p:sp>
    </p:spTree>
    <p:extLst>
      <p:ext uri="{BB962C8B-B14F-4D97-AF65-F5344CB8AC3E}">
        <p14:creationId xmlns:p14="http://schemas.microsoft.com/office/powerpoint/2010/main" val="48725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 1 Principles</a:t>
            </a:r>
            <a:endParaRPr lang="en-US" dirty="0"/>
          </a:p>
        </p:txBody>
      </p:sp>
      <p:sp>
        <p:nvSpPr>
          <p:cNvPr id="3" name="Content Placeholder 2"/>
          <p:cNvSpPr>
            <a:spLocks noGrp="1"/>
          </p:cNvSpPr>
          <p:nvPr>
            <p:ph idx="1"/>
          </p:nvPr>
        </p:nvSpPr>
        <p:spPr/>
        <p:txBody>
          <a:bodyPr/>
          <a:lstStyle/>
          <a:p>
            <a:pPr>
              <a:spcAft>
                <a:spcPts val="600"/>
              </a:spcAft>
            </a:pPr>
            <a:r>
              <a:rPr lang="en-US" altLang="en-US" sz="2400" dirty="0"/>
              <a:t>The </a:t>
            </a:r>
            <a:r>
              <a:rPr lang="en-US" altLang="en-US" sz="2400" b="1" i="1" dirty="0"/>
              <a:t>Arizona Rules of Professional Conduct</a:t>
            </a:r>
            <a:r>
              <a:rPr lang="en-US" altLang="en-US" sz="2400" dirty="0"/>
              <a:t> (called </a:t>
            </a:r>
            <a:r>
              <a:rPr lang="en-US" altLang="en-US" sz="2400" b="1" i="1" dirty="0"/>
              <a:t>Ethical Rules</a:t>
            </a:r>
            <a:r>
              <a:rPr lang="en-US" altLang="en-US" sz="2400" dirty="0"/>
              <a:t>) describe what an Arizona judge who is an Arizona attorney can and cannot do.</a:t>
            </a:r>
          </a:p>
          <a:p>
            <a:pPr>
              <a:spcAft>
                <a:spcPts val="600"/>
              </a:spcAft>
            </a:pPr>
            <a:endParaRPr lang="en-US" altLang="en-US" sz="2400" dirty="0" smtClean="0"/>
          </a:p>
          <a:p>
            <a:pPr>
              <a:spcAft>
                <a:spcPts val="600"/>
              </a:spcAft>
            </a:pPr>
            <a:r>
              <a:rPr lang="en-US" altLang="en-US" sz="2400" dirty="0" smtClean="0"/>
              <a:t>The</a:t>
            </a:r>
            <a:r>
              <a:rPr lang="en-US" altLang="en-US" sz="2400" b="1" i="1" dirty="0" smtClean="0"/>
              <a:t> </a:t>
            </a:r>
            <a:r>
              <a:rPr lang="en-US" altLang="en-US" sz="2400" b="1" i="1" dirty="0"/>
              <a:t>State Bar of Arizona’s Committee on the Rules of Professional Conduct </a:t>
            </a:r>
            <a:r>
              <a:rPr lang="en-US" altLang="en-US" sz="2400" dirty="0"/>
              <a:t>issues advisory opinions applying the </a:t>
            </a:r>
            <a:r>
              <a:rPr lang="en-US" altLang="en-US" sz="2400" b="1" i="1" dirty="0"/>
              <a:t>Ethical Rules</a:t>
            </a:r>
            <a:r>
              <a:rPr lang="en-US" altLang="en-US" sz="2400" dirty="0"/>
              <a:t>.</a:t>
            </a:r>
          </a:p>
          <a:p>
            <a:endParaRPr lang="en-US" altLang="en-US" sz="2400" dirty="0" smtClean="0"/>
          </a:p>
          <a:p>
            <a:r>
              <a:rPr lang="en-US" altLang="en-US" sz="2400" dirty="0" smtClean="0"/>
              <a:t>The</a:t>
            </a:r>
            <a:r>
              <a:rPr lang="en-US" altLang="en-US" sz="2400" b="1" i="1" dirty="0" smtClean="0"/>
              <a:t> </a:t>
            </a:r>
            <a:r>
              <a:rPr lang="en-US" altLang="en-US" sz="2400" b="1" i="1" dirty="0"/>
              <a:t>State Bar of Arizona’s Lawyer Discipline</a:t>
            </a:r>
            <a:r>
              <a:rPr lang="en-US" altLang="en-US" sz="2400" dirty="0"/>
              <a:t> </a:t>
            </a:r>
            <a:r>
              <a:rPr lang="en-US" altLang="en-US" sz="2400" b="1" i="1" dirty="0"/>
              <a:t>System </a:t>
            </a:r>
            <a:r>
              <a:rPr lang="en-US" altLang="en-US" sz="2400" dirty="0"/>
              <a:t>disciplines Arizona attorneys who violate the </a:t>
            </a:r>
            <a:r>
              <a:rPr lang="en-US" altLang="en-US" sz="2400" b="1" i="1" dirty="0"/>
              <a:t>Ethical Rules</a:t>
            </a:r>
            <a:r>
              <a:rPr lang="en-US" altLang="en-US" sz="2400" dirty="0"/>
              <a:t>.</a:t>
            </a:r>
          </a:p>
          <a:p>
            <a:endParaRPr lang="en-US" dirty="0"/>
          </a:p>
        </p:txBody>
      </p:sp>
    </p:spTree>
    <p:extLst>
      <p:ext uri="{BB962C8B-B14F-4D97-AF65-F5344CB8AC3E}">
        <p14:creationId xmlns:p14="http://schemas.microsoft.com/office/powerpoint/2010/main" val="167331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ur Court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1" id="{21B0E34C-1FC5-455C-B2B3-651D4657618C}" vid="{53E25A23-7E40-42F6-8F84-C89C66F922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Our Courts</Template>
  <TotalTime>752</TotalTime>
  <Words>3255</Words>
  <Application>Microsoft Office PowerPoint</Application>
  <PresentationFormat>On-screen Show (4:3)</PresentationFormat>
  <Paragraphs>336</Paragraphs>
  <Slides>17</Slides>
  <Notes>17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Batang</vt:lpstr>
      <vt:lpstr>Bell MT</vt:lpstr>
      <vt:lpstr>Calibri</vt:lpstr>
      <vt:lpstr>Calibri Light</vt:lpstr>
      <vt:lpstr>Our Courts</vt:lpstr>
      <vt:lpstr>PowerPoint Presentation</vt:lpstr>
      <vt:lpstr>Our Courts Arizona</vt:lpstr>
      <vt:lpstr>The Bus Crash</vt:lpstr>
      <vt:lpstr>Bus Crash Fallout</vt:lpstr>
      <vt:lpstr>The First Day of Trial</vt:lpstr>
      <vt:lpstr>  ISSUE 1  </vt:lpstr>
      <vt:lpstr>Issue 1 Principles</vt:lpstr>
      <vt:lpstr>Issue 1 Principles</vt:lpstr>
      <vt:lpstr>Issue 1 Principles</vt:lpstr>
      <vt:lpstr>  ISSUE 2  </vt:lpstr>
      <vt:lpstr>Issue 2 Principles</vt:lpstr>
      <vt:lpstr>Issue 2 Principles</vt:lpstr>
      <vt:lpstr>  ISSUE 3  </vt:lpstr>
      <vt:lpstr>Issue 3 Principles</vt:lpstr>
      <vt:lpstr>Issue 3 Principles</vt:lpstr>
      <vt:lpstr>Issue 3 Principles</vt:lpstr>
      <vt:lpstr>Arizona Judges Are Accountable</vt:lpstr>
    </vt:vector>
  </TitlesOfParts>
  <Company>State Bar of Arizona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 R. DeBruhl</dc:creator>
  <cp:lastModifiedBy>Sparrow, Alan</cp:lastModifiedBy>
  <cp:revision>51</cp:revision>
  <dcterms:created xsi:type="dcterms:W3CDTF">2014-12-02T18:00:46Z</dcterms:created>
  <dcterms:modified xsi:type="dcterms:W3CDTF">2017-07-05T18:10:12Z</dcterms:modified>
</cp:coreProperties>
</file>