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0A0"/>
    <a:srgbClr val="E78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49367" autoAdjust="0"/>
  </p:normalViewPr>
  <p:slideViewPr>
    <p:cSldViewPr>
      <p:cViewPr varScale="1">
        <p:scale>
          <a:sx n="57" d="100"/>
          <a:sy n="57" d="100"/>
        </p:scale>
        <p:origin x="24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C4449E-9903-480A-B2F4-60D682B4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0F7A7-F2B0-4C82-8DB6-620CA6B94E7B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95573-F9F5-4902-A82E-8818ED130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1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SzPct val="160000"/>
              <a:buFontTx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SzPct val="160000"/>
              <a:buFontTx/>
              <a:buChar char="•"/>
            </a:pPr>
            <a:endParaRPr lang="en-US" alt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5573-F9F5-4902-A82E-8818ED1305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9690E-FCDE-4ABC-B4FC-4C2029B04C8E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216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7731292" y="-1203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47625" y="-47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5334000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7667625" y="5381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0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0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69913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26407"/>
            <a:ext cx="69913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51467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OurCourts_Colorado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1151467" cy="12954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6200000">
            <a:off x="7667625" y="5381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7731292" y="-1203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51467" y="0"/>
            <a:ext cx="0" cy="685800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04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5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8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3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gatesp\AppData\Local\Microsoft\Windows\Temporary Internet Files\Content.Outlook\3HLBQQV8\Our Courts AZ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743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910" y="3408764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 smtClean="0">
                <a:ea typeface="Batang" panose="02030600000101010101" pitchFamily="18" charset="-127"/>
              </a:rPr>
              <a:t>The Bill of Rights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904410" y="4770749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ea typeface="Batang" panose="02030600000101010101" pitchFamily="18" charset="-127"/>
              </a:rPr>
              <a:t>INSERT presenter’s name, title and organization (and perhaps date and location of presentation) here.</a:t>
            </a:r>
          </a:p>
          <a:p>
            <a:pPr algn="ctr"/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 rot="16200000">
            <a:off x="7689863" y="5395382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5400000">
            <a:off x="43257" y="-47625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7715250" y="0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-4368" y="5347758"/>
            <a:ext cx="1428750" cy="15240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382" y="5983069"/>
            <a:ext cx="7186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i="1" u="none" dirty="0" smtClean="0"/>
              <a:t>Used </a:t>
            </a:r>
            <a:r>
              <a:rPr lang="en-US" i="1" u="none" dirty="0"/>
              <a:t>with permission of the </a:t>
            </a:r>
            <a:r>
              <a:rPr lang="en-US" i="1" u="none" dirty="0" smtClean="0"/>
              <a:t> New Jersey and Florida </a:t>
            </a:r>
            <a:r>
              <a:rPr lang="en-US" i="1" u="none" dirty="0"/>
              <a:t>Law Related Education </a:t>
            </a:r>
            <a:r>
              <a:rPr lang="en-US" i="1" u="none" dirty="0" smtClean="0"/>
              <a:t>Associations, </a:t>
            </a:r>
            <a:r>
              <a:rPr lang="en-US" i="1" u="none" dirty="0"/>
              <a:t>Inc.</a:t>
            </a:r>
            <a:endParaRPr lang="en-US" u="non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2387600"/>
          </a:xfrm>
        </p:spPr>
        <p:txBody>
          <a:bodyPr/>
          <a:lstStyle/>
          <a:p>
            <a:r>
              <a:rPr lang="en-US" i="1" dirty="0" smtClean="0"/>
              <a:t>Rights of the Accused Amendments</a:t>
            </a:r>
            <a:endParaRPr lang="en-US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1654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3429000" cy="22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4130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According to the Fourth Amendment, in most circumstances, a search and seizure is not permitted without…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345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 / Probable Cause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67" y="2667000"/>
            <a:ext cx="3736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3412"/>
            <a:ext cx="342741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7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What four principles are part of the Fifth Amendment?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438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100" dirty="0" smtClean="0"/>
              <a:t>Self-incrimination</a:t>
            </a:r>
          </a:p>
          <a:p>
            <a:endParaRPr lang="en-US" sz="3100" dirty="0"/>
          </a:p>
          <a:p>
            <a:r>
              <a:rPr lang="en-US" sz="3100" dirty="0" smtClean="0"/>
              <a:t>Double Jeopardy</a:t>
            </a:r>
          </a:p>
          <a:p>
            <a:endParaRPr lang="en-US" sz="3100" dirty="0"/>
          </a:p>
          <a:p>
            <a:r>
              <a:rPr lang="en-US" sz="3100" dirty="0" smtClean="0"/>
              <a:t>Due Process</a:t>
            </a:r>
          </a:p>
          <a:p>
            <a:endParaRPr lang="en-US" sz="3100" dirty="0"/>
          </a:p>
          <a:p>
            <a:r>
              <a:rPr lang="en-US" sz="3100" dirty="0" smtClean="0"/>
              <a:t>Eminent Domain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17" y="2286000"/>
            <a:ext cx="3837783" cy="289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You cannot be tried for the same crime twice—called “Double Jeopardy.”</a:t>
            </a:r>
          </a:p>
          <a:p>
            <a:endParaRPr lang="en-US" sz="2500" dirty="0"/>
          </a:p>
          <a:p>
            <a:r>
              <a:rPr lang="en-US" sz="2500" dirty="0" smtClean="0"/>
              <a:t>You do not have to testify against yourself.  “I plead the Fifth.”  (self-incrimination)</a:t>
            </a:r>
          </a:p>
          <a:p>
            <a:endParaRPr lang="en-US" sz="2500" dirty="0"/>
          </a:p>
          <a:p>
            <a:r>
              <a:rPr lang="en-US" sz="2500" dirty="0" smtClean="0"/>
              <a:t>You must have </a:t>
            </a:r>
            <a:r>
              <a:rPr lang="en-US" sz="2500" i="1" dirty="0" smtClean="0"/>
              <a:t>due process of law</a:t>
            </a:r>
            <a:r>
              <a:rPr lang="en-US" sz="2500" dirty="0" smtClean="0"/>
              <a:t> before you are convicted. </a:t>
            </a:r>
          </a:p>
          <a:p>
            <a:endParaRPr lang="en-US" sz="2500" dirty="0"/>
          </a:p>
          <a:p>
            <a:r>
              <a:rPr lang="en-US" sz="2500" dirty="0" smtClean="0"/>
              <a:t>The government cannot take your land unless it pays.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5664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108200"/>
            <a:ext cx="6858000" cy="2387600"/>
          </a:xfrm>
        </p:spPr>
        <p:txBody>
          <a:bodyPr/>
          <a:lstStyle/>
          <a:p>
            <a:r>
              <a:rPr lang="en-US" i="1" dirty="0" smtClean="0"/>
              <a:t>What rights related to a trial are afforded to the people in the Sixth Amendment?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064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Speedy and public trial</a:t>
            </a:r>
          </a:p>
          <a:p>
            <a:endParaRPr lang="en-US" sz="2300" dirty="0"/>
          </a:p>
          <a:p>
            <a:r>
              <a:rPr lang="en-US" sz="2500" dirty="0" smtClean="0"/>
              <a:t>Impartial jury</a:t>
            </a:r>
          </a:p>
          <a:p>
            <a:endParaRPr lang="en-US" sz="2500" dirty="0"/>
          </a:p>
          <a:p>
            <a:r>
              <a:rPr lang="en-US" sz="2500" dirty="0" smtClean="0"/>
              <a:t>Informed of the nature of the accusation</a:t>
            </a:r>
          </a:p>
          <a:p>
            <a:endParaRPr lang="en-US" sz="2500" dirty="0"/>
          </a:p>
          <a:p>
            <a:r>
              <a:rPr lang="en-US" sz="2500" dirty="0" smtClean="0"/>
              <a:t>Confronted with witnesses</a:t>
            </a:r>
          </a:p>
          <a:p>
            <a:endParaRPr lang="en-US" sz="2500" dirty="0"/>
          </a:p>
          <a:p>
            <a:r>
              <a:rPr lang="en-US" sz="2500" dirty="0" smtClean="0"/>
              <a:t>Obtain witness in favor</a:t>
            </a:r>
          </a:p>
          <a:p>
            <a:endParaRPr lang="en-US" sz="2500" dirty="0"/>
          </a:p>
          <a:p>
            <a:r>
              <a:rPr lang="en-US" sz="2500" dirty="0" smtClean="0"/>
              <a:t>Assistance of counsel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29945"/>
            <a:ext cx="3321050" cy="20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503363"/>
            <a:ext cx="6858000" cy="3221037"/>
          </a:xfrm>
        </p:spPr>
        <p:txBody>
          <a:bodyPr>
            <a:normAutofit/>
          </a:bodyPr>
          <a:lstStyle/>
          <a:p>
            <a:r>
              <a:rPr lang="en-US" dirty="0" smtClean="0"/>
              <a:t>The Seventh Amendment guarantees the right to a trial by jury in most cases of this kind…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71800"/>
            <a:ext cx="2133600" cy="1325563"/>
          </a:xfrm>
        </p:spPr>
        <p:txBody>
          <a:bodyPr/>
          <a:lstStyle/>
          <a:p>
            <a:r>
              <a:rPr lang="en-US" sz="6300" b="1" dirty="0" smtClean="0"/>
              <a:t>Civil</a:t>
            </a:r>
            <a:endParaRPr lang="en-US" sz="6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58280"/>
            <a:ext cx="3849688" cy="25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22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How many amendments are in the Bill of Rights?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035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955800"/>
            <a:ext cx="6858000" cy="2387600"/>
          </a:xfrm>
        </p:spPr>
        <p:txBody>
          <a:bodyPr/>
          <a:lstStyle/>
          <a:p>
            <a:r>
              <a:rPr lang="en-US" i="1" dirty="0" smtClean="0"/>
              <a:t>What type of punishment is not allowed according to the Eighth Amendment?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142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26407"/>
            <a:ext cx="37338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100" dirty="0" smtClean="0"/>
              <a:t>Punishment that is “cruel and unusual”</a:t>
            </a:r>
            <a:endParaRPr lang="en-US" sz="4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0564"/>
            <a:ext cx="3619500" cy="303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49" y="3709212"/>
            <a:ext cx="3492851" cy="307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7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3368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Which amendment states that even though the Constitution lists certain rights, the people still retain other rights that are not listed?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848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84437"/>
            <a:ext cx="1524000" cy="1325563"/>
          </a:xfrm>
        </p:spPr>
        <p:txBody>
          <a:bodyPr>
            <a:normAutofit/>
          </a:bodyPr>
          <a:lstStyle/>
          <a:p>
            <a:r>
              <a:rPr lang="en-US" sz="6300" dirty="0" smtClean="0"/>
              <a:t>9th</a:t>
            </a:r>
            <a:endParaRPr lang="en-US" sz="6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4252119" cy="52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2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33680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According to the Tenth Amendment, the powers not delegated to the United States by the Constitution are reserved to the…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96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41637"/>
            <a:ext cx="2590800" cy="1325563"/>
          </a:xfrm>
        </p:spPr>
        <p:txBody>
          <a:bodyPr/>
          <a:lstStyle/>
          <a:p>
            <a:r>
              <a:rPr lang="en-US" sz="6300" dirty="0" smtClean="0"/>
              <a:t>States</a:t>
            </a:r>
            <a:endParaRPr lang="en-US" sz="6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43100"/>
            <a:ext cx="4794504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New Imag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80170" y="2468563"/>
            <a:ext cx="231706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Cheyenne Coun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33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delta co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69848" y="1371600"/>
            <a:ext cx="170950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denver district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71204" y="838200"/>
            <a:ext cx="1144191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elbert c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93785" y="4495800"/>
            <a:ext cx="190706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jackson c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985842"/>
            <a:ext cx="1722438" cy="9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jefferson 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038600"/>
            <a:ext cx="13319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logan county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191000" y="438150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 descr="weld co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245721" y="3505200"/>
            <a:ext cx="131855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2" descr="san miguel co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096000" y="4659624"/>
            <a:ext cx="1371600" cy="9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3" descr="El Paso County Courthouse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981444" y="2590800"/>
            <a:ext cx="66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9600" y="15240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i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Our Courts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43000" y="3124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Serving </a:t>
            </a:r>
            <a:r>
              <a:rPr lang="en-US" sz="4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Arizona</a:t>
            </a:r>
            <a:endParaRPr lang="en-US" sz="4800" b="1" u="none" dirty="0"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1000" y="3962400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Serving Justice</a:t>
            </a:r>
          </a:p>
        </p:txBody>
      </p:sp>
    </p:spTree>
    <p:extLst>
      <p:ext uri="{BB962C8B-B14F-4D97-AF65-F5344CB8AC3E}">
        <p14:creationId xmlns:p14="http://schemas.microsoft.com/office/powerpoint/2010/main" val="999175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12837"/>
            <a:ext cx="6991350" cy="1325563"/>
          </a:xfrm>
        </p:spPr>
        <p:txBody>
          <a:bodyPr/>
          <a:lstStyle/>
          <a:p>
            <a:pPr algn="ctr"/>
            <a:r>
              <a:rPr lang="en-US" sz="5300" b="1" dirty="0" smtClean="0"/>
              <a:t>10</a:t>
            </a:r>
            <a:endParaRPr lang="en-US" sz="5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34" y="2590800"/>
            <a:ext cx="3785481" cy="401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209800"/>
            <a:ext cx="6858000" cy="2362199"/>
          </a:xfrm>
        </p:spPr>
        <p:txBody>
          <a:bodyPr/>
          <a:lstStyle/>
          <a:p>
            <a:r>
              <a:rPr lang="en-US" i="1" dirty="0" smtClean="0"/>
              <a:t>What are the five rights listed in the First Amendment?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11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Amendment – Five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of Speech</a:t>
            </a:r>
          </a:p>
          <a:p>
            <a:endParaRPr lang="en-US" dirty="0" smtClean="0"/>
          </a:p>
          <a:p>
            <a:r>
              <a:rPr lang="en-US" dirty="0" smtClean="0"/>
              <a:t>Freedom of Religion</a:t>
            </a:r>
          </a:p>
          <a:p>
            <a:endParaRPr lang="en-US" dirty="0" smtClean="0"/>
          </a:p>
          <a:p>
            <a:r>
              <a:rPr lang="en-US" dirty="0" smtClean="0"/>
              <a:t>Freedom of Press</a:t>
            </a:r>
          </a:p>
          <a:p>
            <a:endParaRPr lang="en-US" dirty="0" smtClean="0"/>
          </a:p>
          <a:p>
            <a:r>
              <a:rPr lang="en-US" dirty="0" smtClean="0"/>
              <a:t>Freedom of Assembly</a:t>
            </a:r>
          </a:p>
          <a:p>
            <a:endParaRPr lang="en-US" dirty="0" smtClean="0"/>
          </a:p>
          <a:p>
            <a:r>
              <a:rPr lang="en-US" dirty="0" smtClean="0"/>
              <a:t>Freedom to Petition the Government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7" y="1752600"/>
            <a:ext cx="3021013" cy="273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955800"/>
            <a:ext cx="6858000" cy="2387600"/>
          </a:xfrm>
        </p:spPr>
        <p:txBody>
          <a:bodyPr/>
          <a:lstStyle/>
          <a:p>
            <a:r>
              <a:rPr lang="en-US" i="1" dirty="0" smtClean="0"/>
              <a:t>What right is listed in the Second Amendment?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952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of the People to Keep and Bear Arms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7273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986212"/>
            <a:ext cx="165417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89125"/>
            <a:ext cx="3044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2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503363"/>
            <a:ext cx="6858000" cy="2992437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According to the Third Amendment, who is not allowed to be quartered in your house without your consent?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2147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700" dirty="0" smtClean="0"/>
              <a:t>The government cannot force you to shelter soldiers in your home without your consent in times of war or peace.</a:t>
            </a:r>
            <a:endParaRPr lang="en-US" sz="3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19954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6433"/>
            <a:ext cx="38401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1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r Cou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21B0E34C-1FC5-455C-B2B3-651D4657618C}" vid="{53E25A23-7E40-42F6-8F84-C89C66F92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Courts</Template>
  <TotalTime>418</TotalTime>
  <Words>383</Words>
  <Application>Microsoft Office PowerPoint</Application>
  <PresentationFormat>On-screen Show (4:3)</PresentationFormat>
  <Paragraphs>81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Batang</vt:lpstr>
      <vt:lpstr>Arial</vt:lpstr>
      <vt:lpstr>Bell MT</vt:lpstr>
      <vt:lpstr>Calibri</vt:lpstr>
      <vt:lpstr>Calibri Light</vt:lpstr>
      <vt:lpstr>Our Courts</vt:lpstr>
      <vt:lpstr>PowerPoint Presentation</vt:lpstr>
      <vt:lpstr>How many amendments are in the Bill of Rights?</vt:lpstr>
      <vt:lpstr>10</vt:lpstr>
      <vt:lpstr>What are the five rights listed in the First Amendment?</vt:lpstr>
      <vt:lpstr>The First Amendment – Five Rights</vt:lpstr>
      <vt:lpstr>What right is listed in the Second Amendment?</vt:lpstr>
      <vt:lpstr>The Right of the People to Keep and Bear Arms</vt:lpstr>
      <vt:lpstr>According to the Third Amendment, who is not allowed to be quartered in your house without your consent?</vt:lpstr>
      <vt:lpstr>PowerPoint Presentation</vt:lpstr>
      <vt:lpstr>Rights of the Accused Amendments</vt:lpstr>
      <vt:lpstr>According to the Fourth Amendment, in most circumstances, a search and seizure is not permitted without…</vt:lpstr>
      <vt:lpstr>Warrant / Probable Cause</vt:lpstr>
      <vt:lpstr>What four principles are part of the Fifth Amendment?</vt:lpstr>
      <vt:lpstr>Fifth Amendment</vt:lpstr>
      <vt:lpstr>Fifth Amendment</vt:lpstr>
      <vt:lpstr>What rights related to a trial are afforded to the people in the Sixth Amendment?</vt:lpstr>
      <vt:lpstr>Sixth Amendment</vt:lpstr>
      <vt:lpstr>The Seventh Amendment guarantees the right to a trial by jury in most cases of this kind… </vt:lpstr>
      <vt:lpstr>Civil</vt:lpstr>
      <vt:lpstr>What type of punishment is not allowed according to the Eighth Amendment?</vt:lpstr>
      <vt:lpstr>PowerPoint Presentation</vt:lpstr>
      <vt:lpstr>Which amendment states that even though the Constitution lists certain rights, the people still retain other rights that are not listed?</vt:lpstr>
      <vt:lpstr>9th</vt:lpstr>
      <vt:lpstr>According to the Tenth Amendment, the powers not delegated to the United States by the Constitution are reserved to the…</vt:lpstr>
      <vt:lpstr>States</vt:lpstr>
      <vt:lpstr>PowerPoint Presentation</vt:lpstr>
    </vt:vector>
  </TitlesOfParts>
  <Company>State Bar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R. DeBruhl</dc:creator>
  <cp:lastModifiedBy>Goltz, Gabriel</cp:lastModifiedBy>
  <cp:revision>36</cp:revision>
  <dcterms:created xsi:type="dcterms:W3CDTF">2014-12-02T18:00:46Z</dcterms:created>
  <dcterms:modified xsi:type="dcterms:W3CDTF">2015-02-18T21:02:21Z</dcterms:modified>
</cp:coreProperties>
</file>