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handoutMasterIdLst>
    <p:handoutMasterId r:id="rId39"/>
  </p:handoutMasterIdLst>
  <p:sldIdLst>
    <p:sldId id="256" r:id="rId2"/>
    <p:sldId id="258" r:id="rId3"/>
    <p:sldId id="259" r:id="rId4"/>
    <p:sldId id="267" r:id="rId5"/>
    <p:sldId id="263" r:id="rId6"/>
    <p:sldId id="268" r:id="rId7"/>
    <p:sldId id="269" r:id="rId8"/>
    <p:sldId id="273" r:id="rId9"/>
    <p:sldId id="272" r:id="rId10"/>
    <p:sldId id="270" r:id="rId11"/>
    <p:sldId id="277" r:id="rId12"/>
    <p:sldId id="274" r:id="rId13"/>
    <p:sldId id="275" r:id="rId14"/>
    <p:sldId id="276"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9" r:id="rId35"/>
    <p:sldId id="300" r:id="rId36"/>
    <p:sldId id="301"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90A0"/>
    <a:srgbClr val="E781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6" autoAdjust="0"/>
    <p:restoredTop sz="95232" autoAdjust="0"/>
  </p:normalViewPr>
  <p:slideViewPr>
    <p:cSldViewPr>
      <p:cViewPr>
        <p:scale>
          <a:sx n="39" d="100"/>
          <a:sy n="39" d="100"/>
        </p:scale>
        <p:origin x="1541" y="1066"/>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92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92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92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97C4449E-9903-480A-B2F4-60D682B41626}" type="slidenum">
              <a:rPr lang="en-US"/>
              <a:pPr>
                <a:defRPr/>
              </a:pPr>
              <a:t>‹#›</a:t>
            </a:fld>
            <a:endParaRPr lang="en-US"/>
          </a:p>
        </p:txBody>
      </p:sp>
    </p:spTree>
    <p:extLst>
      <p:ext uri="{BB962C8B-B14F-4D97-AF65-F5344CB8AC3E}">
        <p14:creationId xmlns:p14="http://schemas.microsoft.com/office/powerpoint/2010/main" val="1107983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D0F7A7-F2B0-4C82-8DB6-620CA6B94E7B}" type="datetimeFigureOut">
              <a:rPr lang="en-US" smtClean="0"/>
              <a:t>12/2/2014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195573-F9F5-4902-A82E-8818ED1305D8}" type="slidenum">
              <a:rPr lang="en-US" smtClean="0"/>
              <a:t>‹#›</a:t>
            </a:fld>
            <a:endParaRPr lang="en-US"/>
          </a:p>
        </p:txBody>
      </p:sp>
    </p:spTree>
    <p:extLst>
      <p:ext uri="{BB962C8B-B14F-4D97-AF65-F5344CB8AC3E}">
        <p14:creationId xmlns:p14="http://schemas.microsoft.com/office/powerpoint/2010/main" val="3047366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u="sng" dirty="0" smtClean="0"/>
              <a:t>NOTE TO</a:t>
            </a:r>
            <a:r>
              <a:rPr lang="en-US" altLang="en-US" sz="1200" b="1" u="sng" baseline="0" dirty="0" smtClean="0"/>
              <a:t> PRESENTER</a:t>
            </a:r>
            <a:r>
              <a:rPr lang="en-US" altLang="en-US" sz="1200" baseline="0" dirty="0" smtClean="0"/>
              <a:t>:</a:t>
            </a:r>
          </a:p>
          <a:p>
            <a:pPr eaLnBrk="1" hangingPunct="1"/>
            <a:endParaRPr lang="en-US" altLang="en-US" sz="1200" baseline="0" dirty="0" smtClean="0"/>
          </a:p>
          <a:p>
            <a:pPr eaLnBrk="1" hangingPunct="1"/>
            <a:r>
              <a:rPr lang="en-US" altLang="en-US" sz="1200" baseline="0" dirty="0" smtClean="0"/>
              <a:t>Thank you for volunteering to lead the discussion about How Arizona Judges Are Accountable.  </a:t>
            </a:r>
            <a:r>
              <a:rPr lang="en-US" altLang="en-US" sz="1200" dirty="0" smtClean="0"/>
              <a:t>The</a:t>
            </a:r>
            <a:r>
              <a:rPr lang="en-US" altLang="en-US" sz="1200" baseline="0" dirty="0" smtClean="0"/>
              <a:t> slides that follow have notes that only you can see during the PowerPoint presentation to help in your discussion.  Any </a:t>
            </a:r>
            <a:r>
              <a:rPr lang="en-US" altLang="en-US" sz="1200" b="1" u="sng" baseline="0" dirty="0" smtClean="0"/>
              <a:t>NOTE TO PRESENTER </a:t>
            </a:r>
            <a:r>
              <a:rPr lang="en-US" altLang="en-US" sz="1200" baseline="0" dirty="0" smtClean="0"/>
              <a:t>is directed to you, the presenter, as an aid; provides instructions on how to use a specific slide and is not intended for discussion with the group.  Any </a:t>
            </a:r>
            <a:r>
              <a:rPr lang="en-US" altLang="en-US" sz="1200" b="1" u="sng" baseline="0" dirty="0" smtClean="0"/>
              <a:t>DISCUSSION NOTE</a:t>
            </a:r>
            <a:r>
              <a:rPr lang="en-US" altLang="en-US" sz="1200" b="0" u="none" baseline="0" dirty="0" smtClean="0"/>
              <a:t>, however, i</a:t>
            </a:r>
            <a:r>
              <a:rPr lang="en-US" altLang="en-US" sz="1200" baseline="0" dirty="0" smtClean="0"/>
              <a:t>s for you to use as a script or reminder and is intended to be shared with the group.</a:t>
            </a:r>
          </a:p>
          <a:p>
            <a:pPr eaLnBrk="1" hangingPunct="1"/>
            <a:endParaRPr lang="en-US" altLang="en-US" sz="1200" baseline="0" dirty="0" smtClean="0"/>
          </a:p>
          <a:p>
            <a:pPr eaLnBrk="1" hangingPunct="1"/>
            <a:r>
              <a:rPr lang="en-US" altLang="en-US" sz="1200" b="1" u="sng" baseline="0" dirty="0" smtClean="0"/>
              <a:t>PLEASE ALSO NOTE: </a:t>
            </a:r>
            <a:r>
              <a:rPr lang="en-US" altLang="en-US" sz="1200" b="0" u="none" baseline="0" dirty="0" smtClean="0"/>
              <a:t> In preparing for this presentation, (</a:t>
            </a:r>
            <a:r>
              <a:rPr lang="en-US" altLang="en-US" sz="1200" baseline="0" dirty="0" smtClean="0"/>
              <a:t>1) you will want to add your name, title and organization (and perhaps the date and location of the presentation) where indicated on Slide 3; (2) instructions for starting the animation on Slide 4 are listed in the </a:t>
            </a:r>
            <a:r>
              <a:rPr lang="en-US" altLang="en-US" sz="1200" b="1" u="sng" baseline="0" dirty="0" smtClean="0"/>
              <a:t>NOTE TO PRESENTER </a:t>
            </a:r>
            <a:r>
              <a:rPr lang="en-US" altLang="en-US" sz="1200" baseline="0" dirty="0" smtClean="0"/>
              <a:t>and (3) the intent of this discussion is for those in attendance to learn about the Our Courts Arizona program and learn and discuss more about how Arizona Judges are accountable.  </a:t>
            </a:r>
            <a:endParaRPr lang="en-US" altLang="en-US" sz="1200" dirty="0" smtClean="0"/>
          </a:p>
          <a:p>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1</a:t>
            </a:fld>
            <a:endParaRPr lang="en-US"/>
          </a:p>
        </p:txBody>
      </p:sp>
    </p:spTree>
    <p:extLst>
      <p:ext uri="{BB962C8B-B14F-4D97-AF65-F5344CB8AC3E}">
        <p14:creationId xmlns:p14="http://schemas.microsoft.com/office/powerpoint/2010/main" val="1247217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u="sng" dirty="0" smtClean="0"/>
              <a:t>DISCUSSION NOTE: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u="sng" dirty="0" smtClean="0"/>
          </a:p>
          <a:p>
            <a:pPr>
              <a:defRPr/>
            </a:pPr>
            <a:r>
              <a:rPr lang="en-US" altLang="en-US" b="1" dirty="0" smtClean="0"/>
              <a:t>For Arizona Judges who are attorneys, they are also accountable under the Arizona Rules of Professional Conduct, the</a:t>
            </a:r>
            <a:r>
              <a:rPr lang="en-US" altLang="en-US" b="1" baseline="0" dirty="0" smtClean="0"/>
              <a:t> State Bar of Arizona’s Committee on Rules of Professional Conduct and the State Bar of Arizona’s Lawyer Discipline System</a:t>
            </a:r>
            <a:r>
              <a:rPr lang="en-US" altLang="en-US" b="1" dirty="0" smtClean="0"/>
              <a:t>.</a:t>
            </a:r>
          </a:p>
          <a:p>
            <a:pPr>
              <a:defRPr/>
            </a:pPr>
            <a:endParaRPr lang="en-US" altLang="en-US" u="sng" dirty="0" smtClean="0"/>
          </a:p>
          <a:p>
            <a:pPr>
              <a:defRPr/>
            </a:pPr>
            <a:endParaRPr lang="en-US" altLang="en-US" dirty="0" smtClean="0"/>
          </a:p>
          <a:p>
            <a:pPr>
              <a:defRPr/>
            </a:pPr>
            <a:r>
              <a:rPr lang="en-US" altLang="en-US" b="1" dirty="0" smtClean="0"/>
              <a:t>Arizona Rules of Professional Conduct.</a:t>
            </a:r>
          </a:p>
          <a:p>
            <a:pPr>
              <a:defRPr/>
            </a:pPr>
            <a:endParaRPr lang="en-US" altLang="en-US" dirty="0" smtClean="0"/>
          </a:p>
          <a:p>
            <a:pPr>
              <a:defRPr/>
            </a:pPr>
            <a:r>
              <a:rPr lang="en-US" altLang="en-US" dirty="0" smtClean="0"/>
              <a:t>Judges who are attorneys also must comply with the Arizona Rules of Professional Conduct and can be subject to discipline by the State Bar of Arizona if they do not.  </a:t>
            </a:r>
            <a:r>
              <a:rPr lang="en-US" altLang="en-US" i="1" dirty="0" smtClean="0"/>
              <a:t>See</a:t>
            </a:r>
            <a:r>
              <a:rPr lang="en-US" altLang="en-US" dirty="0" smtClean="0"/>
              <a:t> www.azbar.org/ethics.</a:t>
            </a:r>
          </a:p>
          <a:p>
            <a:pPr>
              <a:defRPr/>
            </a:pPr>
            <a:endParaRPr lang="en-US" altLang="en-US" dirty="0" smtClean="0"/>
          </a:p>
          <a:p>
            <a:pPr>
              <a:defRPr/>
            </a:pPr>
            <a:r>
              <a:rPr lang="en-US" altLang="en-US" dirty="0" smtClean="0"/>
              <a:t>Ethics Rules and</a:t>
            </a:r>
            <a:r>
              <a:rPr lang="en-US" altLang="en-US" baseline="0" dirty="0" smtClean="0"/>
              <a:t> advisory Ethics Opinions are publicly available and can be found at http://www.azbar.org/Lawyers.</a:t>
            </a:r>
            <a:endParaRPr lang="en-US" altLang="en-US" dirty="0" smtClean="0"/>
          </a:p>
          <a:p>
            <a:pPr>
              <a:defRPr/>
            </a:pPr>
            <a:endParaRPr lang="en-US" altLang="en-US" dirty="0" smtClean="0"/>
          </a:p>
          <a:p>
            <a:pPr>
              <a:defRPr/>
            </a:pPr>
            <a:r>
              <a:rPr lang="en-US" altLang="en-US" dirty="0" smtClean="0"/>
              <a:t>State Bar of Arizona’s Lawyer Discipline System is summarized at http://www.azbar.org/LawyerRegulation  </a:t>
            </a:r>
          </a:p>
          <a:p>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11</a:t>
            </a:fld>
            <a:endParaRPr lang="en-US"/>
          </a:p>
        </p:txBody>
      </p:sp>
    </p:spTree>
    <p:extLst>
      <p:ext uri="{BB962C8B-B14F-4D97-AF65-F5344CB8AC3E}">
        <p14:creationId xmlns:p14="http://schemas.microsoft.com/office/powerpoint/2010/main" val="2574662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u="sng" dirty="0" smtClean="0"/>
              <a:t>NOTE</a:t>
            </a:r>
            <a:r>
              <a:rPr lang="en-US" altLang="en-US" b="1" u="sng" baseline="0" dirty="0" smtClean="0"/>
              <a:t> TO PRESENTER:</a:t>
            </a:r>
          </a:p>
          <a:p>
            <a:endParaRPr lang="en-US" altLang="en-US" b="1" dirty="0" smtClean="0"/>
          </a:p>
          <a:p>
            <a:r>
              <a:rPr lang="en-US" altLang="en-US" b="1" dirty="0" smtClean="0"/>
              <a:t>Use to Show Need For Rule Of Law And Accountability Different Than Elected Officials</a:t>
            </a:r>
          </a:p>
          <a:p>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12</a:t>
            </a:fld>
            <a:endParaRPr lang="en-US"/>
          </a:p>
        </p:txBody>
      </p:sp>
    </p:spTree>
    <p:extLst>
      <p:ext uri="{BB962C8B-B14F-4D97-AF65-F5344CB8AC3E}">
        <p14:creationId xmlns:p14="http://schemas.microsoft.com/office/powerpoint/2010/main" val="1190778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90000"/>
              </a:lnSpc>
              <a:spcBef>
                <a:spcPct val="30000"/>
              </a:spcBef>
              <a:spcAft>
                <a:spcPct val="0"/>
              </a:spcAft>
              <a:buClrTx/>
              <a:buSzTx/>
              <a:buFontTx/>
              <a:buNone/>
              <a:tabLst/>
              <a:defRPr/>
            </a:pPr>
            <a:r>
              <a:rPr lang="en-US" altLang="en-US" b="1" u="sng" dirty="0" smtClean="0"/>
              <a:t>NOTE</a:t>
            </a:r>
            <a:r>
              <a:rPr lang="en-US" altLang="en-US" b="1" u="sng" baseline="0" dirty="0" smtClean="0"/>
              <a:t> TO PRESENTER:</a:t>
            </a:r>
          </a:p>
          <a:p>
            <a:pPr eaLnBrk="1" hangingPunct="1">
              <a:lnSpc>
                <a:spcPct val="90000"/>
              </a:lnSpc>
            </a:pPr>
            <a:endParaRPr lang="en-US" altLang="en-US" b="1" dirty="0" smtClean="0"/>
          </a:p>
          <a:p>
            <a:pPr eaLnBrk="1" hangingPunct="1">
              <a:lnSpc>
                <a:spcPct val="90000"/>
              </a:lnSpc>
            </a:pPr>
            <a:r>
              <a:rPr lang="en-US" altLang="en-US" b="1" dirty="0" smtClean="0"/>
              <a:t>Use To Show How Judges Are Accountable In A Different Way Than Members Of The House Of Representatives Or The Senate Or The Governor Or Other Partisan Elected Officials.</a:t>
            </a:r>
          </a:p>
          <a:p>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13</a:t>
            </a:fld>
            <a:endParaRPr lang="en-US"/>
          </a:p>
        </p:txBody>
      </p:sp>
    </p:spTree>
    <p:extLst>
      <p:ext uri="{BB962C8B-B14F-4D97-AF65-F5344CB8AC3E}">
        <p14:creationId xmlns:p14="http://schemas.microsoft.com/office/powerpoint/2010/main" val="2979295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90000"/>
              </a:lnSpc>
              <a:spcBef>
                <a:spcPct val="30000"/>
              </a:spcBef>
              <a:spcAft>
                <a:spcPct val="0"/>
              </a:spcAft>
              <a:buClrTx/>
              <a:buSzTx/>
              <a:buFontTx/>
              <a:buNone/>
              <a:tabLst/>
              <a:defRPr/>
            </a:pPr>
            <a:r>
              <a:rPr lang="en-US" altLang="en-US" b="1" u="sng" dirty="0" smtClean="0"/>
              <a:t>NOTE</a:t>
            </a:r>
            <a:r>
              <a:rPr lang="en-US" altLang="en-US" b="1" u="sng" baseline="0" dirty="0" smtClean="0"/>
              <a:t> TO PRESENTER:</a:t>
            </a:r>
          </a:p>
          <a:p>
            <a:pPr eaLnBrk="1" hangingPunct="1">
              <a:lnSpc>
                <a:spcPct val="90000"/>
              </a:lnSpc>
            </a:pPr>
            <a:endParaRPr lang="en-US" altLang="en-US" b="1" dirty="0" smtClean="0"/>
          </a:p>
          <a:p>
            <a:pPr eaLnBrk="1" hangingPunct="1">
              <a:lnSpc>
                <a:spcPct val="90000"/>
              </a:lnSpc>
            </a:pPr>
            <a:r>
              <a:rPr lang="en-US" altLang="en-US" b="1" dirty="0" smtClean="0"/>
              <a:t>Use To Show How Judges Are Accountable In A Different Way Than Members Of The House Of Representatives Or The Senate Or The Governor Or Other Partisan Elected Officials.</a:t>
            </a:r>
          </a:p>
          <a:p>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14</a:t>
            </a:fld>
            <a:endParaRPr lang="en-US"/>
          </a:p>
        </p:txBody>
      </p:sp>
    </p:spTree>
    <p:extLst>
      <p:ext uri="{BB962C8B-B14F-4D97-AF65-F5344CB8AC3E}">
        <p14:creationId xmlns:p14="http://schemas.microsoft.com/office/powerpoint/2010/main" val="2866728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buSzPct val="160000"/>
              <a:buFontTx/>
              <a:buNone/>
            </a:pPr>
            <a:r>
              <a:rPr lang="en-US" altLang="en-US" sz="1800" b="1" u="sng" dirty="0" smtClean="0"/>
              <a:t>DISCUSSION NOTE:</a:t>
            </a:r>
          </a:p>
          <a:p>
            <a:pPr eaLnBrk="1" hangingPunct="1">
              <a:lnSpc>
                <a:spcPct val="80000"/>
              </a:lnSpc>
              <a:buSzPct val="160000"/>
              <a:buFontTx/>
              <a:buNone/>
            </a:pPr>
            <a:r>
              <a:rPr lang="en-US" altLang="en-US" sz="1800" b="1" dirty="0" smtClean="0"/>
              <a:t> </a:t>
            </a:r>
          </a:p>
          <a:p>
            <a:pPr eaLnBrk="1" hangingPunct="1">
              <a:lnSpc>
                <a:spcPct val="80000"/>
              </a:lnSpc>
              <a:buSzPct val="160000"/>
              <a:buFontTx/>
              <a:buChar char="•"/>
            </a:pPr>
            <a:r>
              <a:rPr lang="en-US" altLang="en-US" sz="1800" b="1" dirty="0" smtClean="0"/>
              <a:t> Introduce yourself,</a:t>
            </a:r>
            <a:r>
              <a:rPr lang="en-US" altLang="en-US" sz="1800" b="1" baseline="0" dirty="0" smtClean="0"/>
              <a:t> where you work and your background</a:t>
            </a:r>
            <a:r>
              <a:rPr lang="en-US" altLang="en-US" sz="1800" dirty="0" smtClean="0"/>
              <a:t>.</a:t>
            </a:r>
          </a:p>
          <a:p>
            <a:pPr eaLnBrk="1" hangingPunct="1">
              <a:lnSpc>
                <a:spcPct val="80000"/>
              </a:lnSpc>
              <a:buSzPct val="160000"/>
              <a:buFontTx/>
              <a:buChar char="•"/>
            </a:pPr>
            <a:r>
              <a:rPr lang="en-US" altLang="en-US" sz="1800" dirty="0" smtClean="0"/>
              <a:t> </a:t>
            </a:r>
            <a:r>
              <a:rPr lang="en-US" altLang="en-US" sz="1800" b="1" dirty="0" smtClean="0"/>
              <a:t>Introduce Our Courts Arizona</a:t>
            </a:r>
            <a:r>
              <a:rPr lang="en-US" altLang="en-US" sz="1800" dirty="0" smtClean="0"/>
              <a:t>: Our Courts Arizona is a joint activity of citizens, lawyers and judges to provide information to the public about Arizona’s courts.  A primary objective of Our Courts Arizona is to increase public awareness, knowledge and understanding of Arizona’s courts, how the court system works, the role of judges, the Arizona and United States Constitutions and the rule of law and the importance of fair, impartial and accessible courts.  </a:t>
            </a:r>
          </a:p>
          <a:p>
            <a:pPr eaLnBrk="1" hangingPunct="1">
              <a:lnSpc>
                <a:spcPct val="80000"/>
              </a:lnSpc>
              <a:buSzPct val="160000"/>
              <a:buFontTx/>
              <a:buChar char="•"/>
            </a:pPr>
            <a:r>
              <a:rPr lang="en-US" altLang="en-US" sz="1800" b="1" baseline="0" dirty="0" smtClean="0"/>
              <a:t> Our discussion today arises out of a hypothetical lawsuit filed after a bus crash. </a:t>
            </a:r>
          </a:p>
          <a:p>
            <a:pPr lvl="1" eaLnBrk="1" hangingPunct="1">
              <a:lnSpc>
                <a:spcPct val="80000"/>
              </a:lnSpc>
              <a:buSzPct val="160000"/>
              <a:buFontTx/>
              <a:buChar char="•"/>
            </a:pPr>
            <a:r>
              <a:rPr lang="en-US" altLang="en-US" sz="1800" b="1" dirty="0" smtClean="0"/>
              <a:t> I will start with an animation of the crash, shown</a:t>
            </a:r>
            <a:r>
              <a:rPr lang="en-US" altLang="en-US" sz="1800" b="1" baseline="0" dirty="0" smtClean="0"/>
              <a:t> from two perspectives</a:t>
            </a:r>
            <a:r>
              <a:rPr lang="en-US" altLang="en-US" sz="1800" b="1" dirty="0" smtClean="0"/>
              <a:t>.  There’s no sound, so just</a:t>
            </a:r>
            <a:r>
              <a:rPr lang="en-US" altLang="en-US" sz="1800" b="1" baseline="0" dirty="0" smtClean="0"/>
              <a:t> watch what happens.</a:t>
            </a:r>
            <a:endParaRPr lang="en-US" altLang="en-US" sz="1800" b="1" dirty="0" smtClean="0"/>
          </a:p>
          <a:p>
            <a:pPr lvl="1" eaLnBrk="1" hangingPunct="1">
              <a:lnSpc>
                <a:spcPct val="80000"/>
              </a:lnSpc>
              <a:buSzPct val="160000"/>
              <a:buFontTx/>
              <a:buChar char="•"/>
            </a:pPr>
            <a:r>
              <a:rPr lang="en-US" altLang="en-US" sz="1800" b="1" dirty="0" smtClean="0"/>
              <a:t> Then I will tell you why you have different playing cards and we will use those cards</a:t>
            </a:r>
            <a:r>
              <a:rPr lang="en-US" altLang="en-US" sz="1800" b="1" baseline="0" dirty="0" smtClean="0"/>
              <a:t> to </a:t>
            </a:r>
            <a:r>
              <a:rPr lang="en-US" altLang="en-US" sz="1800" b="1" dirty="0" smtClean="0"/>
              <a:t>discuss some issues that might, or might not, cause some concerns.</a:t>
            </a:r>
          </a:p>
          <a:p>
            <a:pPr lvl="1" eaLnBrk="1" hangingPunct="1">
              <a:lnSpc>
                <a:spcPct val="80000"/>
              </a:lnSpc>
              <a:buSzPct val="160000"/>
              <a:buFontTx/>
              <a:buChar char="•"/>
            </a:pPr>
            <a:r>
              <a:rPr lang="en-US" altLang="en-US" sz="1800" b="1" dirty="0" smtClean="0"/>
              <a:t> We want this to be interactive throughout and hope that we will have some real differences of opinion.</a:t>
            </a:r>
          </a:p>
          <a:p>
            <a:pPr marL="0" marR="0" lvl="0" indent="0" algn="l" defTabSz="914400" rtl="0" eaLnBrk="1" fontAlgn="base" latinLnBrk="0" hangingPunct="1">
              <a:lnSpc>
                <a:spcPct val="80000"/>
              </a:lnSpc>
              <a:spcBef>
                <a:spcPct val="30000"/>
              </a:spcBef>
              <a:spcAft>
                <a:spcPct val="0"/>
              </a:spcAft>
              <a:buClrTx/>
              <a:buSzPct val="160000"/>
              <a:buFontTx/>
              <a:buChar char="•"/>
              <a:tabLst/>
              <a:defRPr/>
            </a:pPr>
            <a:r>
              <a:rPr lang="en-US" altLang="en-US" sz="1800" b="1" dirty="0" smtClean="0"/>
              <a:t> Discuss</a:t>
            </a:r>
            <a:r>
              <a:rPr lang="en-US" altLang="en-US" sz="1800" b="1" baseline="0" dirty="0" smtClean="0"/>
              <a:t> learning objectives: </a:t>
            </a:r>
            <a:r>
              <a:rPr lang="en-US" altLang="en-US" sz="1800" b="0" baseline="0" dirty="0" smtClean="0"/>
              <a:t>My hope is that, after our discussion today, you will have a feel for the fact that Arizona Judges are accountable, have a better understanding of a few specific ways Arizona Judges are accountable and that we will have some fun along the way.</a:t>
            </a:r>
          </a:p>
          <a:p>
            <a:pPr marL="0" marR="0" lvl="0" indent="0" algn="l" defTabSz="914400" rtl="0" eaLnBrk="1" fontAlgn="base" latinLnBrk="0" hangingPunct="1">
              <a:lnSpc>
                <a:spcPct val="80000"/>
              </a:lnSpc>
              <a:spcBef>
                <a:spcPct val="30000"/>
              </a:spcBef>
              <a:spcAft>
                <a:spcPct val="0"/>
              </a:spcAft>
              <a:buClrTx/>
              <a:buSzPct val="160000"/>
              <a:buFontTx/>
              <a:buChar char="•"/>
              <a:tabLst/>
              <a:defRPr/>
            </a:pPr>
            <a:r>
              <a:rPr lang="en-US" altLang="en-US" sz="1800" b="0" baseline="0" dirty="0" smtClean="0"/>
              <a:t> </a:t>
            </a:r>
            <a:r>
              <a:rPr lang="en-US" altLang="en-US" sz="1800" b="1" baseline="0" dirty="0" smtClean="0"/>
              <a:t>So, let’s start by viewing a 40 second animation of the bus crash, </a:t>
            </a:r>
            <a:r>
              <a:rPr lang="en-US" altLang="en-US" sz="1800" b="1" u="sng" baseline="0" dirty="0" smtClean="0"/>
              <a:t>without sound </a:t>
            </a:r>
            <a:r>
              <a:rPr lang="en-US" altLang="en-US" sz="1800" b="1" baseline="0" dirty="0" smtClean="0"/>
              <a:t>. . . NEXT SLIDE</a:t>
            </a:r>
          </a:p>
          <a:p>
            <a:pPr lvl="1" eaLnBrk="1" hangingPunct="1">
              <a:lnSpc>
                <a:spcPct val="80000"/>
              </a:lnSpc>
              <a:buSzPct val="160000"/>
              <a:buFontTx/>
              <a:buChar char="•"/>
            </a:pPr>
            <a:endParaRPr lang="en-US" altLang="en-US" sz="1800" b="1" dirty="0" smtClean="0"/>
          </a:p>
          <a:p>
            <a:pPr eaLnBrk="1" hangingPunct="1">
              <a:lnSpc>
                <a:spcPct val="80000"/>
              </a:lnSpc>
              <a:buSzPct val="160000"/>
              <a:buFontTx/>
              <a:buNone/>
            </a:pPr>
            <a:endParaRPr lang="en-US" altLang="en-US" sz="1800" b="1" dirty="0" smtClean="0"/>
          </a:p>
          <a:p>
            <a:pPr eaLnBrk="1" hangingPunct="1">
              <a:lnSpc>
                <a:spcPct val="80000"/>
              </a:lnSpc>
              <a:buSzPct val="160000"/>
              <a:buFontTx/>
              <a:buChar char="•"/>
            </a:pPr>
            <a:endParaRPr lang="en-US" altLang="en-US" sz="1800" b="1" dirty="0" smtClean="0"/>
          </a:p>
          <a:p>
            <a:pPr eaLnBrk="1" hangingPunct="1">
              <a:lnSpc>
                <a:spcPct val="80000"/>
              </a:lnSpc>
              <a:buSzPct val="160000"/>
              <a:buFontTx/>
              <a:buChar char="•"/>
            </a:pPr>
            <a:endParaRPr lang="en-US" altLang="en-US" sz="1800" dirty="0" smtClean="0"/>
          </a:p>
          <a:p>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2</a:t>
            </a:fld>
            <a:endParaRPr lang="en-US"/>
          </a:p>
        </p:txBody>
      </p:sp>
    </p:spTree>
    <p:extLst>
      <p:ext uri="{BB962C8B-B14F-4D97-AF65-F5344CB8AC3E}">
        <p14:creationId xmlns:p14="http://schemas.microsoft.com/office/powerpoint/2010/main" val="882684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defRPr/>
            </a:pPr>
            <a:r>
              <a:rPr lang="en-US" sz="1500" b="1" u="sng" dirty="0" smtClean="0"/>
              <a:t>DISCUSSION NOTE:</a:t>
            </a:r>
          </a:p>
          <a:p>
            <a:pPr eaLnBrk="1" hangingPunct="1">
              <a:lnSpc>
                <a:spcPct val="90000"/>
              </a:lnSpc>
              <a:defRPr/>
            </a:pPr>
            <a:endParaRPr lang="en-US" dirty="0" smtClean="0"/>
          </a:p>
          <a:p>
            <a:pPr>
              <a:defRPr/>
            </a:pPr>
            <a:r>
              <a:rPr lang="en-US" dirty="0" smtClean="0"/>
              <a:t>People in the bus were hurt, some of them pretty badly, but they all recovered.</a:t>
            </a:r>
          </a:p>
          <a:p>
            <a:pPr>
              <a:defRPr/>
            </a:pPr>
            <a:r>
              <a:rPr lang="en-US" dirty="0" smtClean="0"/>
              <a:t> </a:t>
            </a:r>
          </a:p>
          <a:p>
            <a:pPr>
              <a:defRPr/>
            </a:pPr>
            <a:r>
              <a:rPr lang="en-US" dirty="0" smtClean="0"/>
              <a:t>The people in the bus who were hurt sue the truck driver and his employer Trucking Co. to recover the cost of their injuries (including medical treatment and physical therapy), their pain and suffering and other costs and expenses.</a:t>
            </a:r>
          </a:p>
          <a:p>
            <a:pPr>
              <a:defRPr/>
            </a:pPr>
            <a:r>
              <a:rPr lang="en-US" dirty="0" smtClean="0"/>
              <a:t> </a:t>
            </a:r>
          </a:p>
          <a:p>
            <a:pPr>
              <a:defRPr/>
            </a:pPr>
            <a:r>
              <a:rPr lang="en-US" dirty="0" smtClean="0"/>
              <a:t>The people who sue and the truck driver and trucking company are called the parties to the lawsuit.</a:t>
            </a:r>
          </a:p>
          <a:p>
            <a:pPr>
              <a:defRPr/>
            </a:pPr>
            <a:endParaRPr lang="en-US" dirty="0" smtClean="0"/>
          </a:p>
          <a:p>
            <a:pPr>
              <a:defRPr/>
            </a:pPr>
            <a:r>
              <a:rPr lang="en-US" dirty="0" smtClean="0"/>
              <a:t>This is a civil lawsuit, where one party (actually several parties) are seeking money from another.</a:t>
            </a:r>
          </a:p>
          <a:p>
            <a:pPr>
              <a:defRPr/>
            </a:pPr>
            <a:endParaRPr lang="en-US" dirty="0" smtClean="0"/>
          </a:p>
          <a:p>
            <a:pPr>
              <a:defRPr/>
            </a:pPr>
            <a:r>
              <a:rPr lang="en-US" dirty="0" smtClean="0"/>
              <a:t>The parties to the lawsuit do what’s called discovery, which consists of exchanging documents, asking each other questions under oath at what is called a deposition and exchanging and gathering other information about the crash.  And they may also file motions, which are requests for court orders, and do other things along the way.</a:t>
            </a:r>
          </a:p>
          <a:p>
            <a:pPr>
              <a:defRPr/>
            </a:pPr>
            <a:endParaRPr lang="en-US" dirty="0" smtClean="0"/>
          </a:p>
          <a:p>
            <a:pPr>
              <a:defRPr/>
            </a:pPr>
            <a:r>
              <a:rPr lang="en-US" dirty="0" smtClean="0"/>
              <a:t>But now it’s time for trial, where the parties will present argument and evidence to a jury of people who have no knowledge of the case, who will be instructed on the law by the judge and who will then make a decision about who wins.</a:t>
            </a:r>
          </a:p>
          <a:p>
            <a:pPr>
              <a:defRPr/>
            </a:pPr>
            <a:endParaRPr lang="en-US" dirty="0" smtClean="0"/>
          </a:p>
          <a:p>
            <a:pPr>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4</a:t>
            </a:fld>
            <a:endParaRPr lang="en-US"/>
          </a:p>
        </p:txBody>
      </p:sp>
    </p:spTree>
    <p:extLst>
      <p:ext uri="{BB962C8B-B14F-4D97-AF65-F5344CB8AC3E}">
        <p14:creationId xmlns:p14="http://schemas.microsoft.com/office/powerpoint/2010/main" val="3819367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90000"/>
              </a:lnSpc>
              <a:spcBef>
                <a:spcPct val="30000"/>
              </a:spcBef>
              <a:spcAft>
                <a:spcPct val="0"/>
              </a:spcAft>
              <a:buClrTx/>
              <a:buSzTx/>
              <a:buFontTx/>
              <a:buNone/>
              <a:tabLst/>
              <a:defRPr/>
            </a:pPr>
            <a:r>
              <a:rPr lang="en-US" sz="1500" b="1" u="sng" dirty="0" smtClean="0"/>
              <a:t>DISCUSSION NOTE:</a:t>
            </a:r>
          </a:p>
          <a:p>
            <a:endParaRPr lang="en-US" altLang="en-US" dirty="0" smtClean="0"/>
          </a:p>
          <a:p>
            <a:r>
              <a:rPr lang="en-US" altLang="en-US" b="1" u="sng" dirty="0" smtClean="0"/>
              <a:t>Divide the audience into four groups.</a:t>
            </a:r>
          </a:p>
          <a:p>
            <a:r>
              <a:rPr lang="en-US" altLang="en-US" dirty="0" smtClean="0"/>
              <a:t>You each received a playing card (and if you didn’t, let me know).</a:t>
            </a:r>
          </a:p>
          <a:p>
            <a:endParaRPr lang="en-US" altLang="en-US" dirty="0" smtClean="0"/>
          </a:p>
          <a:p>
            <a:r>
              <a:rPr lang="en-US" altLang="en-US" dirty="0" smtClean="0"/>
              <a:t>Hearts are the people who were hurt and have sued Trucking Co. (called plaintiffs).</a:t>
            </a:r>
          </a:p>
          <a:p>
            <a:r>
              <a:rPr lang="en-US" altLang="en-US" dirty="0" smtClean="0"/>
              <a:t>Spades are Trucking Co. (called the defendant).</a:t>
            </a:r>
          </a:p>
          <a:p>
            <a:r>
              <a:rPr lang="en-US" altLang="en-US" dirty="0" smtClean="0"/>
              <a:t>Diamonds are potential jurors who have been called in today to ask some questions and, if selected, sit on the jury and decide the case.</a:t>
            </a:r>
          </a:p>
          <a:p>
            <a:r>
              <a:rPr lang="en-US" altLang="en-US" dirty="0" smtClean="0"/>
              <a:t>Clubs are court employees.</a:t>
            </a:r>
          </a:p>
          <a:p>
            <a:r>
              <a:rPr lang="en-US" altLang="en-US" dirty="0" smtClean="0"/>
              <a:t> </a:t>
            </a:r>
          </a:p>
          <a:p>
            <a:r>
              <a:rPr lang="en-US" altLang="en-US" dirty="0" smtClean="0"/>
              <a:t>Keep these groups in mind as we work through some potential issues.</a:t>
            </a:r>
          </a:p>
          <a:p>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5</a:t>
            </a:fld>
            <a:endParaRPr lang="en-US"/>
          </a:p>
        </p:txBody>
      </p:sp>
    </p:spTree>
    <p:extLst>
      <p:ext uri="{BB962C8B-B14F-4D97-AF65-F5344CB8AC3E}">
        <p14:creationId xmlns:p14="http://schemas.microsoft.com/office/powerpoint/2010/main" val="3163434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u="sng" dirty="0" smtClean="0"/>
              <a:t>DISCUSSION NOTE:</a:t>
            </a:r>
          </a:p>
          <a:p>
            <a:endParaRPr lang="en-US" alt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t>The Judge just went on a website and recommended the lawyer who represents the people who were hurt. As trial starts, the Judge tells that lawyer “Congratulations!  I recommended you on LinkedIn.”</a:t>
            </a:r>
          </a:p>
          <a:p>
            <a:endParaRPr lang="en-US" altLang="en-US" dirty="0" smtClean="0"/>
          </a:p>
          <a:p>
            <a:r>
              <a:rPr lang="en-US" altLang="en-US" dirty="0" smtClean="0"/>
              <a:t>Does this show favoritism?</a:t>
            </a:r>
          </a:p>
          <a:p>
            <a:endParaRPr lang="en-US" altLang="en-US" dirty="0" smtClean="0"/>
          </a:p>
          <a:p>
            <a:r>
              <a:rPr lang="en-US" altLang="en-US" dirty="0" smtClean="0"/>
              <a:t>Might the people who are hurt have some concerns?   </a:t>
            </a:r>
          </a:p>
          <a:p>
            <a:endParaRPr lang="en-US" altLang="en-US" dirty="0" smtClean="0"/>
          </a:p>
          <a:p>
            <a:r>
              <a:rPr lang="en-US" altLang="en-US" dirty="0" smtClean="0"/>
              <a:t>What is the reaction of the potential jurors?  Fair and impartial?</a:t>
            </a:r>
          </a:p>
          <a:p>
            <a:endParaRPr lang="en-US" altLang="en-US" dirty="0" smtClean="0"/>
          </a:p>
          <a:p>
            <a:r>
              <a:rPr lang="en-US" altLang="en-US" dirty="0" smtClean="0"/>
              <a:t>And what would the observers think?  Concern about getting a fair hearing?</a:t>
            </a:r>
          </a:p>
          <a:p>
            <a:endParaRPr lang="en-US" altLang="en-US" dirty="0" smtClean="0"/>
          </a:p>
          <a:p>
            <a:r>
              <a:rPr lang="en-US" altLang="en-US" dirty="0" smtClean="0"/>
              <a:t>What might the Judge do now? </a:t>
            </a:r>
          </a:p>
          <a:p>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6</a:t>
            </a:fld>
            <a:endParaRPr lang="en-US"/>
          </a:p>
        </p:txBody>
      </p:sp>
    </p:spTree>
    <p:extLst>
      <p:ext uri="{BB962C8B-B14F-4D97-AF65-F5344CB8AC3E}">
        <p14:creationId xmlns:p14="http://schemas.microsoft.com/office/powerpoint/2010/main" val="3126603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u="sng" dirty="0" smtClean="0"/>
              <a:t>DISCUSSION NOTE:</a:t>
            </a:r>
          </a:p>
          <a:p>
            <a:pPr>
              <a:defRPr/>
            </a:pPr>
            <a:endParaRPr lang="en-US" altLang="en-US" b="1" dirty="0" smtClean="0"/>
          </a:p>
          <a:p>
            <a:pPr>
              <a:defRPr/>
            </a:pPr>
            <a:r>
              <a:rPr lang="en-US" altLang="en-US" b="1" dirty="0" smtClean="0"/>
              <a:t>One way</a:t>
            </a:r>
            <a:r>
              <a:rPr lang="en-US" altLang="en-US" b="1" baseline="0" dirty="0" smtClean="0"/>
              <a:t> Arizona Judges are accountable is through </a:t>
            </a:r>
            <a:r>
              <a:rPr lang="en-US" altLang="en-US" b="1" dirty="0" smtClean="0"/>
              <a:t>The Arizona Code of Judicial Conduct.   Arizona Code of Judicial Conduct is publicly available and can be found at</a:t>
            </a:r>
            <a:r>
              <a:rPr lang="en-US" altLang="en-US" b="1" baseline="0" dirty="0" smtClean="0"/>
              <a:t> the Arizona Supreme Court’s website www.azcourts.gov. </a:t>
            </a:r>
            <a:endParaRPr lang="en-US" altLang="en-US" b="1" dirty="0" smtClean="0"/>
          </a:p>
          <a:p>
            <a:pPr>
              <a:defRPr/>
            </a:pPr>
            <a:endParaRPr lang="en-US" altLang="en-US" b="1" dirty="0" smtClean="0"/>
          </a:p>
          <a:p>
            <a:pPr>
              <a:defRPr/>
            </a:pPr>
            <a:r>
              <a:rPr lang="en-US" altLang="en-US" dirty="0" smtClean="0"/>
              <a:t>Code establishes standards for the ethical conduct of judges and judicial candidates. </a:t>
            </a:r>
          </a:p>
          <a:p>
            <a:pPr>
              <a:defRPr/>
            </a:pPr>
            <a:endParaRPr lang="en-US" altLang="en-US" dirty="0" smtClean="0"/>
          </a:p>
          <a:p>
            <a:pPr>
              <a:defRPr/>
            </a:pPr>
            <a:r>
              <a:rPr lang="en-US" altLang="en-US" dirty="0" smtClean="0"/>
              <a:t>Contains Four Canons of conduct, numerous specific rules and related comments.  (First quote is Canon 1; second quote is canon 2 and third quote is Rule 2.11)</a:t>
            </a:r>
          </a:p>
          <a:p>
            <a:pPr>
              <a:defRPr/>
            </a:pPr>
            <a:endParaRPr lang="en-US" altLang="en-US" dirty="0" smtClean="0"/>
          </a:p>
          <a:p>
            <a:pPr>
              <a:defRPr/>
            </a:pPr>
            <a:r>
              <a:rPr lang="en-US" altLang="en-US" dirty="0" smtClean="0"/>
              <a:t>Based on the concept that an independent, fair and impartial judiciary is indispensable to our system of justice.</a:t>
            </a:r>
          </a:p>
          <a:p>
            <a:pPr>
              <a:defRPr/>
            </a:pPr>
            <a:endParaRPr lang="en-US" altLang="en-US" dirty="0" smtClean="0"/>
          </a:p>
          <a:p>
            <a:pPr>
              <a:defRPr/>
            </a:pPr>
            <a:r>
              <a:rPr lang="en-US" altLang="en-US" dirty="0" smtClean="0"/>
              <a:t>The rules contained in the code reflect that judges “individually and collectively, must respect and honor the judicial office as a public trust and strive to maintain and enhance confidence in the legal system.”</a:t>
            </a:r>
          </a:p>
          <a:p>
            <a:pPr>
              <a:defRPr/>
            </a:pPr>
            <a:endParaRPr lang="en-US" altLang="en-US" dirty="0" smtClean="0"/>
          </a:p>
          <a:p>
            <a:pPr>
              <a:defRPr/>
            </a:pPr>
            <a:r>
              <a:rPr lang="en-US" altLang="en-US" dirty="0" smtClean="0"/>
              <a:t>It is not intended as an exhaustive guide for the conduct of judges and judicial candidates, who are governed in their judicial and personal conduct by general ethical standards as well as by the Code. </a:t>
            </a:r>
          </a:p>
          <a:p>
            <a:pPr>
              <a:defRPr/>
            </a:pPr>
            <a:endParaRPr lang="en-US" altLang="en-US" dirty="0" smtClean="0"/>
          </a:p>
          <a:p>
            <a:pPr>
              <a:defRPr/>
            </a:pPr>
            <a:r>
              <a:rPr lang="en-US" altLang="en-US" dirty="0" smtClean="0"/>
              <a:t>The code is intended, however, to provide guidance and assist judges in maintaining the highest standards of judicial and personal conduct, and to provide a basis for regulating their conduct through disciplinary agencies </a:t>
            </a:r>
          </a:p>
          <a:p>
            <a:pPr>
              <a:defRPr/>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7</a:t>
            </a:fld>
            <a:endParaRPr lang="en-US"/>
          </a:p>
        </p:txBody>
      </p:sp>
    </p:spTree>
    <p:extLst>
      <p:ext uri="{BB962C8B-B14F-4D97-AF65-F5344CB8AC3E}">
        <p14:creationId xmlns:p14="http://schemas.microsoft.com/office/powerpoint/2010/main" val="3292701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u="sng" dirty="0" smtClean="0"/>
              <a:t>DISCUSSION NOTE: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u="sng" dirty="0" smtClean="0"/>
          </a:p>
          <a:p>
            <a:pPr>
              <a:defRPr/>
            </a:pPr>
            <a:r>
              <a:rPr lang="en-US" altLang="en-US" b="1" dirty="0" smtClean="0"/>
              <a:t>Other ways Arizona Judges are accountable are the Judicial Ethics Advisory Committee and the Arizona Commission on Judicial Conduct.</a:t>
            </a:r>
          </a:p>
          <a:p>
            <a:pPr>
              <a:defRPr/>
            </a:pPr>
            <a:endParaRPr lang="en-US" altLang="en-US" u="sng" dirty="0" smtClean="0"/>
          </a:p>
          <a:p>
            <a:pPr>
              <a:defRPr/>
            </a:pPr>
            <a:r>
              <a:rPr lang="en-US" altLang="en-US" b="1" dirty="0" smtClean="0"/>
              <a:t>Judicial Ethics Advisory Committee issues advisory opinions</a:t>
            </a:r>
            <a:r>
              <a:rPr lang="en-US" altLang="en-US" b="1" baseline="0" dirty="0" smtClean="0"/>
              <a:t> to judges in applying the Arizona Code of Judicial Conduct.</a:t>
            </a:r>
            <a:endParaRPr lang="en-US" altLang="en-US" b="1" dirty="0" smtClean="0"/>
          </a:p>
          <a:p>
            <a:pPr>
              <a:defRPr/>
            </a:pPr>
            <a:endParaRPr lang="en-US" altLang="en-US" u="sng" dirty="0" smtClean="0"/>
          </a:p>
          <a:p>
            <a:pPr>
              <a:defRPr/>
            </a:pPr>
            <a:r>
              <a:rPr lang="en-US" altLang="en-US" dirty="0" smtClean="0"/>
              <a:t>Nine member Commission, seven of whom are judges and two of who are attorneys, appointed by the Chief Justice of the Arizona Supreme Court.</a:t>
            </a:r>
          </a:p>
          <a:p>
            <a:pPr>
              <a:defRPr/>
            </a:pPr>
            <a:endParaRPr lang="en-US" altLang="en-US" u="sng" dirty="0" smtClean="0"/>
          </a:p>
          <a:p>
            <a:pPr>
              <a:defRPr/>
            </a:pPr>
            <a:r>
              <a:rPr lang="en-US" altLang="en-US" dirty="0" smtClean="0"/>
              <a:t>Created</a:t>
            </a:r>
            <a:r>
              <a:rPr lang="en-US" altLang="en-US" baseline="0" dirty="0" smtClean="0"/>
              <a:t> </a:t>
            </a:r>
            <a:r>
              <a:rPr lang="en-US" altLang="en-US" dirty="0" smtClean="0"/>
              <a:t>in 1976, among other things, the Commission has issued advisory opinions regarding various aspects of the Arizona Code of Judicial Conduct, providing guidance on what is permissible, what may be permissible and what is not permissible.</a:t>
            </a:r>
          </a:p>
          <a:p>
            <a:pPr>
              <a:defRPr/>
            </a:pPr>
            <a:endParaRPr lang="en-US" altLang="en-US" dirty="0" smtClean="0"/>
          </a:p>
          <a:p>
            <a:pPr>
              <a:defRPr/>
            </a:pPr>
            <a:r>
              <a:rPr lang="en-US" altLang="en-US" dirty="0" smtClean="0"/>
              <a:t>Focus is on providing guidance to judges to help them determine, in advance, what they can do and cannot do.  </a:t>
            </a:r>
          </a:p>
          <a:p>
            <a:pPr>
              <a:defRPr/>
            </a:pPr>
            <a:endParaRPr lang="en-US" altLang="en-US" dirty="0" smtClean="0"/>
          </a:p>
          <a:p>
            <a:pPr>
              <a:defRPr/>
            </a:pPr>
            <a:r>
              <a:rPr lang="en-US" altLang="en-US" dirty="0" smtClean="0"/>
              <a:t>Opinions from 1976 to the present are available on the website. </a:t>
            </a:r>
            <a:r>
              <a:rPr lang="en-US" altLang="en-US" sz="1200" dirty="0" smtClean="0"/>
              <a:t>www.azcourts.gov/azcjc</a:t>
            </a:r>
            <a:r>
              <a:rPr lang="en-US" altLang="en-US" dirty="0" smtClean="0"/>
              <a:t> .</a:t>
            </a:r>
          </a:p>
          <a:p>
            <a:pPr>
              <a:defRPr/>
            </a:pPr>
            <a:endParaRPr lang="en-US" altLang="en-US" dirty="0" smtClean="0"/>
          </a:p>
          <a:p>
            <a:pPr>
              <a:defRPr/>
            </a:pPr>
            <a:r>
              <a:rPr lang="en-US" altLang="en-US" dirty="0" smtClean="0"/>
              <a:t>Advisory Opinion referenced is 14-01.</a:t>
            </a:r>
          </a:p>
          <a:p>
            <a:pPr>
              <a:defRPr/>
            </a:pPr>
            <a:endParaRPr lang="en-US" altLang="en-US" dirty="0" smtClean="0"/>
          </a:p>
          <a:p>
            <a:pPr>
              <a:defRPr/>
            </a:pPr>
            <a:r>
              <a:rPr lang="en-US" altLang="en-US" b="1" dirty="0" smtClean="0"/>
              <a:t>Arizona Commission On Judicial Conduct. </a:t>
            </a:r>
          </a:p>
          <a:p>
            <a:pPr>
              <a:defRPr/>
            </a:pPr>
            <a:endParaRPr lang="en-US" altLang="en-US" dirty="0" smtClean="0"/>
          </a:p>
          <a:p>
            <a:pPr>
              <a:defRPr/>
            </a:pPr>
            <a:r>
              <a:rPr lang="en-US" altLang="en-US" dirty="0" smtClean="0"/>
              <a:t>1. In 1970, and in 1988, Arizona voters amended Arizona’s Constitution to create and refine the Commission on Judicial Conduct. Arizona Constitution Article 6.1. </a:t>
            </a:r>
          </a:p>
          <a:p>
            <a:pPr>
              <a:defRPr/>
            </a:pPr>
            <a:endParaRPr lang="en-US" altLang="en-US" dirty="0" smtClean="0"/>
          </a:p>
          <a:p>
            <a:pPr>
              <a:defRPr/>
            </a:pPr>
            <a:r>
              <a:rPr lang="en-US" altLang="en-US" dirty="0" smtClean="0"/>
              <a:t>2. Commission on Judicial Conduct reviews, investigates and takes action on complaints against Judges. </a:t>
            </a:r>
          </a:p>
          <a:p>
            <a:pPr>
              <a:defRPr/>
            </a:pPr>
            <a:endParaRPr lang="en-US" altLang="en-US" dirty="0" smtClean="0"/>
          </a:p>
          <a:p>
            <a:pPr>
              <a:defRPr/>
            </a:pPr>
            <a:r>
              <a:rPr lang="en-US" altLang="en-US" dirty="0" smtClean="0"/>
              <a:t>3. Commission has 11 members including judges, lawyers and non-lawyers. </a:t>
            </a:r>
          </a:p>
          <a:p>
            <a:pPr>
              <a:defRPr/>
            </a:pPr>
            <a:endParaRPr lang="en-US" altLang="en-US" dirty="0" smtClean="0"/>
          </a:p>
          <a:p>
            <a:pPr>
              <a:defRPr/>
            </a:pPr>
            <a:r>
              <a:rPr lang="en-US" altLang="en-US" dirty="0" smtClean="0"/>
              <a:t>4. Commission has jurisdiction over all Arizona judicial officers and has authority to investigate a wide variety of complaints against judges. </a:t>
            </a:r>
          </a:p>
          <a:p>
            <a:pPr>
              <a:defRPr/>
            </a:pPr>
            <a:endParaRPr lang="en-US" altLang="en-US" dirty="0" smtClean="0"/>
          </a:p>
          <a:p>
            <a:pPr>
              <a:defRPr/>
            </a:pPr>
            <a:r>
              <a:rPr lang="en-US" altLang="en-US" dirty="0" smtClean="0"/>
              <a:t>5. Complaint form is available on the website and can be filled out electronically.</a:t>
            </a:r>
          </a:p>
          <a:p>
            <a:pPr>
              <a:defRPr/>
            </a:pPr>
            <a:endParaRPr lang="en-US" altLang="en-US" dirty="0" smtClean="0"/>
          </a:p>
          <a:p>
            <a:pPr>
              <a:defRPr/>
            </a:pPr>
            <a:r>
              <a:rPr lang="en-US" altLang="en-US" dirty="0" smtClean="0"/>
              <a:t>6. Commission can impose a variety of consequences, including reprimands, censures, suspensions and even removals. </a:t>
            </a:r>
          </a:p>
          <a:p>
            <a:pPr>
              <a:defRPr/>
            </a:pPr>
            <a:endParaRPr lang="en-US" altLang="en-US" dirty="0" smtClean="0"/>
          </a:p>
          <a:p>
            <a:pPr>
              <a:defRPr/>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8</a:t>
            </a:fld>
            <a:endParaRPr lang="en-US"/>
          </a:p>
        </p:txBody>
      </p:sp>
    </p:spTree>
    <p:extLst>
      <p:ext uri="{BB962C8B-B14F-4D97-AF65-F5344CB8AC3E}">
        <p14:creationId xmlns:p14="http://schemas.microsoft.com/office/powerpoint/2010/main" val="1182222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u="sng" dirty="0" smtClean="0"/>
              <a:t>DISCUSSION NOTE: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u="sng" dirty="0" smtClean="0"/>
          </a:p>
          <a:p>
            <a:pPr>
              <a:defRPr/>
            </a:pPr>
            <a:r>
              <a:rPr lang="en-US" altLang="en-US" b="1" dirty="0" smtClean="0"/>
              <a:t>For Arizona Judges who are attorneys, they are also accountable under the Arizona Rules of Professional Conduct, the</a:t>
            </a:r>
            <a:r>
              <a:rPr lang="en-US" altLang="en-US" b="1" baseline="0" dirty="0" smtClean="0"/>
              <a:t> State Bar of Arizona’s Committee on Rules of Professional Conduct and the State Bar of Arizona’s Lawyer Discipline System</a:t>
            </a:r>
            <a:r>
              <a:rPr lang="en-US" altLang="en-US" b="1" dirty="0" smtClean="0"/>
              <a:t>.</a:t>
            </a:r>
          </a:p>
          <a:p>
            <a:pPr>
              <a:defRPr/>
            </a:pPr>
            <a:endParaRPr lang="en-US" altLang="en-US" u="sng" dirty="0" smtClean="0"/>
          </a:p>
          <a:p>
            <a:pPr>
              <a:defRPr/>
            </a:pPr>
            <a:endParaRPr lang="en-US" altLang="en-US" dirty="0" smtClean="0"/>
          </a:p>
          <a:p>
            <a:pPr>
              <a:defRPr/>
            </a:pPr>
            <a:r>
              <a:rPr lang="en-US" altLang="en-US" b="1" dirty="0" smtClean="0"/>
              <a:t>Arizona Rules of Professional Conduct.</a:t>
            </a:r>
          </a:p>
          <a:p>
            <a:pPr>
              <a:defRPr/>
            </a:pPr>
            <a:endParaRPr lang="en-US" altLang="en-US" dirty="0" smtClean="0"/>
          </a:p>
          <a:p>
            <a:pPr>
              <a:defRPr/>
            </a:pPr>
            <a:r>
              <a:rPr lang="en-US" altLang="en-US" dirty="0" smtClean="0"/>
              <a:t>Judges who are attorneys also must comply with the Arizona Rules of Professional Conduct and can be subject to discipline by the State Bar of Arizona if they do not.  </a:t>
            </a:r>
            <a:r>
              <a:rPr lang="en-US" altLang="en-US" i="1" dirty="0" smtClean="0"/>
              <a:t>See</a:t>
            </a:r>
            <a:r>
              <a:rPr lang="en-US" altLang="en-US" dirty="0" smtClean="0"/>
              <a:t> www.azbar.org/ethics.</a:t>
            </a:r>
          </a:p>
          <a:p>
            <a:pPr>
              <a:defRPr/>
            </a:pPr>
            <a:endParaRPr lang="en-US" altLang="en-US" dirty="0" smtClean="0"/>
          </a:p>
          <a:p>
            <a:pPr>
              <a:defRPr/>
            </a:pPr>
            <a:r>
              <a:rPr lang="en-US" altLang="en-US" dirty="0" smtClean="0"/>
              <a:t>Ethics Rules and</a:t>
            </a:r>
            <a:r>
              <a:rPr lang="en-US" altLang="en-US" baseline="0" dirty="0" smtClean="0"/>
              <a:t> advisory Ethics Opinions are publicly available and can be found at http://www.azbar.org/Lawyers.</a:t>
            </a:r>
            <a:endParaRPr lang="en-US" altLang="en-US" dirty="0" smtClean="0"/>
          </a:p>
          <a:p>
            <a:pPr>
              <a:defRPr/>
            </a:pPr>
            <a:endParaRPr lang="en-US" altLang="en-US" dirty="0" smtClean="0"/>
          </a:p>
          <a:p>
            <a:pPr>
              <a:defRPr/>
            </a:pPr>
            <a:r>
              <a:rPr lang="en-US" altLang="en-US" dirty="0" smtClean="0"/>
              <a:t>State Bar of Arizona’s Lawyer Discipline System is summarized at http://www.azbar.org/LawyerRegulation  </a:t>
            </a:r>
          </a:p>
          <a:p>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9</a:t>
            </a:fld>
            <a:endParaRPr lang="en-US"/>
          </a:p>
        </p:txBody>
      </p:sp>
    </p:spTree>
    <p:extLst>
      <p:ext uri="{BB962C8B-B14F-4D97-AF65-F5344CB8AC3E}">
        <p14:creationId xmlns:p14="http://schemas.microsoft.com/office/powerpoint/2010/main" val="2665693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90000"/>
              </a:lnSpc>
              <a:spcBef>
                <a:spcPct val="30000"/>
              </a:spcBef>
              <a:spcAft>
                <a:spcPct val="0"/>
              </a:spcAft>
              <a:buClrTx/>
              <a:buSzTx/>
              <a:buFontTx/>
              <a:buNone/>
              <a:tabLst/>
              <a:defRPr/>
            </a:pPr>
            <a:r>
              <a:rPr lang="en-US" altLang="en-US" b="1" u="sng" dirty="0" smtClean="0"/>
              <a:t>NOTE</a:t>
            </a:r>
            <a:r>
              <a:rPr lang="en-US" altLang="en-US" b="1" u="sng" baseline="0" dirty="0" smtClean="0"/>
              <a:t> TO PRESENTER:</a:t>
            </a:r>
          </a:p>
          <a:p>
            <a:pPr eaLnBrk="1" hangingPunct="1">
              <a:lnSpc>
                <a:spcPct val="90000"/>
              </a:lnSpc>
            </a:pPr>
            <a:endParaRPr lang="en-US" altLang="en-US" b="1" dirty="0" smtClean="0"/>
          </a:p>
          <a:p>
            <a:pPr eaLnBrk="1" hangingPunct="1">
              <a:lnSpc>
                <a:spcPct val="90000"/>
              </a:lnSpc>
            </a:pPr>
            <a:r>
              <a:rPr lang="en-US" altLang="en-US" b="1" dirty="0" smtClean="0"/>
              <a:t>Use to discuss how Judicial Accountability Isn’t Just To What The Parties Agree.</a:t>
            </a:r>
          </a:p>
          <a:p>
            <a:pPr eaLnBrk="1" hangingPunct="1">
              <a:lnSpc>
                <a:spcPct val="90000"/>
              </a:lnSpc>
            </a:pPr>
            <a:endParaRPr lang="en-US" altLang="en-US" dirty="0" smtClean="0"/>
          </a:p>
          <a:p>
            <a:pPr marL="0" marR="0" indent="0" algn="l" defTabSz="914400" rtl="0" eaLnBrk="1" fontAlgn="base" latinLnBrk="0" hangingPunct="1">
              <a:lnSpc>
                <a:spcPct val="90000"/>
              </a:lnSpc>
              <a:spcBef>
                <a:spcPct val="30000"/>
              </a:spcBef>
              <a:spcAft>
                <a:spcPct val="0"/>
              </a:spcAft>
              <a:buClrTx/>
              <a:buSzTx/>
              <a:buFontTx/>
              <a:buNone/>
              <a:tabLst/>
              <a:defRPr/>
            </a:pPr>
            <a:r>
              <a:rPr lang="en-US" sz="1200" b="1" u="sng" dirty="0" smtClean="0"/>
              <a:t>DISCUSSION NOTE:</a:t>
            </a:r>
          </a:p>
          <a:p>
            <a:pPr eaLnBrk="1" hangingPunct="1">
              <a:lnSpc>
                <a:spcPct val="90000"/>
              </a:lnSpc>
            </a:pPr>
            <a:endParaRPr lang="en-US" altLang="en-US" dirty="0" smtClean="0"/>
          </a:p>
          <a:p>
            <a:pPr eaLnBrk="1" hangingPunct="1">
              <a:lnSpc>
                <a:spcPct val="90000"/>
              </a:lnSpc>
            </a:pPr>
            <a:r>
              <a:rPr lang="en-US" altLang="en-US" dirty="0" smtClean="0"/>
              <a:t>Do the observers have a right to attend?</a:t>
            </a:r>
          </a:p>
          <a:p>
            <a:pPr eaLnBrk="1" hangingPunct="1">
              <a:lnSpc>
                <a:spcPct val="90000"/>
              </a:lnSpc>
            </a:pPr>
            <a:endParaRPr lang="en-US" altLang="en-US" dirty="0" smtClean="0"/>
          </a:p>
          <a:p>
            <a:pPr eaLnBrk="1" hangingPunct="1">
              <a:lnSpc>
                <a:spcPct val="90000"/>
              </a:lnSpc>
            </a:pPr>
            <a:r>
              <a:rPr lang="en-US" altLang="en-US" dirty="0" smtClean="0"/>
              <a:t>Do jurors (</a:t>
            </a:r>
            <a:r>
              <a:rPr lang="en-US" altLang="en-US" b="1" i="1" dirty="0" smtClean="0"/>
              <a:t>yes jurors</a:t>
            </a:r>
            <a:r>
              <a:rPr lang="en-US" altLang="en-US" dirty="0" smtClean="0"/>
              <a:t>) have a right to serve?</a:t>
            </a:r>
          </a:p>
          <a:p>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10</a:t>
            </a:fld>
            <a:endParaRPr lang="en-US"/>
          </a:p>
        </p:txBody>
      </p:sp>
    </p:spTree>
    <p:extLst>
      <p:ext uri="{BB962C8B-B14F-4D97-AF65-F5344CB8AC3E}">
        <p14:creationId xmlns:p14="http://schemas.microsoft.com/office/powerpoint/2010/main" val="1002507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ight Triangle 6"/>
          <p:cNvSpPr/>
          <p:nvPr userDrawn="1"/>
        </p:nvSpPr>
        <p:spPr>
          <a:xfrm rot="10800000">
            <a:off x="7731292" y="-12032"/>
            <a:ext cx="1428750" cy="1524000"/>
          </a:xfrm>
          <a:prstGeom prst="r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userDrawn="1"/>
        </p:nvSpPr>
        <p:spPr>
          <a:xfrm rot="5400000">
            <a:off x="47625" y="-47625"/>
            <a:ext cx="1428750" cy="1524000"/>
          </a:xfrm>
          <a:prstGeom prst="r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p:cNvSpPr/>
          <p:nvPr userDrawn="1"/>
        </p:nvSpPr>
        <p:spPr>
          <a:xfrm>
            <a:off x="0" y="5334000"/>
            <a:ext cx="1428750" cy="1524000"/>
          </a:xfrm>
          <a:prstGeom prst="r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userDrawn="1"/>
        </p:nvSpPr>
        <p:spPr>
          <a:xfrm rot="16200000">
            <a:off x="7667625" y="5381625"/>
            <a:ext cx="1428750" cy="1524000"/>
          </a:xfrm>
          <a:prstGeom prst="r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2026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DDF080-5E8C-48AD-84E5-6C08B304C14E}" type="datetimeFigureOut">
              <a:rPr lang="en-US" smtClean="0"/>
              <a:t>12/2/2014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2894800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4800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365126"/>
            <a:ext cx="6991350" cy="1325563"/>
          </a:xfrm>
        </p:spPr>
        <p:txBody>
          <a:bodyPr/>
          <a:lstStyle/>
          <a:p>
            <a:r>
              <a:rPr lang="en-US" smtClean="0"/>
              <a:t>Click to edit Master title style</a:t>
            </a:r>
            <a:endParaRPr lang="en-US"/>
          </a:p>
        </p:txBody>
      </p:sp>
      <p:sp>
        <p:nvSpPr>
          <p:cNvPr id="3" name="Content Placeholder 2"/>
          <p:cNvSpPr>
            <a:spLocks noGrp="1"/>
          </p:cNvSpPr>
          <p:nvPr>
            <p:ph idx="1"/>
          </p:nvPr>
        </p:nvSpPr>
        <p:spPr>
          <a:xfrm>
            <a:off x="1524000" y="1726407"/>
            <a:ext cx="69913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DDF080-5E8C-48AD-84E5-6C08B304C14E}" type="datetimeFigureOut">
              <a:rPr lang="en-US" smtClean="0"/>
              <a:t>12/2/2014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
        <p:nvSpPr>
          <p:cNvPr id="7" name="Rectangle 6"/>
          <p:cNvSpPr/>
          <p:nvPr/>
        </p:nvSpPr>
        <p:spPr>
          <a:xfrm>
            <a:off x="0" y="0"/>
            <a:ext cx="1151467"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12" descr="OurCourts_Colorado_0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152400"/>
            <a:ext cx="1151467" cy="1295400"/>
          </a:xfrm>
          <a:prstGeom prst="rect">
            <a:avLst/>
          </a:prstGeom>
        </p:spPr>
      </p:pic>
      <p:sp>
        <p:nvSpPr>
          <p:cNvPr id="10" name="Right Triangle 9"/>
          <p:cNvSpPr/>
          <p:nvPr/>
        </p:nvSpPr>
        <p:spPr>
          <a:xfrm rot="16200000">
            <a:off x="7667625" y="5381625"/>
            <a:ext cx="1428750" cy="1524000"/>
          </a:xfrm>
          <a:prstGeom prst="r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rot="10800000">
            <a:off x="7731292" y="-12032"/>
            <a:ext cx="1428750" cy="1524000"/>
          </a:xfrm>
          <a:prstGeom prst="r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1151467" y="0"/>
            <a:ext cx="0" cy="6858000"/>
          </a:xfrm>
          <a:prstGeom prst="line">
            <a:avLst/>
          </a:prstGeom>
          <a:ln>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2044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4426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12/2/2014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0024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12/2/2014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468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12/2/2014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4255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12/2/2014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5712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smtClean="0"/>
              <a:t>12/2/2014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1658785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02433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1BEF0D-F0BB-DE4B-95CE-6DB70DBA9567}" type="datetimeFigureOut">
              <a:rPr lang="en-US" smtClean="0"/>
              <a:pPr/>
              <a:t>12/2/2014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58641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4" descr="C:\Users\gatesp\AppData\Local\Microsoft\Windows\Temporary Internet Files\Content.Outlook\3HLBQQV8\Our Courts AZ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04800"/>
            <a:ext cx="27432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70910" y="3408764"/>
            <a:ext cx="7924800" cy="1938992"/>
          </a:xfrm>
          <a:prstGeom prst="rect">
            <a:avLst/>
          </a:prstGeom>
          <a:noFill/>
        </p:spPr>
        <p:txBody>
          <a:bodyPr wrap="square" rtlCol="0">
            <a:spAutoFit/>
          </a:bodyPr>
          <a:lstStyle/>
          <a:p>
            <a:pPr algn="ctr"/>
            <a:r>
              <a:rPr lang="en-US" altLang="en-US" sz="6000" b="1" dirty="0">
                <a:ea typeface="Batang" panose="02030600000101010101" pitchFamily="18" charset="-127"/>
              </a:rPr>
              <a:t>How Arizona Judges Are </a:t>
            </a:r>
            <a:r>
              <a:rPr lang="en-US" altLang="en-US" sz="6000" b="1" dirty="0" smtClean="0">
                <a:ea typeface="Batang" panose="02030600000101010101" pitchFamily="18" charset="-127"/>
              </a:rPr>
              <a:t>Accountable</a:t>
            </a:r>
            <a:endParaRPr lang="en-US" sz="6000" dirty="0"/>
          </a:p>
        </p:txBody>
      </p:sp>
      <p:sp>
        <p:nvSpPr>
          <p:cNvPr id="5" name="TextBox 4"/>
          <p:cNvSpPr txBox="1"/>
          <p:nvPr/>
        </p:nvSpPr>
        <p:spPr>
          <a:xfrm>
            <a:off x="2209800" y="5562600"/>
            <a:ext cx="5257800" cy="1200329"/>
          </a:xfrm>
          <a:prstGeom prst="rect">
            <a:avLst/>
          </a:prstGeom>
          <a:noFill/>
        </p:spPr>
        <p:txBody>
          <a:bodyPr wrap="square" rtlCol="0">
            <a:spAutoFit/>
          </a:bodyPr>
          <a:lstStyle/>
          <a:p>
            <a:pPr algn="ctr"/>
            <a:r>
              <a:rPr lang="en-US" altLang="en-US" dirty="0">
                <a:ea typeface="Batang" panose="02030600000101010101" pitchFamily="18" charset="-127"/>
              </a:rPr>
              <a:t>INSERT presenter’s name, title and organization (and perhaps date and location of presentation) here.</a:t>
            </a:r>
          </a:p>
          <a:p>
            <a:pPr algn="ctr"/>
            <a:endParaRPr lang="en-US" dirty="0"/>
          </a:p>
        </p:txBody>
      </p:sp>
      <p:sp>
        <p:nvSpPr>
          <p:cNvPr id="9" name="Right Triangle 8"/>
          <p:cNvSpPr/>
          <p:nvPr/>
        </p:nvSpPr>
        <p:spPr>
          <a:xfrm rot="16200000">
            <a:off x="7689863" y="5395382"/>
            <a:ext cx="1428750" cy="1524000"/>
          </a:xfrm>
          <a:prstGeom prst="r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rot="5400000">
            <a:off x="43257" y="-47625"/>
            <a:ext cx="1428750" cy="1524000"/>
          </a:xfrm>
          <a:prstGeom prst="r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rot="10800000">
            <a:off x="7715250" y="0"/>
            <a:ext cx="1428750" cy="1524000"/>
          </a:xfrm>
          <a:prstGeom prst="r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p:cNvSpPr/>
          <p:nvPr/>
        </p:nvSpPr>
        <p:spPr>
          <a:xfrm>
            <a:off x="-4368" y="5347758"/>
            <a:ext cx="1428750" cy="1524000"/>
          </a:xfrm>
          <a:prstGeom prst="r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8800" b="1" dirty="0">
                <a:solidFill>
                  <a:srgbClr val="FF0000"/>
                </a:solidFill>
              </a:rPr>
              <a:t>ISSUE </a:t>
            </a:r>
            <a:r>
              <a:rPr lang="en-US" altLang="en-US" sz="8800" b="1" dirty="0" smtClean="0">
                <a:solidFill>
                  <a:srgbClr val="FF0000"/>
                </a:solidFill>
              </a:rPr>
              <a:t>#2</a:t>
            </a:r>
            <a:endParaRPr lang="en-US" sz="8800" b="1" dirty="0">
              <a:solidFill>
                <a:srgbClr val="FF0000"/>
              </a:solidFill>
            </a:endParaRPr>
          </a:p>
        </p:txBody>
      </p:sp>
      <p:pic>
        <p:nvPicPr>
          <p:cNvPr id="4098" name="Picture 2" descr="http://www.wamorrislaw.com/wp-content/uploads/2011/05/Courtroom.jpg"/>
          <p:cNvPicPr>
            <a:picLocks noChangeAspect="1" noChangeArrowheads="1"/>
          </p:cNvPicPr>
          <p:nvPr/>
        </p:nvPicPr>
        <p:blipFill rotWithShape="1">
          <a:blip r:embed="rId3">
            <a:extLst>
              <a:ext uri="{28A0092B-C50C-407E-A947-70E740481C1C}">
                <a14:useLocalDpi xmlns:a14="http://schemas.microsoft.com/office/drawing/2010/main" val="0"/>
              </a:ext>
            </a:extLst>
          </a:blip>
          <a:srcRect t="16000"/>
          <a:stretch/>
        </p:blipFill>
        <p:spPr bwMode="auto">
          <a:xfrm>
            <a:off x="2743200" y="1726407"/>
            <a:ext cx="4038600" cy="2544318"/>
          </a:xfrm>
          <a:prstGeom prst="rect">
            <a:avLst/>
          </a:prstGeom>
          <a:noFill/>
          <a:ln>
            <a:solidFill>
              <a:schemeClr val="tx1"/>
            </a:solidFill>
          </a:ln>
          <a:effectLst>
            <a:outerShdw blurRad="1778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1524000" y="4419599"/>
            <a:ext cx="6991350" cy="1658145"/>
          </a:xfrm>
        </p:spPr>
        <p:txBody>
          <a:bodyPr>
            <a:normAutofit/>
          </a:bodyPr>
          <a:lstStyle/>
          <a:p>
            <a:pPr marL="0" indent="0" algn="ctr">
              <a:buNone/>
            </a:pPr>
            <a:r>
              <a:rPr lang="en-US" altLang="en-US" sz="3600" dirty="0" smtClean="0"/>
              <a:t>Parties ask judge to “kick </a:t>
            </a:r>
            <a:r>
              <a:rPr lang="en-US" altLang="en-US" sz="3600" dirty="0"/>
              <a:t>out” the observers, including the witnesses.</a:t>
            </a:r>
            <a:endParaRPr lang="en-US" sz="3600" dirty="0"/>
          </a:p>
        </p:txBody>
      </p:sp>
      <p:pic>
        <p:nvPicPr>
          <p:cNvPr id="7"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0055" y="5894232"/>
            <a:ext cx="6588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07309" y="5866968"/>
            <a:ext cx="5969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49727" y="5818032"/>
            <a:ext cx="5905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85795" y="5866968"/>
            <a:ext cx="65881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8482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8800" b="1" dirty="0">
                <a:solidFill>
                  <a:srgbClr val="FF0000"/>
                </a:solidFill>
              </a:rPr>
              <a:t>ISSUE </a:t>
            </a:r>
            <a:r>
              <a:rPr lang="en-US" altLang="en-US" sz="8800" b="1" dirty="0" smtClean="0">
                <a:solidFill>
                  <a:srgbClr val="FF0000"/>
                </a:solidFill>
              </a:rPr>
              <a:t>#2</a:t>
            </a:r>
            <a:endParaRPr lang="en-US" sz="8800" dirty="0"/>
          </a:p>
        </p:txBody>
      </p:sp>
      <p:sp>
        <p:nvSpPr>
          <p:cNvPr id="3" name="Content Placeholder 2"/>
          <p:cNvSpPr>
            <a:spLocks noGrp="1"/>
          </p:cNvSpPr>
          <p:nvPr>
            <p:ph idx="1"/>
          </p:nvPr>
        </p:nvSpPr>
        <p:spPr/>
        <p:txBody>
          <a:bodyPr>
            <a:normAutofit fontScale="92500"/>
          </a:bodyPr>
          <a:lstStyle/>
          <a:p>
            <a:pPr>
              <a:defRPr/>
            </a:pPr>
            <a:r>
              <a:rPr lang="en-US" sz="2800" dirty="0"/>
              <a:t>Judges take an </a:t>
            </a:r>
            <a:r>
              <a:rPr lang="en-US" sz="2800" b="1" i="1" dirty="0"/>
              <a:t>oath</a:t>
            </a:r>
            <a:r>
              <a:rPr lang="en-US" sz="2800" dirty="0"/>
              <a:t> that they “</a:t>
            </a:r>
            <a:r>
              <a:rPr lang="en-US" sz="2800" b="1" i="1" dirty="0"/>
              <a:t>will support the Constitution of the United States and the Constitution and laws of the State of Arizona.</a:t>
            </a:r>
            <a:r>
              <a:rPr lang="en-US" sz="2800" dirty="0"/>
              <a:t>”</a:t>
            </a:r>
          </a:p>
          <a:p>
            <a:pPr>
              <a:defRPr/>
            </a:pPr>
            <a:r>
              <a:rPr lang="en-US" sz="2800" dirty="0"/>
              <a:t>“Justice in all cases </a:t>
            </a:r>
            <a:r>
              <a:rPr lang="en-US" sz="2800" b="1" i="1" dirty="0"/>
              <a:t>shall be administered openly</a:t>
            </a:r>
            <a:r>
              <a:rPr lang="en-US" sz="2800" dirty="0"/>
              <a:t>.”  Arizona Constitution Article 2 Section 11.</a:t>
            </a:r>
          </a:p>
          <a:p>
            <a:pPr>
              <a:defRPr/>
            </a:pPr>
            <a:r>
              <a:rPr lang="en-US" sz="2800" dirty="0"/>
              <a:t>Can exclude witnesses until they testify so they don’t hear other testimony, but closing the courtroom to all would be contrary to these provisions and </a:t>
            </a:r>
            <a:r>
              <a:rPr lang="en-US" sz="2800" b="1" i="1" dirty="0"/>
              <a:t>subject to review by an appellate court</a:t>
            </a:r>
            <a:r>
              <a:rPr lang="en-US" sz="2800" dirty="0"/>
              <a:t>.</a:t>
            </a:r>
          </a:p>
        </p:txBody>
      </p:sp>
    </p:spTree>
    <p:extLst>
      <p:ext uri="{BB962C8B-B14F-4D97-AF65-F5344CB8AC3E}">
        <p14:creationId xmlns:p14="http://schemas.microsoft.com/office/powerpoint/2010/main" val="34920927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8800" b="1" dirty="0">
                <a:solidFill>
                  <a:srgbClr val="FF0000"/>
                </a:solidFill>
              </a:rPr>
              <a:t>ISSUE </a:t>
            </a:r>
            <a:r>
              <a:rPr lang="en-US" altLang="en-US" sz="8800" b="1" dirty="0" smtClean="0">
                <a:solidFill>
                  <a:srgbClr val="FF0000"/>
                </a:solidFill>
              </a:rPr>
              <a:t>#3</a:t>
            </a:r>
            <a:endParaRPr lang="en-US" sz="8800" b="1" dirty="0">
              <a:solidFill>
                <a:srgbClr val="FF0000"/>
              </a:solidFill>
            </a:endParaRPr>
          </a:p>
        </p:txBody>
      </p:sp>
      <p:sp>
        <p:nvSpPr>
          <p:cNvPr id="4" name="Content Placeholder 3"/>
          <p:cNvSpPr>
            <a:spLocks noGrp="1"/>
          </p:cNvSpPr>
          <p:nvPr>
            <p:ph idx="1"/>
          </p:nvPr>
        </p:nvSpPr>
        <p:spPr>
          <a:xfrm>
            <a:off x="1524000" y="4326533"/>
            <a:ext cx="6991350" cy="1658145"/>
          </a:xfrm>
        </p:spPr>
        <p:txBody>
          <a:bodyPr>
            <a:normAutofit/>
          </a:bodyPr>
          <a:lstStyle/>
          <a:p>
            <a:pPr marL="0" indent="0" algn="ctr">
              <a:buNone/>
            </a:pPr>
            <a:r>
              <a:rPr lang="en-US" sz="3600" dirty="0" smtClean="0"/>
              <a:t>Bus Victims want to let everyone in court hear the story and vote for who should win</a:t>
            </a:r>
            <a:endParaRPr lang="en-US" sz="3600" dirty="0"/>
          </a:p>
        </p:txBody>
      </p:sp>
      <p:pic>
        <p:nvPicPr>
          <p:cNvPr id="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0055" y="5894232"/>
            <a:ext cx="6588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07309" y="5866968"/>
            <a:ext cx="5969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49727" y="5818032"/>
            <a:ext cx="5905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85795" y="5866968"/>
            <a:ext cx="65881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https://eugenebrandt.files.wordpress.com/2013/09/hands-votin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62265" y="1600200"/>
            <a:ext cx="4089499" cy="2726333"/>
          </a:xfrm>
          <a:prstGeom prst="rect">
            <a:avLst/>
          </a:prstGeom>
          <a:noFill/>
          <a:ln>
            <a:solidFill>
              <a:schemeClr val="tx1"/>
            </a:solidFill>
          </a:ln>
          <a:effectLst>
            <a:outerShdw blurRad="1778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1623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8800" b="1" dirty="0">
                <a:solidFill>
                  <a:srgbClr val="FF0000"/>
                </a:solidFill>
              </a:rPr>
              <a:t>ISSUE </a:t>
            </a:r>
            <a:r>
              <a:rPr lang="en-US" altLang="en-US" sz="8800" b="1" dirty="0" smtClean="0">
                <a:solidFill>
                  <a:srgbClr val="FF0000"/>
                </a:solidFill>
              </a:rPr>
              <a:t>#3</a:t>
            </a:r>
            <a:endParaRPr lang="en-US" sz="8800" dirty="0"/>
          </a:p>
        </p:txBody>
      </p:sp>
      <p:sp>
        <p:nvSpPr>
          <p:cNvPr id="3" name="Content Placeholder 2"/>
          <p:cNvSpPr>
            <a:spLocks noGrp="1"/>
          </p:cNvSpPr>
          <p:nvPr>
            <p:ph idx="1"/>
          </p:nvPr>
        </p:nvSpPr>
        <p:spPr/>
        <p:txBody>
          <a:bodyPr>
            <a:normAutofit/>
          </a:bodyPr>
          <a:lstStyle/>
          <a:p>
            <a:r>
              <a:rPr lang="en-US" altLang="en-US" sz="3600" dirty="0"/>
              <a:t>Arizona Judges </a:t>
            </a:r>
            <a:r>
              <a:rPr lang="en-US" altLang="en-US" sz="3600" b="1" i="1" dirty="0"/>
              <a:t>don’t</a:t>
            </a:r>
            <a:r>
              <a:rPr lang="en-US" altLang="en-US" sz="3600" dirty="0"/>
              <a:t> decide cases by a vote of the public or those present.</a:t>
            </a:r>
          </a:p>
          <a:p>
            <a:r>
              <a:rPr lang="en-US" altLang="en-US" sz="3600" dirty="0"/>
              <a:t>Arizona Judges </a:t>
            </a:r>
            <a:r>
              <a:rPr lang="en-US" altLang="en-US" sz="3600" b="1" i="1" dirty="0"/>
              <a:t>do </a:t>
            </a:r>
            <a:r>
              <a:rPr lang="en-US" altLang="en-US" sz="3600" dirty="0"/>
              <a:t>take an oath to support the Constitution of the United States and the Constitution and laws of the State of Arizona.</a:t>
            </a:r>
          </a:p>
        </p:txBody>
      </p:sp>
    </p:spTree>
    <p:extLst>
      <p:ext uri="{BB962C8B-B14F-4D97-AF65-F5344CB8AC3E}">
        <p14:creationId xmlns:p14="http://schemas.microsoft.com/office/powerpoint/2010/main" val="34034561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8800" b="1" dirty="0">
                <a:solidFill>
                  <a:srgbClr val="FF0000"/>
                </a:solidFill>
              </a:rPr>
              <a:t>ISSUE </a:t>
            </a:r>
            <a:r>
              <a:rPr lang="en-US" altLang="en-US" sz="8800" b="1" dirty="0" smtClean="0">
                <a:solidFill>
                  <a:srgbClr val="FF0000"/>
                </a:solidFill>
              </a:rPr>
              <a:t>#3</a:t>
            </a:r>
            <a:endParaRPr lang="en-US" sz="8800" dirty="0"/>
          </a:p>
        </p:txBody>
      </p:sp>
      <p:sp>
        <p:nvSpPr>
          <p:cNvPr id="3" name="Content Placeholder 2"/>
          <p:cNvSpPr>
            <a:spLocks noGrp="1"/>
          </p:cNvSpPr>
          <p:nvPr>
            <p:ph idx="1"/>
          </p:nvPr>
        </p:nvSpPr>
        <p:spPr/>
        <p:txBody>
          <a:bodyPr>
            <a:normAutofit/>
          </a:bodyPr>
          <a:lstStyle/>
          <a:p>
            <a:r>
              <a:rPr lang="en-US" altLang="en-US" sz="3600" dirty="0"/>
              <a:t>Arizona Judges </a:t>
            </a:r>
            <a:r>
              <a:rPr lang="en-US" altLang="en-US" sz="3600" b="1" i="1" dirty="0"/>
              <a:t>don’t</a:t>
            </a:r>
            <a:r>
              <a:rPr lang="en-US" altLang="en-US" sz="3600" dirty="0"/>
              <a:t> decide cases based on the attorneys or parties involved, or newspaper articles or even whether the judge agrees with the law.</a:t>
            </a:r>
          </a:p>
          <a:p>
            <a:r>
              <a:rPr lang="en-US" altLang="en-US" sz="3600" dirty="0"/>
              <a:t>Arizona Judges </a:t>
            </a:r>
            <a:r>
              <a:rPr lang="en-US" altLang="en-US" sz="3600" b="1" i="1" dirty="0"/>
              <a:t>do</a:t>
            </a:r>
            <a:r>
              <a:rPr lang="en-US" altLang="en-US" sz="3600" dirty="0"/>
              <a:t> decide specific cases by applying the </a:t>
            </a:r>
            <a:r>
              <a:rPr lang="en-US" altLang="en-US" sz="3600" b="1" i="1" dirty="0"/>
              <a:t>rule of law </a:t>
            </a:r>
            <a:r>
              <a:rPr lang="en-US" altLang="en-US" sz="3600" dirty="0"/>
              <a:t>to the facts presented by the parties.</a:t>
            </a:r>
          </a:p>
        </p:txBody>
      </p:sp>
    </p:spTree>
    <p:extLst>
      <p:ext uri="{BB962C8B-B14F-4D97-AF65-F5344CB8AC3E}">
        <p14:creationId xmlns:p14="http://schemas.microsoft.com/office/powerpoint/2010/main" val="15571973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gatesp\AppData\Local\Microsoft\Windows\Temporary Internet Files\Content.Outlook\3HLBQQV8\Our Courts AZ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04800"/>
            <a:ext cx="27432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219200" y="3886200"/>
            <a:ext cx="6934200" cy="1569660"/>
          </a:xfrm>
          <a:prstGeom prst="rect">
            <a:avLst/>
          </a:prstGeom>
          <a:noFill/>
        </p:spPr>
        <p:txBody>
          <a:bodyPr wrap="square" rtlCol="0">
            <a:spAutoFit/>
          </a:bodyPr>
          <a:lstStyle/>
          <a:p>
            <a:pPr algn="ctr"/>
            <a:r>
              <a:rPr lang="en-US" sz="9600" b="1" dirty="0" smtClean="0">
                <a:solidFill>
                  <a:srgbClr val="FF0000"/>
                </a:solidFill>
              </a:rPr>
              <a:t>Questions?</a:t>
            </a:r>
            <a:endParaRPr lang="en-US" sz="9600" b="1" dirty="0">
              <a:solidFill>
                <a:srgbClr val="FF0000"/>
              </a:solidFill>
            </a:endParaRPr>
          </a:p>
        </p:txBody>
      </p:sp>
    </p:spTree>
    <p:extLst>
      <p:ext uri="{BB962C8B-B14F-4D97-AF65-F5344CB8AC3E}">
        <p14:creationId xmlns:p14="http://schemas.microsoft.com/office/powerpoint/2010/main" val="21000467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685800"/>
            <a:ext cx="6502400" cy="4876800"/>
          </a:xfrm>
        </p:spPr>
      </p:pic>
    </p:spTree>
    <p:extLst>
      <p:ext uri="{BB962C8B-B14F-4D97-AF65-F5344CB8AC3E}">
        <p14:creationId xmlns:p14="http://schemas.microsoft.com/office/powerpoint/2010/main" val="1267696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685800"/>
            <a:ext cx="6502400" cy="4876800"/>
          </a:xfrm>
          <a:prstGeom prst="rect">
            <a:avLst/>
          </a:prstGeom>
        </p:spPr>
      </p:pic>
    </p:spTree>
    <p:extLst>
      <p:ext uri="{BB962C8B-B14F-4D97-AF65-F5344CB8AC3E}">
        <p14:creationId xmlns:p14="http://schemas.microsoft.com/office/powerpoint/2010/main" val="1980735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685800"/>
            <a:ext cx="6502400" cy="4876800"/>
          </a:xfrm>
          <a:prstGeom prst="rect">
            <a:avLst/>
          </a:prstGeom>
        </p:spPr>
      </p:pic>
    </p:spTree>
    <p:extLst>
      <p:ext uri="{BB962C8B-B14F-4D97-AF65-F5344CB8AC3E}">
        <p14:creationId xmlns:p14="http://schemas.microsoft.com/office/powerpoint/2010/main" val="3796918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685800"/>
            <a:ext cx="6502400" cy="4876800"/>
          </a:xfrm>
          <a:prstGeom prst="rect">
            <a:avLst/>
          </a:prstGeom>
        </p:spPr>
      </p:pic>
    </p:spTree>
    <p:extLst>
      <p:ext uri="{BB962C8B-B14F-4D97-AF65-F5344CB8AC3E}">
        <p14:creationId xmlns:p14="http://schemas.microsoft.com/office/powerpoint/2010/main" val="3849255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1066800"/>
            <a:ext cx="7391400" cy="4985980"/>
          </a:xfrm>
          <a:prstGeom prst="rect">
            <a:avLst/>
          </a:prstGeom>
          <a:noFill/>
        </p:spPr>
        <p:txBody>
          <a:bodyPr wrap="square" rtlCol="0">
            <a:spAutoFit/>
          </a:bodyPr>
          <a:lstStyle/>
          <a:p>
            <a:pPr marL="285750" indent="-285750">
              <a:buFont typeface="Arial" panose="020B0604020202020204" pitchFamily="34" charset="0"/>
              <a:buChar char="•"/>
            </a:pPr>
            <a:r>
              <a:rPr lang="en-US" altLang="en-US" sz="6000" dirty="0">
                <a:ea typeface="Batang" panose="02030600000101010101" pitchFamily="18" charset="-127"/>
              </a:rPr>
              <a:t>Our Courts </a:t>
            </a:r>
            <a:r>
              <a:rPr lang="en-US" altLang="en-US" sz="6000" dirty="0" smtClean="0">
                <a:ea typeface="Batang" panose="02030600000101010101" pitchFamily="18" charset="-127"/>
              </a:rPr>
              <a:t>Arizona</a:t>
            </a:r>
            <a:endParaRPr lang="en-US" altLang="en-US" sz="6000" dirty="0">
              <a:ea typeface="Batang" panose="02030600000101010101" pitchFamily="18" charset="-127"/>
            </a:endParaRPr>
          </a:p>
          <a:p>
            <a:pPr marL="285750" indent="-285750">
              <a:buFont typeface="Arial" panose="020B0604020202020204" pitchFamily="34" charset="0"/>
              <a:buChar char="•"/>
            </a:pPr>
            <a:r>
              <a:rPr lang="en-US" altLang="en-US" sz="6000" dirty="0" smtClean="0">
                <a:ea typeface="Batang" panose="02030600000101010101" pitchFamily="18" charset="-127"/>
              </a:rPr>
              <a:t>Hypothetical </a:t>
            </a:r>
            <a:r>
              <a:rPr lang="en-US" altLang="en-US" sz="6000" dirty="0">
                <a:ea typeface="Batang" panose="02030600000101010101" pitchFamily="18" charset="-127"/>
              </a:rPr>
              <a:t>bus </a:t>
            </a:r>
            <a:r>
              <a:rPr lang="en-US" altLang="en-US" sz="6000" dirty="0" smtClean="0">
                <a:ea typeface="Batang" panose="02030600000101010101" pitchFamily="18" charset="-127"/>
              </a:rPr>
              <a:t>crash</a:t>
            </a:r>
            <a:endParaRPr lang="en-US" altLang="en-US" sz="6000" dirty="0">
              <a:ea typeface="Batang" panose="02030600000101010101" pitchFamily="18" charset="-127"/>
            </a:endParaRPr>
          </a:p>
          <a:p>
            <a:pPr marL="285750" indent="-285750">
              <a:buFont typeface="Arial" panose="020B0604020202020204" pitchFamily="34" charset="0"/>
              <a:buChar char="•"/>
            </a:pPr>
            <a:r>
              <a:rPr lang="en-US" altLang="en-US" sz="6000" dirty="0" smtClean="0">
                <a:ea typeface="Batang" panose="02030600000101010101" pitchFamily="18" charset="-127"/>
              </a:rPr>
              <a:t>Learning objectives</a:t>
            </a:r>
            <a:endParaRPr lang="en-US" altLang="en-US" sz="6000" dirty="0">
              <a:ea typeface="Batang" panose="02030600000101010101" pitchFamily="18" charset="-127"/>
            </a:endParaRPr>
          </a:p>
          <a:p>
            <a:pPr marL="285750" indent="-285750">
              <a:buFont typeface="Arial" panose="020B0604020202020204" pitchFamily="34" charset="0"/>
              <a:buChar char="•"/>
            </a:pPr>
            <a:r>
              <a:rPr lang="en-US" altLang="en-US" sz="6000" dirty="0">
                <a:ea typeface="Batang" panose="02030600000101010101" pitchFamily="18" charset="-127"/>
              </a:rPr>
              <a:t>Let’s get going . . .</a:t>
            </a:r>
          </a:p>
          <a:p>
            <a:endParaRPr lang="en-US" dirty="0"/>
          </a:p>
        </p:txBody>
      </p:sp>
    </p:spTree>
    <p:extLst>
      <p:ext uri="{BB962C8B-B14F-4D97-AF65-F5344CB8AC3E}">
        <p14:creationId xmlns:p14="http://schemas.microsoft.com/office/powerpoint/2010/main" val="8903569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685800"/>
            <a:ext cx="6502400" cy="4876800"/>
          </a:xfrm>
          <a:prstGeom prst="rect">
            <a:avLst/>
          </a:prstGeom>
        </p:spPr>
      </p:pic>
    </p:spTree>
    <p:extLst>
      <p:ext uri="{BB962C8B-B14F-4D97-AF65-F5344CB8AC3E}">
        <p14:creationId xmlns:p14="http://schemas.microsoft.com/office/powerpoint/2010/main" val="24496452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685800"/>
            <a:ext cx="6477000" cy="4857750"/>
          </a:xfrm>
          <a:prstGeom prst="rect">
            <a:avLst/>
          </a:prstGeom>
        </p:spPr>
      </p:pic>
    </p:spTree>
    <p:extLst>
      <p:ext uri="{BB962C8B-B14F-4D97-AF65-F5344CB8AC3E}">
        <p14:creationId xmlns:p14="http://schemas.microsoft.com/office/powerpoint/2010/main" val="39485079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685800"/>
            <a:ext cx="6477000" cy="4857750"/>
          </a:xfrm>
          <a:prstGeom prst="rect">
            <a:avLst/>
          </a:prstGeom>
        </p:spPr>
      </p:pic>
    </p:spTree>
    <p:extLst>
      <p:ext uri="{BB962C8B-B14F-4D97-AF65-F5344CB8AC3E}">
        <p14:creationId xmlns:p14="http://schemas.microsoft.com/office/powerpoint/2010/main" val="39251921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685800"/>
            <a:ext cx="6502400" cy="4876800"/>
          </a:xfrm>
          <a:prstGeom prst="rect">
            <a:avLst/>
          </a:prstGeom>
        </p:spPr>
      </p:pic>
    </p:spTree>
    <p:extLst>
      <p:ext uri="{BB962C8B-B14F-4D97-AF65-F5344CB8AC3E}">
        <p14:creationId xmlns:p14="http://schemas.microsoft.com/office/powerpoint/2010/main" val="14848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685800"/>
            <a:ext cx="6502400" cy="4876800"/>
          </a:xfrm>
          <a:prstGeom prst="rect">
            <a:avLst/>
          </a:prstGeom>
        </p:spPr>
      </p:pic>
    </p:spTree>
    <p:extLst>
      <p:ext uri="{BB962C8B-B14F-4D97-AF65-F5344CB8AC3E}">
        <p14:creationId xmlns:p14="http://schemas.microsoft.com/office/powerpoint/2010/main" val="23942100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685800"/>
            <a:ext cx="6502400" cy="4876800"/>
          </a:xfrm>
          <a:prstGeom prst="rect">
            <a:avLst/>
          </a:prstGeom>
        </p:spPr>
      </p:pic>
    </p:spTree>
    <p:extLst>
      <p:ext uri="{BB962C8B-B14F-4D97-AF65-F5344CB8AC3E}">
        <p14:creationId xmlns:p14="http://schemas.microsoft.com/office/powerpoint/2010/main" val="1825776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685800"/>
            <a:ext cx="6502400" cy="4876800"/>
          </a:xfrm>
          <a:prstGeom prst="rect">
            <a:avLst/>
          </a:prstGeom>
        </p:spPr>
      </p:pic>
    </p:spTree>
    <p:extLst>
      <p:ext uri="{BB962C8B-B14F-4D97-AF65-F5344CB8AC3E}">
        <p14:creationId xmlns:p14="http://schemas.microsoft.com/office/powerpoint/2010/main" val="4201587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685800"/>
            <a:ext cx="6477000" cy="4857750"/>
          </a:xfrm>
          <a:prstGeom prst="rect">
            <a:avLst/>
          </a:prstGeom>
        </p:spPr>
      </p:pic>
    </p:spTree>
    <p:extLst>
      <p:ext uri="{BB962C8B-B14F-4D97-AF65-F5344CB8AC3E}">
        <p14:creationId xmlns:p14="http://schemas.microsoft.com/office/powerpoint/2010/main" val="2373109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685800"/>
            <a:ext cx="6477000" cy="4857750"/>
          </a:xfrm>
          <a:prstGeom prst="rect">
            <a:avLst/>
          </a:prstGeom>
        </p:spPr>
      </p:pic>
    </p:spTree>
    <p:extLst>
      <p:ext uri="{BB962C8B-B14F-4D97-AF65-F5344CB8AC3E}">
        <p14:creationId xmlns:p14="http://schemas.microsoft.com/office/powerpoint/2010/main" val="3991028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685800"/>
            <a:ext cx="6477000" cy="4857750"/>
          </a:xfrm>
          <a:prstGeom prst="rect">
            <a:avLst/>
          </a:prstGeom>
        </p:spPr>
      </p:pic>
    </p:spTree>
    <p:extLst>
      <p:ext uri="{BB962C8B-B14F-4D97-AF65-F5344CB8AC3E}">
        <p14:creationId xmlns:p14="http://schemas.microsoft.com/office/powerpoint/2010/main" val="24308090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ur Cour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28800" y="1066800"/>
            <a:ext cx="6324600" cy="4743450"/>
          </a:xfrm>
          <a:prstGeom prst="rect">
            <a:avLst/>
          </a:prstGeom>
        </p:spPr>
      </p:pic>
    </p:spTree>
    <p:extLst>
      <p:ext uri="{BB962C8B-B14F-4D97-AF65-F5344CB8AC3E}">
        <p14:creationId xmlns:p14="http://schemas.microsoft.com/office/powerpoint/2010/main" val="8405465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685800"/>
            <a:ext cx="6502400" cy="4876800"/>
          </a:xfrm>
          <a:prstGeom prst="rect">
            <a:avLst/>
          </a:prstGeom>
        </p:spPr>
      </p:pic>
    </p:spTree>
    <p:extLst>
      <p:ext uri="{BB962C8B-B14F-4D97-AF65-F5344CB8AC3E}">
        <p14:creationId xmlns:p14="http://schemas.microsoft.com/office/powerpoint/2010/main" val="20025629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685800"/>
            <a:ext cx="6502400" cy="4876800"/>
          </a:xfrm>
          <a:prstGeom prst="rect">
            <a:avLst/>
          </a:prstGeom>
        </p:spPr>
      </p:pic>
    </p:spTree>
    <p:extLst>
      <p:ext uri="{BB962C8B-B14F-4D97-AF65-F5344CB8AC3E}">
        <p14:creationId xmlns:p14="http://schemas.microsoft.com/office/powerpoint/2010/main" val="42039889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685800"/>
            <a:ext cx="6502400" cy="4876800"/>
          </a:xfrm>
          <a:prstGeom prst="rect">
            <a:avLst/>
          </a:prstGeom>
        </p:spPr>
      </p:pic>
    </p:spTree>
    <p:extLst>
      <p:ext uri="{BB962C8B-B14F-4D97-AF65-F5344CB8AC3E}">
        <p14:creationId xmlns:p14="http://schemas.microsoft.com/office/powerpoint/2010/main" val="16003361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685800"/>
            <a:ext cx="6502400" cy="4876800"/>
          </a:xfrm>
          <a:prstGeom prst="rect">
            <a:avLst/>
          </a:prstGeom>
        </p:spPr>
      </p:pic>
    </p:spTree>
    <p:extLst>
      <p:ext uri="{BB962C8B-B14F-4D97-AF65-F5344CB8AC3E}">
        <p14:creationId xmlns:p14="http://schemas.microsoft.com/office/powerpoint/2010/main" val="41894730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685800"/>
            <a:ext cx="6502400" cy="4876800"/>
          </a:xfrm>
          <a:prstGeom prst="rect">
            <a:avLst/>
          </a:prstGeom>
        </p:spPr>
      </p:pic>
    </p:spTree>
    <p:extLst>
      <p:ext uri="{BB962C8B-B14F-4D97-AF65-F5344CB8AC3E}">
        <p14:creationId xmlns:p14="http://schemas.microsoft.com/office/powerpoint/2010/main" val="3533803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685800"/>
            <a:ext cx="6502400" cy="4876800"/>
          </a:xfrm>
          <a:prstGeom prst="rect">
            <a:avLst/>
          </a:prstGeom>
        </p:spPr>
      </p:pic>
    </p:spTree>
    <p:extLst>
      <p:ext uri="{BB962C8B-B14F-4D97-AF65-F5344CB8AC3E}">
        <p14:creationId xmlns:p14="http://schemas.microsoft.com/office/powerpoint/2010/main" val="1996739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685800"/>
            <a:ext cx="6502400" cy="4876800"/>
          </a:xfrm>
          <a:prstGeom prst="rect">
            <a:avLst/>
          </a:prstGeom>
        </p:spPr>
      </p:pic>
    </p:spTree>
    <p:extLst>
      <p:ext uri="{BB962C8B-B14F-4D97-AF65-F5344CB8AC3E}">
        <p14:creationId xmlns:p14="http://schemas.microsoft.com/office/powerpoint/2010/main" val="9028336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464154" y="1591408"/>
            <a:ext cx="2765446" cy="2173736"/>
          </a:xfrm>
          <a:prstGeom prst="rect">
            <a:avLst/>
          </a:prstGeom>
          <a:solidFill>
            <a:srgbClr val="9090A0">
              <a:alpha val="72941"/>
            </a:srgbClr>
          </a:solidFill>
          <a:ln>
            <a:solidFill>
              <a:schemeClr val="tx1"/>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http://69.49.225.114/wordpress/wp-content/uploads/2012/04/stack-of-paper2.png"/>
          <p:cNvPicPr>
            <a:picLocks noChangeAspect="1" noChangeArrowheads="1"/>
          </p:cNvPicPr>
          <p:nvPr/>
        </p:nvPicPr>
        <p:blipFill rotWithShape="1">
          <a:blip r:embed="rId3">
            <a:extLst>
              <a:ext uri="{28A0092B-C50C-407E-A947-70E740481C1C}">
                <a14:useLocalDpi xmlns:a14="http://schemas.microsoft.com/office/drawing/2010/main" val="0"/>
              </a:ext>
            </a:extLst>
          </a:blip>
          <a:srcRect l="7903" t="6658" r="4988" b="409"/>
          <a:stretch/>
        </p:blipFill>
        <p:spPr bwMode="auto">
          <a:xfrm>
            <a:off x="5464154" y="1591408"/>
            <a:ext cx="2590800" cy="19278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altLang="en-US" sz="6000" b="1" dirty="0">
                <a:solidFill>
                  <a:srgbClr val="FF0000"/>
                </a:solidFill>
              </a:rPr>
              <a:t>BUS CRASH FALLOUT</a:t>
            </a:r>
            <a:endParaRPr lang="en-US" sz="6000" dirty="0"/>
          </a:p>
        </p:txBody>
      </p:sp>
      <p:pic>
        <p:nvPicPr>
          <p:cNvPr id="1026" name="Picture 2" descr="http://missouripersonalinjuryattorney.com/wp-content/uploads/2010/01/Dollar-Sign.jpg"/>
          <p:cNvPicPr>
            <a:picLocks noChangeAspect="1" noChangeArrowheads="1"/>
          </p:cNvPicPr>
          <p:nvPr/>
        </p:nvPicPr>
        <p:blipFill rotWithShape="1">
          <a:blip r:embed="rId4">
            <a:extLst>
              <a:ext uri="{28A0092B-C50C-407E-A947-70E740481C1C}">
                <a14:useLocalDpi xmlns:a14="http://schemas.microsoft.com/office/drawing/2010/main" val="0"/>
              </a:ext>
            </a:extLst>
          </a:blip>
          <a:srcRect t="5500"/>
          <a:stretch/>
        </p:blipFill>
        <p:spPr bwMode="auto">
          <a:xfrm>
            <a:off x="5464154" y="4343399"/>
            <a:ext cx="2765446" cy="1855471"/>
          </a:xfrm>
          <a:prstGeom prst="rect">
            <a:avLst/>
          </a:prstGeom>
          <a:noFill/>
          <a:ln>
            <a:solidFill>
              <a:schemeClr val="tx1"/>
            </a:solidFill>
          </a:ln>
          <a:effectLst>
            <a:outerShdw blurRad="1905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6151" r="11845"/>
          <a:stretch/>
        </p:blipFill>
        <p:spPr>
          <a:xfrm>
            <a:off x="1819275" y="4340441"/>
            <a:ext cx="3048001" cy="1858430"/>
          </a:xfrm>
          <a:prstGeom prst="rect">
            <a:avLst/>
          </a:prstGeom>
          <a:ln>
            <a:solidFill>
              <a:schemeClr val="tx1"/>
            </a:solidFill>
          </a:ln>
          <a:effectLst>
            <a:outerShdw blurRad="203200" dist="38100" dir="2700000" sx="102000" sy="102000" algn="tl" rotWithShape="0">
              <a:prstClr val="black">
                <a:alpha val="40000"/>
              </a:prstClr>
            </a:outerShdw>
          </a:effectLst>
        </p:spPr>
      </p:pic>
      <p:pic>
        <p:nvPicPr>
          <p:cNvPr id="3074" name="Picture 2" descr="http://www.schoolbusdriver.org/image3.jpg"/>
          <p:cNvPicPr>
            <a:picLocks noChangeAspect="1" noChangeArrowheads="1"/>
          </p:cNvPicPr>
          <p:nvPr/>
        </p:nvPicPr>
        <p:blipFill rotWithShape="1">
          <a:blip r:embed="rId6">
            <a:extLst>
              <a:ext uri="{28A0092B-C50C-407E-A947-70E740481C1C}">
                <a14:useLocalDpi xmlns:a14="http://schemas.microsoft.com/office/drawing/2010/main" val="0"/>
              </a:ext>
            </a:extLst>
          </a:blip>
          <a:srcRect r="6179"/>
          <a:stretch/>
        </p:blipFill>
        <p:spPr bwMode="auto">
          <a:xfrm>
            <a:off x="1817656" y="1591408"/>
            <a:ext cx="3059144" cy="2173736"/>
          </a:xfrm>
          <a:prstGeom prst="rect">
            <a:avLst/>
          </a:prstGeom>
          <a:noFill/>
          <a:ln>
            <a:solidFill>
              <a:schemeClr val="tx1"/>
            </a:solidFill>
          </a:ln>
          <a:effectLst>
            <a:outerShdw blurRad="1651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5108740" y="3099032"/>
            <a:ext cx="3526970" cy="707886"/>
          </a:xfrm>
          <a:prstGeom prst="rect">
            <a:avLst/>
          </a:prstGeom>
          <a:noFill/>
        </p:spPr>
        <p:txBody>
          <a:bodyPr wrap="square" lIns="91440" tIns="45720" rIns="91440" bIns="45720">
            <a:spAutoFit/>
          </a:bodyPr>
          <a:lstStyle/>
          <a:p>
            <a:pPr algn="ct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Discovery</a:t>
            </a:r>
            <a:endPar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9592682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5400" b="1" dirty="0">
                <a:solidFill>
                  <a:srgbClr val="FF0000"/>
                </a:solidFill>
                <a:cs typeface="Arial" panose="020B0604020202020204" pitchFamily="34" charset="0"/>
              </a:rPr>
              <a:t>THE FIRST DAY OF </a:t>
            </a:r>
            <a:r>
              <a:rPr lang="en-US" altLang="en-US" sz="5400" b="1" dirty="0" smtClean="0">
                <a:solidFill>
                  <a:srgbClr val="FF0000"/>
                </a:solidFill>
                <a:cs typeface="Arial" panose="020B0604020202020204" pitchFamily="34" charset="0"/>
              </a:rPr>
              <a:t>TRIAL</a:t>
            </a:r>
            <a:endParaRPr lang="en-US" sz="5400" b="1" dirty="0">
              <a:solidFill>
                <a:srgbClr val="FF0000"/>
              </a:solidFill>
              <a:cs typeface="Arial" panose="020B0604020202020204" pitchFamily="34" charset="0"/>
            </a:endParaRPr>
          </a:p>
        </p:txBody>
      </p:sp>
      <p:sp>
        <p:nvSpPr>
          <p:cNvPr id="3" name="Content Placeholder 2"/>
          <p:cNvSpPr>
            <a:spLocks noGrp="1"/>
          </p:cNvSpPr>
          <p:nvPr>
            <p:ph idx="1"/>
          </p:nvPr>
        </p:nvSpPr>
        <p:spPr>
          <a:xfrm>
            <a:off x="2514600" y="1726406"/>
            <a:ext cx="6000750" cy="4674394"/>
          </a:xfrm>
        </p:spPr>
        <p:txBody>
          <a:bodyPr>
            <a:normAutofit lnSpcReduction="10000"/>
          </a:bodyPr>
          <a:lstStyle/>
          <a:p>
            <a:pPr marL="0" indent="0">
              <a:spcAft>
                <a:spcPts val="1800"/>
              </a:spcAft>
              <a:buNone/>
            </a:pPr>
            <a:r>
              <a:rPr lang="en-US" sz="2800" dirty="0"/>
              <a:t>Hearts are the people in the bus who were hurt and have sued Trucking Co. (called plaintiffs).</a:t>
            </a:r>
          </a:p>
          <a:p>
            <a:pPr marL="0" indent="0">
              <a:spcAft>
                <a:spcPts val="1800"/>
              </a:spcAft>
              <a:buNone/>
            </a:pPr>
            <a:r>
              <a:rPr lang="en-US" sz="2800" dirty="0"/>
              <a:t>Spades are Trucking Co. (called the defendant).</a:t>
            </a:r>
          </a:p>
          <a:p>
            <a:pPr marL="0" indent="0">
              <a:spcAft>
                <a:spcPts val="1800"/>
              </a:spcAft>
              <a:buNone/>
            </a:pPr>
            <a:r>
              <a:rPr lang="en-US" sz="2800" dirty="0"/>
              <a:t>Diamonds are potential jurors.</a:t>
            </a:r>
          </a:p>
          <a:p>
            <a:pPr marL="0" indent="0">
              <a:spcAft>
                <a:spcPts val="1800"/>
              </a:spcAft>
              <a:buNone/>
            </a:pPr>
            <a:r>
              <a:rPr lang="en-US" sz="2800" dirty="0"/>
              <a:t>Clubs are people who came to watch, including witnesses who the parties may call to tell the jury what they know.</a:t>
            </a:r>
          </a:p>
          <a:p>
            <a:endParaRPr lang="en-US" dirty="0"/>
          </a:p>
        </p:txBody>
      </p:sp>
      <p:pic>
        <p:nvPicPr>
          <p:cNvPr id="4"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981200"/>
            <a:ext cx="6588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83556" y="3124200"/>
            <a:ext cx="5969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33786" y="3917950"/>
            <a:ext cx="5905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55788" y="5054600"/>
            <a:ext cx="65881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3772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8800" b="1" dirty="0">
                <a:solidFill>
                  <a:srgbClr val="FF0000"/>
                </a:solidFill>
              </a:rPr>
              <a:t>ISSUE </a:t>
            </a:r>
            <a:r>
              <a:rPr lang="en-US" altLang="en-US" sz="8800" b="1" dirty="0" smtClean="0">
                <a:solidFill>
                  <a:srgbClr val="FF0000"/>
                </a:solidFill>
              </a:rPr>
              <a:t>#1</a:t>
            </a:r>
            <a:endParaRPr lang="en-US" sz="8800" b="1" dirty="0">
              <a:solidFill>
                <a:srgbClr val="FF0000"/>
              </a:solidFill>
            </a:endParaRPr>
          </a:p>
        </p:txBody>
      </p:sp>
      <p:pic>
        <p:nvPicPr>
          <p:cNvPr id="2052" name="Picture 4" descr="http://www.thedrillingpeople.com/wp-content/uploads/2013/06/linkedi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372" b="32184"/>
          <a:stretch/>
        </p:blipFill>
        <p:spPr bwMode="auto">
          <a:xfrm>
            <a:off x="1600200" y="1662576"/>
            <a:ext cx="6629402" cy="220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19375" y="3872376"/>
            <a:ext cx="4800600" cy="1754326"/>
          </a:xfrm>
          <a:prstGeom prst="rect">
            <a:avLst/>
          </a:prstGeom>
          <a:noFill/>
        </p:spPr>
        <p:txBody>
          <a:bodyPr wrap="square" rtlCol="0">
            <a:spAutoFit/>
          </a:bodyPr>
          <a:lstStyle/>
          <a:p>
            <a:pPr algn="ctr"/>
            <a:r>
              <a:rPr lang="en-US" sz="3600" b="1" dirty="0" smtClean="0"/>
              <a:t>Judge Recommends Plaintiff’s Attorney on LinkedIn</a:t>
            </a:r>
            <a:endParaRPr lang="en-US" sz="3600" b="1" dirty="0"/>
          </a:p>
        </p:txBody>
      </p:sp>
      <p:pic>
        <p:nvPicPr>
          <p:cNvPr id="7"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0055" y="5894232"/>
            <a:ext cx="6588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07309" y="5866968"/>
            <a:ext cx="5969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49727" y="5818032"/>
            <a:ext cx="5905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85795" y="5866968"/>
            <a:ext cx="65881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7567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8800" b="1" dirty="0">
                <a:solidFill>
                  <a:srgbClr val="FF0000"/>
                </a:solidFill>
              </a:rPr>
              <a:t>ISSUE #1</a:t>
            </a:r>
            <a:endParaRPr lang="en-US" sz="8800" dirty="0"/>
          </a:p>
        </p:txBody>
      </p:sp>
      <p:sp>
        <p:nvSpPr>
          <p:cNvPr id="3" name="Content Placeholder 2"/>
          <p:cNvSpPr>
            <a:spLocks noGrp="1"/>
          </p:cNvSpPr>
          <p:nvPr>
            <p:ph idx="1"/>
          </p:nvPr>
        </p:nvSpPr>
        <p:spPr/>
        <p:txBody>
          <a:bodyPr/>
          <a:lstStyle/>
          <a:p>
            <a:pPr>
              <a:defRPr/>
            </a:pPr>
            <a:r>
              <a:rPr lang="en-US" altLang="en-US" sz="3200" dirty="0"/>
              <a:t>The </a:t>
            </a:r>
            <a:r>
              <a:rPr lang="en-US" altLang="en-US" sz="3200" b="1" i="1" dirty="0"/>
              <a:t>Arizona Code of Judicial Conduct </a:t>
            </a:r>
            <a:r>
              <a:rPr lang="en-US" altLang="en-US" sz="3200" dirty="0"/>
              <a:t>describes what an Arizona judge can and cannot do and requires judges to:</a:t>
            </a:r>
            <a:endParaRPr lang="en-US" altLang="en-US" sz="3200" b="1" i="1" dirty="0"/>
          </a:p>
          <a:p>
            <a:pPr lvl="1">
              <a:defRPr/>
            </a:pPr>
            <a:r>
              <a:rPr lang="en-US" altLang="en-US" sz="2400" dirty="0"/>
              <a:t>“uphold and promote the independence, integrity, and impartiality of the judiciary and shall avoid impropriety and the appearance of impropriety;”</a:t>
            </a:r>
          </a:p>
          <a:p>
            <a:pPr lvl="1">
              <a:defRPr/>
            </a:pPr>
            <a:r>
              <a:rPr lang="en-US" altLang="en-US" sz="2400" dirty="0"/>
              <a:t>“perform the duties of judicial office impartially, competently, and diligently;” </a:t>
            </a:r>
            <a:r>
              <a:rPr lang="en-US" altLang="en-US" sz="2400" b="1" i="1" dirty="0"/>
              <a:t>and</a:t>
            </a:r>
          </a:p>
          <a:p>
            <a:pPr lvl="1">
              <a:defRPr/>
            </a:pPr>
            <a:r>
              <a:rPr lang="en-US" altLang="en-US" sz="2400" dirty="0"/>
              <a:t>not be involved in any proceeding where “the judge’s impartiality might reasonably be questioned</a:t>
            </a:r>
            <a:r>
              <a:rPr lang="en-US" altLang="en-US" sz="2400" dirty="0" smtClean="0"/>
              <a:t>.”</a:t>
            </a:r>
            <a:endParaRPr lang="en-US" altLang="en-US" sz="2400" dirty="0"/>
          </a:p>
        </p:txBody>
      </p:sp>
    </p:spTree>
    <p:extLst>
      <p:ext uri="{BB962C8B-B14F-4D97-AF65-F5344CB8AC3E}">
        <p14:creationId xmlns:p14="http://schemas.microsoft.com/office/powerpoint/2010/main" val="36597246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8800" b="1" dirty="0">
                <a:solidFill>
                  <a:srgbClr val="FF0000"/>
                </a:solidFill>
              </a:rPr>
              <a:t>ISSUE #1</a:t>
            </a:r>
            <a:endParaRPr lang="en-US" sz="8800" dirty="0"/>
          </a:p>
        </p:txBody>
      </p:sp>
      <p:sp>
        <p:nvSpPr>
          <p:cNvPr id="3" name="Content Placeholder 2"/>
          <p:cNvSpPr>
            <a:spLocks noGrp="1"/>
          </p:cNvSpPr>
          <p:nvPr>
            <p:ph idx="1"/>
          </p:nvPr>
        </p:nvSpPr>
        <p:spPr/>
        <p:txBody>
          <a:bodyPr/>
          <a:lstStyle/>
          <a:p>
            <a:pPr>
              <a:spcAft>
                <a:spcPts val="600"/>
              </a:spcAft>
            </a:pPr>
            <a:r>
              <a:rPr lang="en-US" altLang="en-US" sz="2400" dirty="0"/>
              <a:t>The</a:t>
            </a:r>
            <a:r>
              <a:rPr lang="en-US" altLang="en-US" sz="2400" b="1" i="1" dirty="0"/>
              <a:t> Judicial Ethics Advisory Committee </a:t>
            </a:r>
            <a:r>
              <a:rPr lang="en-US" altLang="en-US" sz="2400" dirty="0"/>
              <a:t>issues advisory opinions applying the </a:t>
            </a:r>
            <a:r>
              <a:rPr lang="en-US" altLang="en-US" sz="2400" b="1" i="1" dirty="0"/>
              <a:t>Arizona Code of Judicial Conduct </a:t>
            </a:r>
            <a:r>
              <a:rPr lang="en-US" altLang="en-US" sz="2400" dirty="0"/>
              <a:t>and, in 2014, issued an opinion stating an Arizona judge is prohibited from using LinkedIn to recommend a lawyer who regularly appears before that judge.</a:t>
            </a:r>
          </a:p>
          <a:p>
            <a:r>
              <a:rPr lang="en-US" altLang="en-US" sz="2400" dirty="0"/>
              <a:t>The</a:t>
            </a:r>
            <a:r>
              <a:rPr lang="en-US" altLang="en-US" sz="2400" b="1" i="1" dirty="0"/>
              <a:t> Arizona Commission on Judicial Conduct</a:t>
            </a:r>
            <a:r>
              <a:rPr lang="en-US" altLang="en-US" sz="2400" dirty="0"/>
              <a:t> disciplines Arizona judges who violate the </a:t>
            </a:r>
            <a:r>
              <a:rPr lang="en-US" altLang="en-US" sz="2400" b="1" i="1" dirty="0"/>
              <a:t>Arizona Code of Judicial Conduct </a:t>
            </a:r>
            <a:r>
              <a:rPr lang="en-US" altLang="en-US" sz="2400" dirty="0"/>
              <a:t>(reprimands, censures, suspensions and even removals). </a:t>
            </a:r>
          </a:p>
          <a:p>
            <a:pPr marL="0" indent="0">
              <a:buNone/>
              <a:defRPr/>
            </a:pPr>
            <a:endParaRPr lang="en-US" altLang="en-US" sz="2400" dirty="0"/>
          </a:p>
        </p:txBody>
      </p:sp>
    </p:spTree>
    <p:extLst>
      <p:ext uri="{BB962C8B-B14F-4D97-AF65-F5344CB8AC3E}">
        <p14:creationId xmlns:p14="http://schemas.microsoft.com/office/powerpoint/2010/main" val="12961735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8800" b="1" dirty="0">
                <a:solidFill>
                  <a:srgbClr val="FF0000"/>
                </a:solidFill>
              </a:rPr>
              <a:t>ISSUE #1</a:t>
            </a:r>
            <a:endParaRPr lang="en-US" sz="8800" dirty="0"/>
          </a:p>
        </p:txBody>
      </p:sp>
      <p:sp>
        <p:nvSpPr>
          <p:cNvPr id="3" name="Content Placeholder 2"/>
          <p:cNvSpPr>
            <a:spLocks noGrp="1"/>
          </p:cNvSpPr>
          <p:nvPr>
            <p:ph idx="1"/>
          </p:nvPr>
        </p:nvSpPr>
        <p:spPr/>
        <p:txBody>
          <a:bodyPr>
            <a:normAutofit/>
          </a:bodyPr>
          <a:lstStyle/>
          <a:p>
            <a:pPr>
              <a:spcAft>
                <a:spcPts val="600"/>
              </a:spcAft>
            </a:pPr>
            <a:r>
              <a:rPr lang="en-US" altLang="en-US" sz="2800" dirty="0"/>
              <a:t>The </a:t>
            </a:r>
            <a:r>
              <a:rPr lang="en-US" altLang="en-US" sz="2800" b="1" i="1" dirty="0"/>
              <a:t>Arizona Rules of Professional Conduct</a:t>
            </a:r>
            <a:r>
              <a:rPr lang="en-US" altLang="en-US" sz="2800" dirty="0"/>
              <a:t> (called </a:t>
            </a:r>
            <a:r>
              <a:rPr lang="en-US" altLang="en-US" sz="2800" b="1" i="1" dirty="0"/>
              <a:t>Ethical Rules</a:t>
            </a:r>
            <a:r>
              <a:rPr lang="en-US" altLang="en-US" sz="2800" dirty="0"/>
              <a:t>) describe what an Arizona judge who is an Arizona attorney can and cannot do.</a:t>
            </a:r>
          </a:p>
          <a:p>
            <a:pPr>
              <a:spcAft>
                <a:spcPts val="600"/>
              </a:spcAft>
            </a:pPr>
            <a:r>
              <a:rPr lang="en-US" altLang="en-US" sz="2800" dirty="0"/>
              <a:t>The</a:t>
            </a:r>
            <a:r>
              <a:rPr lang="en-US" altLang="en-US" sz="2800" b="1" i="1" dirty="0"/>
              <a:t> State Bar of Arizona’s Committee on the Rules of Professional Conduct </a:t>
            </a:r>
            <a:r>
              <a:rPr lang="en-US" altLang="en-US" sz="2800" dirty="0"/>
              <a:t>issues advisory opinions applying the </a:t>
            </a:r>
            <a:r>
              <a:rPr lang="en-US" altLang="en-US" sz="2800" b="1" i="1" dirty="0"/>
              <a:t>Ethical Rules</a:t>
            </a:r>
            <a:r>
              <a:rPr lang="en-US" altLang="en-US" sz="2800" dirty="0"/>
              <a:t>.</a:t>
            </a:r>
          </a:p>
          <a:p>
            <a:r>
              <a:rPr lang="en-US" altLang="en-US" sz="2800" dirty="0"/>
              <a:t>The</a:t>
            </a:r>
            <a:r>
              <a:rPr lang="en-US" altLang="en-US" sz="2800" b="1" i="1" dirty="0"/>
              <a:t> State Bar of Arizona’s Lawyer Discipline</a:t>
            </a:r>
            <a:r>
              <a:rPr lang="en-US" altLang="en-US" sz="2800" dirty="0"/>
              <a:t> </a:t>
            </a:r>
            <a:r>
              <a:rPr lang="en-US" altLang="en-US" sz="2800" b="1" i="1" dirty="0"/>
              <a:t>System </a:t>
            </a:r>
            <a:r>
              <a:rPr lang="en-US" altLang="en-US" sz="2800" dirty="0"/>
              <a:t>disciplines Arizona attorneys who violate the </a:t>
            </a:r>
            <a:r>
              <a:rPr lang="en-US" altLang="en-US" sz="2800" b="1" i="1" dirty="0"/>
              <a:t>Ethical Rules</a:t>
            </a:r>
            <a:r>
              <a:rPr lang="en-US" altLang="en-US" sz="2800" dirty="0" smtClean="0"/>
              <a:t>.</a:t>
            </a:r>
            <a:endParaRPr lang="en-US" altLang="en-US" sz="2800" dirty="0"/>
          </a:p>
        </p:txBody>
      </p:sp>
    </p:spTree>
    <p:extLst>
      <p:ext uri="{BB962C8B-B14F-4D97-AF65-F5344CB8AC3E}">
        <p14:creationId xmlns:p14="http://schemas.microsoft.com/office/powerpoint/2010/main" val="35352721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ur Court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1" id="{21B0E34C-1FC5-455C-B2B3-651D4657618C}" vid="{53E25A23-7E40-42F6-8F84-C89C66F922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Our Courts</Template>
  <TotalTime>361</TotalTime>
  <Words>2059</Words>
  <Application>Microsoft Office PowerPoint</Application>
  <PresentationFormat>On-screen Show (4:3)</PresentationFormat>
  <Paragraphs>199</Paragraphs>
  <Slides>36</Slides>
  <Notes>13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Batang</vt:lpstr>
      <vt:lpstr>Arial</vt:lpstr>
      <vt:lpstr>Calibri</vt:lpstr>
      <vt:lpstr>Calibri Light</vt:lpstr>
      <vt:lpstr>Our Courts</vt:lpstr>
      <vt:lpstr>PowerPoint Presentation</vt:lpstr>
      <vt:lpstr>PowerPoint Presentation</vt:lpstr>
      <vt:lpstr>PowerPoint Presentation</vt:lpstr>
      <vt:lpstr>BUS CRASH FALLOUT</vt:lpstr>
      <vt:lpstr>THE FIRST DAY OF TRIAL</vt:lpstr>
      <vt:lpstr>ISSUE #1</vt:lpstr>
      <vt:lpstr>ISSUE #1</vt:lpstr>
      <vt:lpstr>ISSUE #1</vt:lpstr>
      <vt:lpstr>ISSUE #1</vt:lpstr>
      <vt:lpstr>ISSUE #2</vt:lpstr>
      <vt:lpstr>ISSUE #2</vt:lpstr>
      <vt:lpstr>ISSUE #3</vt:lpstr>
      <vt:lpstr>ISSUE #3</vt:lpstr>
      <vt:lpstr>ISSUE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Bar of Arizona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R. DeBruhl</dc:creator>
  <cp:lastModifiedBy>Rick R. DeBruhl</cp:lastModifiedBy>
  <cp:revision>21</cp:revision>
  <dcterms:created xsi:type="dcterms:W3CDTF">2014-12-02T18:00:46Z</dcterms:created>
  <dcterms:modified xsi:type="dcterms:W3CDTF">2014-12-03T00:02:40Z</dcterms:modified>
</cp:coreProperties>
</file>