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2" r:id="rId6"/>
    <p:sldId id="264" r:id="rId7"/>
    <p:sldId id="266" r:id="rId8"/>
    <p:sldId id="268" r:id="rId9"/>
    <p:sldId id="270" r:id="rId10"/>
    <p:sldId id="272" r:id="rId11"/>
    <p:sldId id="273" r:id="rId12"/>
    <p:sldId id="274" r:id="rId13"/>
    <p:sldId id="275" r:id="rId14"/>
    <p:sldId id="276" r:id="rId15"/>
    <p:sldId id="277" r:id="rId16"/>
    <p:sldId id="278" r:id="rId17"/>
    <p:sldId id="279" r:id="rId18"/>
    <p:sldId id="28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0391" autoAdjust="0"/>
  </p:normalViewPr>
  <p:slideViewPr>
    <p:cSldViewPr snapToGrid="0">
      <p:cViewPr varScale="1">
        <p:scale>
          <a:sx n="54" d="100"/>
          <a:sy n="54" d="100"/>
        </p:scale>
        <p:origin x="19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6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0C292-91CC-4CE2-8904-CBFFDE2C73A0}" type="datetimeFigureOut">
              <a:rPr lang="en-US" smtClean="0"/>
              <a:t>2/19/2015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94CD7-E634-43BD-AD69-426F368C0B35}" type="slidenum">
              <a:rPr lang="en-US" smtClean="0"/>
              <a:t>‹#›</a:t>
            </a:fld>
            <a:endParaRPr lang="en-US"/>
          </a:p>
        </p:txBody>
      </p:sp>
    </p:spTree>
    <p:extLst>
      <p:ext uri="{BB962C8B-B14F-4D97-AF65-F5344CB8AC3E}">
        <p14:creationId xmlns:p14="http://schemas.microsoft.com/office/powerpoint/2010/main" val="367765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CD7-E634-43BD-AD69-426F368C0B35}" type="slidenum">
              <a:rPr lang="en-US" smtClean="0"/>
              <a:t>1</a:t>
            </a:fld>
            <a:endParaRPr lang="en-US"/>
          </a:p>
        </p:txBody>
      </p:sp>
    </p:spTree>
    <p:extLst>
      <p:ext uri="{BB962C8B-B14F-4D97-AF65-F5344CB8AC3E}">
        <p14:creationId xmlns:p14="http://schemas.microsoft.com/office/powerpoint/2010/main" val="257095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1D904321-13D8-4133-AD47-244DEEC90226}" type="slidenum">
              <a:rPr lang="en-US" altLang="en-US" u="none" smtClean="0">
                <a:latin typeface="Arial" pitchFamily="34" charset="0"/>
              </a:rPr>
              <a:pPr eaLnBrk="1" hangingPunct="1">
                <a:defRPr/>
              </a:pPr>
              <a:t>10</a:t>
            </a:fld>
            <a:endParaRPr lang="en-US" altLang="en-US" u="none"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a:t>
            </a:r>
            <a:r>
              <a:rPr lang="en-US" altLang="en-US" baseline="0" dirty="0" smtClean="0">
                <a:latin typeface="Arial" pitchFamily="34" charset="0"/>
              </a:rPr>
              <a:t> slide provides a simple, but concrete explanation of a fair and impartial judge/court.</a:t>
            </a:r>
            <a:endParaRPr lang="en-US" altLang="en-US" dirty="0" smtClean="0">
              <a:latin typeface="Arial" pitchFamily="34" charset="0"/>
            </a:endParaRPr>
          </a:p>
        </p:txBody>
      </p:sp>
    </p:spTree>
    <p:extLst>
      <p:ext uri="{BB962C8B-B14F-4D97-AF65-F5344CB8AC3E}">
        <p14:creationId xmlns:p14="http://schemas.microsoft.com/office/powerpoint/2010/main" val="114401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65F9282E-3EFD-4B79-AAFD-FBD782DD22A5}" type="slidenum">
              <a:rPr lang="en-US" altLang="en-US" u="none" smtClean="0">
                <a:latin typeface="Arial" pitchFamily="34" charset="0"/>
              </a:rPr>
              <a:pPr eaLnBrk="1" hangingPunct="1">
                <a:defRPr/>
              </a:pPr>
              <a:t>11</a:t>
            </a:fld>
            <a:endParaRPr lang="en-US" altLang="en-US" u="none"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 slide increases</a:t>
            </a:r>
            <a:r>
              <a:rPr lang="en-US" altLang="en-US" baseline="0" dirty="0" smtClean="0">
                <a:latin typeface="Arial" pitchFamily="34" charset="0"/>
              </a:rPr>
              <a:t> the depth of understanding of what a Fair and Impartial Court means.</a:t>
            </a:r>
          </a:p>
          <a:p>
            <a:pPr eaLnBrk="1" hangingPunct="1"/>
            <a:endParaRPr lang="en-US" altLang="en-US" baseline="0" dirty="0" smtClean="0">
              <a:latin typeface="Arial" pitchFamily="34" charset="0"/>
            </a:endParaRPr>
          </a:p>
          <a:p>
            <a:pPr eaLnBrk="1" hangingPunct="1"/>
            <a:r>
              <a:rPr lang="en-US" altLang="en-US" b="1" baseline="0" dirty="0" smtClean="0">
                <a:latin typeface="Arial" pitchFamily="34" charset="0"/>
              </a:rPr>
              <a:t>Constitutional Integrity</a:t>
            </a:r>
            <a:r>
              <a:rPr lang="en-US" altLang="en-US" b="0" baseline="0" dirty="0" smtClean="0">
                <a:latin typeface="Arial" pitchFamily="34" charset="0"/>
              </a:rPr>
              <a:t> briefly introduces the concept that there is a body of law superior to statutory law.</a:t>
            </a:r>
          </a:p>
          <a:p>
            <a:pPr eaLnBrk="1" hangingPunct="1"/>
            <a:endParaRPr lang="en-US" altLang="en-US" b="0" baseline="0" dirty="0" smtClean="0">
              <a:latin typeface="Arial" pitchFamily="34" charset="0"/>
            </a:endParaRPr>
          </a:p>
          <a:p>
            <a:pPr eaLnBrk="1" hangingPunct="1"/>
            <a:r>
              <a:rPr lang="en-US" altLang="en-US" b="1" baseline="0" dirty="0" smtClean="0">
                <a:latin typeface="Arial" pitchFamily="34" charset="0"/>
              </a:rPr>
              <a:t>Rule of Law</a:t>
            </a:r>
            <a:r>
              <a:rPr lang="en-US" altLang="en-US" b="0" baseline="0" dirty="0" smtClean="0">
                <a:latin typeface="Arial" pitchFamily="34" charset="0"/>
              </a:rPr>
              <a:t> touches upon the principle that laws are known in advance, they govern everyday activities, and they are different from religious, moral, or ethical principles.</a:t>
            </a:r>
          </a:p>
          <a:p>
            <a:pPr eaLnBrk="1" hangingPunct="1"/>
            <a:endParaRPr lang="en-US" altLang="en-US" b="0" baseline="0" dirty="0" smtClean="0">
              <a:latin typeface="Arial" pitchFamily="34" charset="0"/>
            </a:endParaRPr>
          </a:p>
          <a:p>
            <a:pPr eaLnBrk="1" hangingPunct="1"/>
            <a:r>
              <a:rPr lang="en-US" altLang="en-US" b="1" baseline="0" dirty="0" smtClean="0">
                <a:latin typeface="Arial" pitchFamily="34" charset="0"/>
              </a:rPr>
              <a:t>Equal Application of the Law</a:t>
            </a:r>
            <a:r>
              <a:rPr lang="en-US" altLang="en-US" b="0" baseline="0" dirty="0" smtClean="0">
                <a:latin typeface="Arial" pitchFamily="34" charset="0"/>
              </a:rPr>
              <a:t> pertains to the expectations that any person who enters a courtroom can expect.</a:t>
            </a:r>
            <a:endParaRPr lang="en-US" altLang="en-US" b="1" dirty="0" smtClean="0">
              <a:latin typeface="Arial" pitchFamily="34" charset="0"/>
            </a:endParaRPr>
          </a:p>
        </p:txBody>
      </p:sp>
    </p:spTree>
    <p:extLst>
      <p:ext uri="{BB962C8B-B14F-4D97-AF65-F5344CB8AC3E}">
        <p14:creationId xmlns:p14="http://schemas.microsoft.com/office/powerpoint/2010/main" val="22664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This slide tells the audience that we are going to examine how</a:t>
            </a:r>
            <a:r>
              <a:rPr lang="en-US" altLang="en-US" baseline="0" dirty="0" smtClean="0">
                <a:latin typeface="Arial" pitchFamily="34" charset="0"/>
              </a:rPr>
              <a:t> the principles of </a:t>
            </a:r>
            <a:r>
              <a:rPr lang="en-US" altLang="en-US" b="1" baseline="0" dirty="0" smtClean="0">
                <a:latin typeface="Arial" pitchFamily="34" charset="0"/>
              </a:rPr>
              <a:t>Rule of Law, Equal Justice, and Separation of Powers</a:t>
            </a:r>
            <a:r>
              <a:rPr lang="en-US" altLang="en-US" b="1" i="1" baseline="0" dirty="0" smtClean="0">
                <a:latin typeface="Arial" pitchFamily="34" charset="0"/>
              </a:rPr>
              <a:t> </a:t>
            </a:r>
            <a:r>
              <a:rPr lang="en-US" altLang="en-US" b="0" i="0" baseline="0" dirty="0" smtClean="0">
                <a:latin typeface="Arial" pitchFamily="34" charset="0"/>
              </a:rPr>
              <a:t>could apply in an actual case.</a:t>
            </a:r>
          </a:p>
          <a:p>
            <a:endParaRPr lang="en-US" altLang="en-US" b="0" i="0" baseline="0" dirty="0" smtClean="0">
              <a:latin typeface="Arial" pitchFamily="34" charset="0"/>
            </a:endParaRPr>
          </a:p>
          <a:p>
            <a:r>
              <a:rPr lang="en-US" altLang="en-US" b="0" i="0" baseline="0" dirty="0" smtClean="0">
                <a:latin typeface="Arial" pitchFamily="34" charset="0"/>
              </a:rPr>
              <a:t>You will see an animation of an accident in which a child on the bus was injured.  </a:t>
            </a:r>
            <a:endParaRPr lang="en-US" altLang="en-US" dirty="0" smtClean="0">
              <a:latin typeface="Arial" pitchFamily="34"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014DEFED-A0EC-4E77-947C-91D23D682A1D}" type="slidenum">
              <a:rPr lang="en-US" altLang="en-US" u="none" smtClean="0">
                <a:latin typeface="Arial" pitchFamily="34" charset="0"/>
              </a:rPr>
              <a:pPr eaLnBrk="1" hangingPunct="1">
                <a:defRPr/>
              </a:pPr>
              <a:t>12</a:t>
            </a:fld>
            <a:endParaRPr lang="en-US" altLang="en-US" u="none" smtClean="0">
              <a:latin typeface="Arial" pitchFamily="34" charset="0"/>
            </a:endParaRPr>
          </a:p>
        </p:txBody>
      </p:sp>
    </p:spTree>
    <p:extLst>
      <p:ext uri="{BB962C8B-B14F-4D97-AF65-F5344CB8AC3E}">
        <p14:creationId xmlns:p14="http://schemas.microsoft.com/office/powerpoint/2010/main" val="144861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need to click screen to start it.  You may also be presented with a slider bar at the bottom, in which case you need to click the Play arrow.</a:t>
            </a:r>
          </a:p>
          <a:p>
            <a:endParaRPr lang="en-US" dirty="0"/>
          </a:p>
          <a:p>
            <a:r>
              <a:rPr lang="en-US" dirty="0" smtClean="0"/>
              <a:t>The animation is not necessary to discuss the issues that follow, but it helps to make the discussion more realistic.  Asking several fault questions gets the audience involved in the scenario and later will help them to understand the practical significance of the legal issues to be discussed.</a:t>
            </a:r>
          </a:p>
          <a:p>
            <a:endParaRPr lang="en-US" dirty="0"/>
          </a:p>
          <a:p>
            <a:r>
              <a:rPr lang="en-US" dirty="0" smtClean="0"/>
              <a:t>The animation was made by the NTSB regarding an actual non-Arizona accident.  </a:t>
            </a:r>
          </a:p>
          <a:p>
            <a:endParaRPr lang="en-US" dirty="0"/>
          </a:p>
          <a:p>
            <a:r>
              <a:rPr lang="en-US" dirty="0" smtClean="0"/>
              <a:t>To prime the audience for participation, ask one or more of the following questions after the animation fades to blue, but </a:t>
            </a:r>
            <a:r>
              <a:rPr lang="en-US" u="sng" dirty="0" smtClean="0"/>
              <a:t>before</a:t>
            </a:r>
            <a:r>
              <a:rPr lang="en-US" dirty="0" smtClean="0"/>
              <a:t> moving to the next slide. </a:t>
            </a:r>
          </a:p>
          <a:p>
            <a:pPr marL="228600" indent="-228600">
              <a:buAutoNum type="arabicParenR"/>
            </a:pPr>
            <a:r>
              <a:rPr lang="en-US" dirty="0" smtClean="0"/>
              <a:t>Do you think anyone was at fault in this accident?  If so, who and why?</a:t>
            </a:r>
          </a:p>
          <a:p>
            <a:pPr marL="228600" indent="-228600">
              <a:buAutoNum type="arabicParenR"/>
            </a:pPr>
            <a:r>
              <a:rPr lang="en-US" dirty="0" smtClean="0"/>
              <a:t>Could more than one person be at fault?</a:t>
            </a:r>
          </a:p>
          <a:p>
            <a:pPr marL="228600" indent="-228600">
              <a:buAutoNum type="arabicParenR"/>
            </a:pPr>
            <a:r>
              <a:rPr lang="en-US" dirty="0" smtClean="0"/>
              <a:t>Could whoever designed or maintained the intersection be at fault?</a:t>
            </a:r>
            <a:endParaRPr lang="en-US" dirty="0"/>
          </a:p>
        </p:txBody>
      </p:sp>
      <p:sp>
        <p:nvSpPr>
          <p:cNvPr id="4" name="Slide Number Placeholder 3"/>
          <p:cNvSpPr>
            <a:spLocks noGrp="1"/>
          </p:cNvSpPr>
          <p:nvPr>
            <p:ph type="sldNum" sz="quarter" idx="10"/>
          </p:nvPr>
        </p:nvSpPr>
        <p:spPr/>
        <p:txBody>
          <a:bodyPr/>
          <a:lstStyle/>
          <a:p>
            <a:pPr>
              <a:defRPr/>
            </a:pPr>
            <a:fld id="{63A5B1AF-A480-4D52-86DB-C331903F0BBE}" type="slidenum">
              <a:rPr lang="en-US" smtClean="0"/>
              <a:pPr>
                <a:defRPr/>
              </a:pPr>
              <a:t>13</a:t>
            </a:fld>
            <a:endParaRPr lang="en-US"/>
          </a:p>
        </p:txBody>
      </p:sp>
    </p:spTree>
    <p:extLst>
      <p:ext uri="{BB962C8B-B14F-4D97-AF65-F5344CB8AC3E}">
        <p14:creationId xmlns:p14="http://schemas.microsoft.com/office/powerpoint/2010/main" val="104747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defRPr>
            </a:lvl1pPr>
            <a:lvl2pPr marL="732673" indent="-280984" eaLnBrk="0" hangingPunct="0">
              <a:spcBef>
                <a:spcPct val="30000"/>
              </a:spcBef>
              <a:defRPr sz="1100">
                <a:solidFill>
                  <a:schemeClr val="tx1"/>
                </a:solidFill>
                <a:latin typeface="Arial" pitchFamily="34" charset="0"/>
              </a:defRPr>
            </a:lvl2pPr>
            <a:lvl3pPr marL="1126956" indent="-225090" eaLnBrk="0" hangingPunct="0">
              <a:spcBef>
                <a:spcPct val="30000"/>
              </a:spcBef>
              <a:defRPr sz="1100">
                <a:solidFill>
                  <a:schemeClr val="tx1"/>
                </a:solidFill>
                <a:latin typeface="Arial" pitchFamily="34" charset="0"/>
              </a:defRPr>
            </a:lvl3pPr>
            <a:lvl4pPr marL="1578645" indent="-225090" eaLnBrk="0" hangingPunct="0">
              <a:spcBef>
                <a:spcPct val="30000"/>
              </a:spcBef>
              <a:defRPr sz="1100">
                <a:solidFill>
                  <a:schemeClr val="tx1"/>
                </a:solidFill>
                <a:latin typeface="Arial" pitchFamily="34" charset="0"/>
              </a:defRPr>
            </a:lvl4pPr>
            <a:lvl5pPr marL="2030334" indent="-225090" eaLnBrk="0" hangingPunct="0">
              <a:spcBef>
                <a:spcPct val="30000"/>
              </a:spcBef>
              <a:defRPr sz="1100">
                <a:solidFill>
                  <a:schemeClr val="tx1"/>
                </a:solidFill>
                <a:latin typeface="Arial" pitchFamily="34" charset="0"/>
              </a:defRPr>
            </a:lvl5pPr>
            <a:lvl6pPr marL="2465405" indent="-225090" eaLnBrk="0" fontAlgn="base" hangingPunct="0">
              <a:spcBef>
                <a:spcPct val="30000"/>
              </a:spcBef>
              <a:spcAft>
                <a:spcPct val="0"/>
              </a:spcAft>
              <a:defRPr sz="1100">
                <a:solidFill>
                  <a:schemeClr val="tx1"/>
                </a:solidFill>
                <a:latin typeface="Arial" pitchFamily="34" charset="0"/>
              </a:defRPr>
            </a:lvl6pPr>
            <a:lvl7pPr marL="2900477" indent="-225090" eaLnBrk="0" fontAlgn="base" hangingPunct="0">
              <a:spcBef>
                <a:spcPct val="30000"/>
              </a:spcBef>
              <a:spcAft>
                <a:spcPct val="0"/>
              </a:spcAft>
              <a:defRPr sz="1100">
                <a:solidFill>
                  <a:schemeClr val="tx1"/>
                </a:solidFill>
                <a:latin typeface="Arial" pitchFamily="34" charset="0"/>
              </a:defRPr>
            </a:lvl7pPr>
            <a:lvl8pPr marL="3335548" indent="-225090" eaLnBrk="0" fontAlgn="base" hangingPunct="0">
              <a:spcBef>
                <a:spcPct val="30000"/>
              </a:spcBef>
              <a:spcAft>
                <a:spcPct val="0"/>
              </a:spcAft>
              <a:defRPr sz="1100">
                <a:solidFill>
                  <a:schemeClr val="tx1"/>
                </a:solidFill>
                <a:latin typeface="Arial" pitchFamily="34" charset="0"/>
              </a:defRPr>
            </a:lvl8pPr>
            <a:lvl9pPr marL="3770620" indent="-225090"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defRPr/>
            </a:pPr>
            <a:fld id="{8991B180-DC27-4921-BD97-F1A1CB8559D9}" type="slidenum">
              <a:rPr lang="en-US" altLang="en-US" smtClean="0">
                <a:solidFill>
                  <a:srgbClr val="000000"/>
                </a:solidFill>
              </a:rPr>
              <a:pPr eaLnBrk="1" hangingPunct="1">
                <a:spcBef>
                  <a:spcPct val="0"/>
                </a:spcBef>
                <a:defRPr/>
              </a:pPr>
              <a:t>14</a:t>
            </a:fld>
            <a:endParaRPr lang="en-US" altLang="en-US"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defRPr/>
            </a:pPr>
            <a:r>
              <a:rPr lang="en-US" sz="1300" dirty="0" smtClean="0"/>
              <a:t>A child on the bus was badly hurt but he recovered with some disability.</a:t>
            </a:r>
          </a:p>
          <a:p>
            <a:pPr>
              <a:defRPr/>
            </a:pPr>
            <a:r>
              <a:rPr lang="en-US" sz="1300" dirty="0" smtClean="0"/>
              <a:t> </a:t>
            </a:r>
          </a:p>
          <a:p>
            <a:pPr>
              <a:defRPr/>
            </a:pPr>
            <a:r>
              <a:rPr lang="en-US" sz="1300" dirty="0" smtClean="0"/>
              <a:t>The child’s parents sue the drivers of the bus and the truck to recover the cost of their injuries (including medical treatment and physical therapy), their pain and suffering and other costs and expenses.</a:t>
            </a:r>
            <a:r>
              <a:rPr lang="en-US" sz="1300" baseline="0" dirty="0" smtClean="0"/>
              <a:t>  They also sue the state for not installing a regular stop light (rather than a flashing yellow light).</a:t>
            </a:r>
            <a:endParaRPr lang="en-US" sz="1300" dirty="0" smtClean="0"/>
          </a:p>
          <a:p>
            <a:pPr>
              <a:defRPr/>
            </a:pPr>
            <a:r>
              <a:rPr lang="en-US" sz="1300" dirty="0" smtClean="0"/>
              <a:t> </a:t>
            </a:r>
          </a:p>
          <a:p>
            <a:pPr>
              <a:defRPr/>
            </a:pPr>
            <a:r>
              <a:rPr lang="en-US" sz="1300" dirty="0" smtClean="0"/>
              <a:t>The parents, child, and drivers are called the parties to the lawsuit.</a:t>
            </a:r>
          </a:p>
          <a:p>
            <a:pPr>
              <a:defRPr/>
            </a:pPr>
            <a:endParaRPr lang="en-US" sz="1300" dirty="0" smtClean="0"/>
          </a:p>
          <a:p>
            <a:pPr>
              <a:defRPr/>
            </a:pPr>
            <a:r>
              <a:rPr lang="en-US" sz="1300" dirty="0" smtClean="0"/>
              <a:t>This is a civil lawsuit, where one party (actually several parties) are seeking money from another.</a:t>
            </a:r>
          </a:p>
          <a:p>
            <a:pPr>
              <a:defRPr/>
            </a:pPr>
            <a:endParaRPr lang="en-US" sz="1300" dirty="0" smtClean="0"/>
          </a:p>
          <a:p>
            <a:pPr>
              <a:defRPr/>
            </a:pPr>
            <a:r>
              <a:rPr lang="en-US" sz="1300" dirty="0" smtClean="0"/>
              <a:t>The parties to the lawsuit do what’s called discovery, which consists of exchanging documents, asking each other questions under oath at what is called a deposition and exchanging and gathering other information about the crash.  And they may also file motions, which are requests for court orders, and do other things along the way.</a:t>
            </a:r>
          </a:p>
          <a:p>
            <a:pPr>
              <a:defRPr/>
            </a:pPr>
            <a:endParaRPr lang="en-US" sz="1300" dirty="0" smtClean="0"/>
          </a:p>
          <a:p>
            <a:pPr>
              <a:defRPr/>
            </a:pPr>
            <a:r>
              <a:rPr lang="en-US" sz="1300" dirty="0" smtClean="0"/>
              <a:t>But now it’s time for trial, where the parties will present argument and evidence to a jury of people who have no knowledge of the case, who will be instructed on the law by the judge and who will then make a decision about who wins.</a:t>
            </a:r>
          </a:p>
          <a:p>
            <a:pPr>
              <a:defRPr/>
            </a:pPr>
            <a:endParaRPr lang="en-US" dirty="0" smtClean="0"/>
          </a:p>
          <a:p>
            <a:pPr>
              <a:defRPr/>
            </a:pPr>
            <a:r>
              <a:rPr lang="en-US" dirty="0" smtClean="0"/>
              <a:t> </a:t>
            </a:r>
          </a:p>
        </p:txBody>
      </p:sp>
    </p:spTree>
    <p:extLst>
      <p:ext uri="{BB962C8B-B14F-4D97-AF65-F5344CB8AC3E}">
        <p14:creationId xmlns:p14="http://schemas.microsoft.com/office/powerpoint/2010/main" val="235362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defRPr>
            </a:lvl1pPr>
            <a:lvl2pPr marL="732673" indent="-280984" eaLnBrk="0" hangingPunct="0">
              <a:spcBef>
                <a:spcPct val="30000"/>
              </a:spcBef>
              <a:defRPr sz="1100">
                <a:solidFill>
                  <a:schemeClr val="tx1"/>
                </a:solidFill>
                <a:latin typeface="Arial" pitchFamily="34" charset="0"/>
              </a:defRPr>
            </a:lvl2pPr>
            <a:lvl3pPr marL="1126956" indent="-225090" eaLnBrk="0" hangingPunct="0">
              <a:spcBef>
                <a:spcPct val="30000"/>
              </a:spcBef>
              <a:defRPr sz="1100">
                <a:solidFill>
                  <a:schemeClr val="tx1"/>
                </a:solidFill>
                <a:latin typeface="Arial" pitchFamily="34" charset="0"/>
              </a:defRPr>
            </a:lvl3pPr>
            <a:lvl4pPr marL="1578645" indent="-225090" eaLnBrk="0" hangingPunct="0">
              <a:spcBef>
                <a:spcPct val="30000"/>
              </a:spcBef>
              <a:defRPr sz="1100">
                <a:solidFill>
                  <a:schemeClr val="tx1"/>
                </a:solidFill>
                <a:latin typeface="Arial" pitchFamily="34" charset="0"/>
              </a:defRPr>
            </a:lvl4pPr>
            <a:lvl5pPr marL="2030334" indent="-225090" eaLnBrk="0" hangingPunct="0">
              <a:spcBef>
                <a:spcPct val="30000"/>
              </a:spcBef>
              <a:defRPr sz="1100">
                <a:solidFill>
                  <a:schemeClr val="tx1"/>
                </a:solidFill>
                <a:latin typeface="Arial" pitchFamily="34" charset="0"/>
              </a:defRPr>
            </a:lvl5pPr>
            <a:lvl6pPr marL="2465405" indent="-225090" eaLnBrk="0" fontAlgn="base" hangingPunct="0">
              <a:spcBef>
                <a:spcPct val="30000"/>
              </a:spcBef>
              <a:spcAft>
                <a:spcPct val="0"/>
              </a:spcAft>
              <a:defRPr sz="1100">
                <a:solidFill>
                  <a:schemeClr val="tx1"/>
                </a:solidFill>
                <a:latin typeface="Arial" pitchFamily="34" charset="0"/>
              </a:defRPr>
            </a:lvl6pPr>
            <a:lvl7pPr marL="2900477" indent="-225090" eaLnBrk="0" fontAlgn="base" hangingPunct="0">
              <a:spcBef>
                <a:spcPct val="30000"/>
              </a:spcBef>
              <a:spcAft>
                <a:spcPct val="0"/>
              </a:spcAft>
              <a:defRPr sz="1100">
                <a:solidFill>
                  <a:schemeClr val="tx1"/>
                </a:solidFill>
                <a:latin typeface="Arial" pitchFamily="34" charset="0"/>
              </a:defRPr>
            </a:lvl7pPr>
            <a:lvl8pPr marL="3335548" indent="-225090" eaLnBrk="0" fontAlgn="base" hangingPunct="0">
              <a:spcBef>
                <a:spcPct val="30000"/>
              </a:spcBef>
              <a:spcAft>
                <a:spcPct val="0"/>
              </a:spcAft>
              <a:defRPr sz="1100">
                <a:solidFill>
                  <a:schemeClr val="tx1"/>
                </a:solidFill>
                <a:latin typeface="Arial" pitchFamily="34" charset="0"/>
              </a:defRPr>
            </a:lvl8pPr>
            <a:lvl9pPr marL="3770620" indent="-225090"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defRPr/>
            </a:pPr>
            <a:fld id="{8991B180-DC27-4921-BD97-F1A1CB8559D9}" type="slidenum">
              <a:rPr lang="en-US" altLang="en-US" smtClean="0">
                <a:solidFill>
                  <a:srgbClr val="000000"/>
                </a:solidFill>
              </a:rPr>
              <a:pPr eaLnBrk="1" hangingPunct="1">
                <a:spcBef>
                  <a:spcPct val="0"/>
                </a:spcBef>
                <a:defRPr/>
              </a:pPr>
              <a:t>15</a:t>
            </a:fld>
            <a:endParaRPr lang="en-US" altLang="en-US"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defRPr/>
            </a:pPr>
            <a:r>
              <a:rPr lang="en-US" b="0" baseline="0" dirty="0" smtClean="0"/>
              <a:t>The purpose of using this scenario is to get the audience to discuss two types of relationship interference with a fair and impartial trial:</a:t>
            </a:r>
          </a:p>
          <a:p>
            <a:pPr eaLnBrk="1" hangingPunct="1">
              <a:lnSpc>
                <a:spcPct val="90000"/>
              </a:lnSpc>
              <a:defRPr/>
            </a:pPr>
            <a:endParaRPr lang="en-US" b="0" baseline="0" dirty="0" smtClean="0"/>
          </a:p>
          <a:p>
            <a:pPr marL="217536" indent="-217536" eaLnBrk="1" hangingPunct="1">
              <a:lnSpc>
                <a:spcPct val="90000"/>
              </a:lnSpc>
              <a:buFont typeface="+mj-lt"/>
              <a:buAutoNum type="arabicPeriod"/>
              <a:defRPr/>
            </a:pPr>
            <a:r>
              <a:rPr lang="en-US" b="0" baseline="0" dirty="0" smtClean="0"/>
              <a:t>The friendship of the potential juror raises issues of bias and receiving evidence outside of trial.  People might differ about whether friendship alone is sufficient to disqualify a person from serving on the jury, but it should become clear with a guided discussion that it is critical for the evidence to come in during the trial only.</a:t>
            </a:r>
          </a:p>
          <a:p>
            <a:pPr marL="217536" indent="-217536" eaLnBrk="1" hangingPunct="1">
              <a:lnSpc>
                <a:spcPct val="90000"/>
              </a:lnSpc>
              <a:buFont typeface="+mj-lt"/>
              <a:buAutoNum type="arabicPeriod"/>
              <a:defRPr/>
            </a:pPr>
            <a:endParaRPr lang="en-US" b="0" baseline="0" dirty="0" smtClean="0"/>
          </a:p>
          <a:p>
            <a:pPr marL="217536" indent="-217536" eaLnBrk="1" hangingPunct="1">
              <a:lnSpc>
                <a:spcPct val="90000"/>
              </a:lnSpc>
              <a:buFont typeface="+mj-lt"/>
              <a:buAutoNum type="arabicPeriod"/>
              <a:defRPr/>
            </a:pPr>
            <a:r>
              <a:rPr lang="en-US" b="0" baseline="0" dirty="0" smtClean="0"/>
              <a:t>The second relationship issue is more complex depending on the size of the church, the size of the community, and the prior interactions between the juror and the judge.  </a:t>
            </a:r>
          </a:p>
          <a:p>
            <a:pPr marL="663671" lvl="1" indent="-228600" eaLnBrk="1" hangingPunct="1">
              <a:lnSpc>
                <a:spcPct val="90000"/>
              </a:lnSpc>
              <a:buFont typeface="+mj-lt"/>
              <a:buAutoNum type="alphaLcPeriod"/>
              <a:defRPr/>
            </a:pPr>
            <a:r>
              <a:rPr lang="en-US" b="0" baseline="0" dirty="0" smtClean="0"/>
              <a:t>The second question about conversations regarding the trial should reinforce the principle of judicial integrity and the transparency of the process (i.e., the judicial process occurs only in the courtroom).  </a:t>
            </a:r>
          </a:p>
          <a:p>
            <a:pPr marL="0" lvl="0" indent="-22129" eaLnBrk="1" hangingPunct="1">
              <a:lnSpc>
                <a:spcPct val="90000"/>
              </a:lnSpc>
              <a:buFontTx/>
              <a:buNone/>
              <a:defRPr/>
            </a:pPr>
            <a:endParaRPr lang="en-US" b="0" baseline="0" dirty="0" smtClean="0"/>
          </a:p>
          <a:p>
            <a:pPr marL="0" lvl="0" indent="-22129" eaLnBrk="1" hangingPunct="1">
              <a:lnSpc>
                <a:spcPct val="90000"/>
              </a:lnSpc>
              <a:buFontTx/>
              <a:buNone/>
              <a:defRPr/>
            </a:pPr>
            <a:r>
              <a:rPr lang="en-US" b="0" baseline="0" dirty="0" smtClean="0"/>
              <a:t>OK to explain how the relationship issues involving the judge and bus driver are legally different and may result in different resolutions.</a:t>
            </a:r>
          </a:p>
        </p:txBody>
      </p:sp>
    </p:spTree>
    <p:extLst>
      <p:ext uri="{BB962C8B-B14F-4D97-AF65-F5344CB8AC3E}">
        <p14:creationId xmlns:p14="http://schemas.microsoft.com/office/powerpoint/2010/main" val="56122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defRPr>
            </a:lvl1pPr>
            <a:lvl2pPr marL="732673" indent="-280984" eaLnBrk="0" hangingPunct="0">
              <a:spcBef>
                <a:spcPct val="30000"/>
              </a:spcBef>
              <a:defRPr sz="1100">
                <a:solidFill>
                  <a:schemeClr val="tx1"/>
                </a:solidFill>
                <a:latin typeface="Arial" pitchFamily="34" charset="0"/>
              </a:defRPr>
            </a:lvl2pPr>
            <a:lvl3pPr marL="1126956" indent="-225090" eaLnBrk="0" hangingPunct="0">
              <a:spcBef>
                <a:spcPct val="30000"/>
              </a:spcBef>
              <a:defRPr sz="1100">
                <a:solidFill>
                  <a:schemeClr val="tx1"/>
                </a:solidFill>
                <a:latin typeface="Arial" pitchFamily="34" charset="0"/>
              </a:defRPr>
            </a:lvl3pPr>
            <a:lvl4pPr marL="1578645" indent="-225090" eaLnBrk="0" hangingPunct="0">
              <a:spcBef>
                <a:spcPct val="30000"/>
              </a:spcBef>
              <a:defRPr sz="1100">
                <a:solidFill>
                  <a:schemeClr val="tx1"/>
                </a:solidFill>
                <a:latin typeface="Arial" pitchFamily="34" charset="0"/>
              </a:defRPr>
            </a:lvl4pPr>
            <a:lvl5pPr marL="2030334" indent="-225090" eaLnBrk="0" hangingPunct="0">
              <a:spcBef>
                <a:spcPct val="30000"/>
              </a:spcBef>
              <a:defRPr sz="1100">
                <a:solidFill>
                  <a:schemeClr val="tx1"/>
                </a:solidFill>
                <a:latin typeface="Arial" pitchFamily="34" charset="0"/>
              </a:defRPr>
            </a:lvl5pPr>
            <a:lvl6pPr marL="2465405" indent="-225090" eaLnBrk="0" fontAlgn="base" hangingPunct="0">
              <a:spcBef>
                <a:spcPct val="30000"/>
              </a:spcBef>
              <a:spcAft>
                <a:spcPct val="0"/>
              </a:spcAft>
              <a:defRPr sz="1100">
                <a:solidFill>
                  <a:schemeClr val="tx1"/>
                </a:solidFill>
                <a:latin typeface="Arial" pitchFamily="34" charset="0"/>
              </a:defRPr>
            </a:lvl6pPr>
            <a:lvl7pPr marL="2900477" indent="-225090" eaLnBrk="0" fontAlgn="base" hangingPunct="0">
              <a:spcBef>
                <a:spcPct val="30000"/>
              </a:spcBef>
              <a:spcAft>
                <a:spcPct val="0"/>
              </a:spcAft>
              <a:defRPr sz="1100">
                <a:solidFill>
                  <a:schemeClr val="tx1"/>
                </a:solidFill>
                <a:latin typeface="Arial" pitchFamily="34" charset="0"/>
              </a:defRPr>
            </a:lvl7pPr>
            <a:lvl8pPr marL="3335548" indent="-225090" eaLnBrk="0" fontAlgn="base" hangingPunct="0">
              <a:spcBef>
                <a:spcPct val="30000"/>
              </a:spcBef>
              <a:spcAft>
                <a:spcPct val="0"/>
              </a:spcAft>
              <a:defRPr sz="1100">
                <a:solidFill>
                  <a:schemeClr val="tx1"/>
                </a:solidFill>
                <a:latin typeface="Arial" pitchFamily="34" charset="0"/>
              </a:defRPr>
            </a:lvl8pPr>
            <a:lvl9pPr marL="3770620" indent="-225090"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defRPr/>
            </a:pPr>
            <a:fld id="{8991B180-DC27-4921-BD97-F1A1CB8559D9}" type="slidenum">
              <a:rPr lang="en-US" altLang="en-US" smtClean="0">
                <a:solidFill>
                  <a:srgbClr val="000000"/>
                </a:solidFill>
              </a:rPr>
              <a:pPr eaLnBrk="1" hangingPunct="1">
                <a:spcBef>
                  <a:spcPct val="0"/>
                </a:spcBef>
                <a:defRPr/>
              </a:pPr>
              <a:t>16</a:t>
            </a:fld>
            <a:endParaRPr lang="en-US" altLang="en-US"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defRPr/>
            </a:pPr>
            <a:r>
              <a:rPr lang="en-US" b="0" baseline="0" dirty="0" smtClean="0"/>
              <a:t>The purpose of using these hypothetical facts is to get the audience to discuss the separation of powers in a simplified example.</a:t>
            </a:r>
          </a:p>
          <a:p>
            <a:pPr eaLnBrk="1" hangingPunct="1">
              <a:lnSpc>
                <a:spcPct val="90000"/>
              </a:lnSpc>
              <a:defRPr/>
            </a:pPr>
            <a:endParaRPr lang="en-US" b="0" baseline="0" dirty="0" smtClean="0"/>
          </a:p>
          <a:p>
            <a:pPr marL="217536" indent="-217536">
              <a:buAutoNum type="arabicParenR"/>
            </a:pPr>
            <a:r>
              <a:rPr lang="en-US" baseline="0" dirty="0" smtClean="0"/>
              <a:t>The examples will introduce indirectly the concept of the rule of law.  Although you should avoid the technical issues associated with ex post facto jurisprudence, the example can illustrate the basic principle that law and its consequences should not change after the facts occurred.</a:t>
            </a:r>
          </a:p>
          <a:p>
            <a:pPr marL="663671" lvl="1" indent="-228600">
              <a:buFont typeface="+mj-lt"/>
              <a:buAutoNum type="alphaLcPeriod"/>
            </a:pPr>
            <a:r>
              <a:rPr lang="en-US" baseline="0" dirty="0" smtClean="0"/>
              <a:t>The questions are designed to get the audience to come to its own conclusions on this point.</a:t>
            </a:r>
          </a:p>
          <a:p>
            <a:pPr marL="652607" lvl="1" indent="-217536">
              <a:buAutoNum type="alphaLcPeriod"/>
            </a:pPr>
            <a:r>
              <a:rPr lang="en-US" baseline="0" dirty="0" smtClean="0"/>
              <a:t>If there is time, you can explain that the general prohibition against ex post facto laws is embedded in the US Constitution (Article I, Section 9) and generally applied to the states.</a:t>
            </a:r>
          </a:p>
          <a:p>
            <a:pPr marL="652607" lvl="1" indent="-217536">
              <a:buAutoNum type="alphaLcPeriod"/>
            </a:pPr>
            <a:endParaRPr lang="en-US" baseline="0" dirty="0" smtClean="0"/>
          </a:p>
          <a:p>
            <a:pPr eaLnBrk="1" hangingPunct="1">
              <a:lnSpc>
                <a:spcPct val="90000"/>
              </a:lnSpc>
              <a:defRPr/>
            </a:pPr>
            <a:endParaRPr lang="en-US" dirty="0" smtClean="0"/>
          </a:p>
        </p:txBody>
      </p:sp>
    </p:spTree>
    <p:extLst>
      <p:ext uri="{BB962C8B-B14F-4D97-AF65-F5344CB8AC3E}">
        <p14:creationId xmlns:p14="http://schemas.microsoft.com/office/powerpoint/2010/main" val="3291328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defRPr>
            </a:lvl1pPr>
            <a:lvl2pPr marL="732673" indent="-280984" eaLnBrk="0" hangingPunct="0">
              <a:spcBef>
                <a:spcPct val="30000"/>
              </a:spcBef>
              <a:defRPr sz="1100">
                <a:solidFill>
                  <a:schemeClr val="tx1"/>
                </a:solidFill>
                <a:latin typeface="Arial" pitchFamily="34" charset="0"/>
              </a:defRPr>
            </a:lvl2pPr>
            <a:lvl3pPr marL="1126956" indent="-225090" eaLnBrk="0" hangingPunct="0">
              <a:spcBef>
                <a:spcPct val="30000"/>
              </a:spcBef>
              <a:defRPr sz="1100">
                <a:solidFill>
                  <a:schemeClr val="tx1"/>
                </a:solidFill>
                <a:latin typeface="Arial" pitchFamily="34" charset="0"/>
              </a:defRPr>
            </a:lvl3pPr>
            <a:lvl4pPr marL="1578645" indent="-225090" eaLnBrk="0" hangingPunct="0">
              <a:spcBef>
                <a:spcPct val="30000"/>
              </a:spcBef>
              <a:defRPr sz="1100">
                <a:solidFill>
                  <a:schemeClr val="tx1"/>
                </a:solidFill>
                <a:latin typeface="Arial" pitchFamily="34" charset="0"/>
              </a:defRPr>
            </a:lvl4pPr>
            <a:lvl5pPr marL="2030334" indent="-225090" eaLnBrk="0" hangingPunct="0">
              <a:spcBef>
                <a:spcPct val="30000"/>
              </a:spcBef>
              <a:defRPr sz="1100">
                <a:solidFill>
                  <a:schemeClr val="tx1"/>
                </a:solidFill>
                <a:latin typeface="Arial" pitchFamily="34" charset="0"/>
              </a:defRPr>
            </a:lvl5pPr>
            <a:lvl6pPr marL="2465405" indent="-225090" eaLnBrk="0" fontAlgn="base" hangingPunct="0">
              <a:spcBef>
                <a:spcPct val="30000"/>
              </a:spcBef>
              <a:spcAft>
                <a:spcPct val="0"/>
              </a:spcAft>
              <a:defRPr sz="1100">
                <a:solidFill>
                  <a:schemeClr val="tx1"/>
                </a:solidFill>
                <a:latin typeface="Arial" pitchFamily="34" charset="0"/>
              </a:defRPr>
            </a:lvl6pPr>
            <a:lvl7pPr marL="2900477" indent="-225090" eaLnBrk="0" fontAlgn="base" hangingPunct="0">
              <a:spcBef>
                <a:spcPct val="30000"/>
              </a:spcBef>
              <a:spcAft>
                <a:spcPct val="0"/>
              </a:spcAft>
              <a:defRPr sz="1100">
                <a:solidFill>
                  <a:schemeClr val="tx1"/>
                </a:solidFill>
                <a:latin typeface="Arial" pitchFamily="34" charset="0"/>
              </a:defRPr>
            </a:lvl7pPr>
            <a:lvl8pPr marL="3335548" indent="-225090" eaLnBrk="0" fontAlgn="base" hangingPunct="0">
              <a:spcBef>
                <a:spcPct val="30000"/>
              </a:spcBef>
              <a:spcAft>
                <a:spcPct val="0"/>
              </a:spcAft>
              <a:defRPr sz="1100">
                <a:solidFill>
                  <a:schemeClr val="tx1"/>
                </a:solidFill>
                <a:latin typeface="Arial" pitchFamily="34" charset="0"/>
              </a:defRPr>
            </a:lvl8pPr>
            <a:lvl9pPr marL="3770620" indent="-225090"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defRPr/>
            </a:pPr>
            <a:fld id="{8991B180-DC27-4921-BD97-F1A1CB8559D9}" type="slidenum">
              <a:rPr lang="en-US" altLang="en-US" smtClean="0">
                <a:solidFill>
                  <a:srgbClr val="000000"/>
                </a:solidFill>
              </a:rPr>
              <a:pPr eaLnBrk="1" hangingPunct="1">
                <a:spcBef>
                  <a:spcPct val="0"/>
                </a:spcBef>
                <a:defRPr/>
              </a:pPr>
              <a:t>17</a:t>
            </a:fld>
            <a:endParaRPr lang="en-US" altLang="en-US"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FontTx/>
              <a:buNone/>
            </a:pPr>
            <a:r>
              <a:rPr lang="en-US" baseline="0" dirty="0" smtClean="0"/>
              <a:t>Issue 3 opens up another perspective on how the judiciary functions not just at trial, but also in interpreting laws and determining whether they pass constitutional muster.</a:t>
            </a:r>
          </a:p>
          <a:p>
            <a:pPr marL="0" indent="0">
              <a:buFontTx/>
              <a:buNone/>
            </a:pPr>
            <a:endParaRPr lang="en-US" baseline="0" dirty="0" smtClean="0"/>
          </a:p>
          <a:p>
            <a:pPr marL="217536" indent="-217536" defTabSz="870143">
              <a:buFontTx/>
              <a:buAutoNum type="arabicParenR"/>
              <a:defRPr/>
            </a:pPr>
            <a:r>
              <a:rPr lang="en-US" baseline="0" dirty="0" smtClean="0"/>
              <a:t>The purpose is to encourage the audience to decide for themselves whether the courts or the legislature should decide if a law is valid under the state or federal constitutions.  This may open a discussion about how a law is made (by the legislature or the people), enforced (by the state or private parties), and applied in a particular case (by the judiciary)</a:t>
            </a:r>
          </a:p>
          <a:p>
            <a:pPr marL="217536" indent="-217536" defTabSz="870143">
              <a:buFontTx/>
              <a:buAutoNum type="arabicParenR"/>
              <a:defRPr/>
            </a:pPr>
            <a:endParaRPr lang="en-US" baseline="0" dirty="0" smtClean="0"/>
          </a:p>
          <a:p>
            <a:pPr marL="217536" indent="-217536" defTabSz="870143">
              <a:buFontTx/>
              <a:buAutoNum type="arabicParenR"/>
              <a:defRPr/>
            </a:pPr>
            <a:r>
              <a:rPr lang="en-US" baseline="0" dirty="0" smtClean="0"/>
              <a:t>You can use this last slide to reinforce the principles presented at the beginning about the application of law and the role of the constitution in comparison with statutory laws.</a:t>
            </a:r>
          </a:p>
        </p:txBody>
      </p:sp>
    </p:spTree>
    <p:extLst>
      <p:ext uri="{BB962C8B-B14F-4D97-AF65-F5344CB8AC3E}">
        <p14:creationId xmlns:p14="http://schemas.microsoft.com/office/powerpoint/2010/main" val="2546336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Thank</a:t>
            </a:r>
            <a:r>
              <a:rPr lang="en-US" altLang="en-US" baseline="0" dirty="0" smtClean="0">
                <a:latin typeface="Arial" pitchFamily="34" charset="0"/>
              </a:rPr>
              <a:t> the audience.  </a:t>
            </a:r>
          </a:p>
          <a:p>
            <a:endParaRPr lang="en-US" altLang="en-US" baseline="0" dirty="0" smtClean="0">
              <a:latin typeface="Arial" pitchFamily="34" charset="0"/>
            </a:endParaRPr>
          </a:p>
          <a:p>
            <a:r>
              <a:rPr lang="en-US" altLang="en-US" baseline="0" dirty="0" smtClean="0">
                <a:latin typeface="Arial" pitchFamily="34" charset="0"/>
              </a:rPr>
              <a:t>Depending on the time remaining, </a:t>
            </a:r>
            <a:r>
              <a:rPr lang="en-US" altLang="en-US" b="1" baseline="0" dirty="0" smtClean="0">
                <a:latin typeface="Arial" pitchFamily="34" charset="0"/>
              </a:rPr>
              <a:t>solicit more general questions</a:t>
            </a:r>
            <a:r>
              <a:rPr lang="en-US" altLang="en-US" baseline="0" dirty="0" smtClean="0">
                <a:latin typeface="Arial" pitchFamily="34" charset="0"/>
              </a:rPr>
              <a:t> or </a:t>
            </a:r>
            <a:r>
              <a:rPr lang="en-US" altLang="en-US" b="1" baseline="0" dirty="0" smtClean="0">
                <a:latin typeface="Arial" pitchFamily="34" charset="0"/>
              </a:rPr>
              <a:t>indicate your willingness to talk with individual audience members</a:t>
            </a:r>
            <a:r>
              <a:rPr lang="en-US" altLang="en-US" baseline="0" dirty="0" smtClean="0">
                <a:latin typeface="Arial" pitchFamily="34" charset="0"/>
              </a:rPr>
              <a:t> afterwards.</a:t>
            </a:r>
            <a:endParaRPr lang="en-US" altLang="en-US" dirty="0" smtClean="0">
              <a:latin typeface="Arial" pitchFamily="34"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CBBE7072-AA03-4191-9ECB-CB7ABCC493EB}" type="slidenum">
              <a:rPr lang="en-US" altLang="en-US" u="none" smtClean="0">
                <a:latin typeface="Arial" pitchFamily="34" charset="0"/>
              </a:rPr>
              <a:pPr eaLnBrk="1" hangingPunct="1">
                <a:defRPr/>
              </a:pPr>
              <a:t>18</a:t>
            </a:fld>
            <a:endParaRPr lang="en-US" altLang="en-US" u="none" smtClean="0">
              <a:latin typeface="Arial" pitchFamily="34" charset="0"/>
            </a:endParaRPr>
          </a:p>
        </p:txBody>
      </p:sp>
    </p:spTree>
    <p:extLst>
      <p:ext uri="{BB962C8B-B14F-4D97-AF65-F5344CB8AC3E}">
        <p14:creationId xmlns:p14="http://schemas.microsoft.com/office/powerpoint/2010/main" val="88500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CD7-E634-43BD-AD69-426F368C0B35}" type="slidenum">
              <a:rPr lang="en-US" smtClean="0"/>
              <a:t>2</a:t>
            </a:fld>
            <a:endParaRPr lang="en-US"/>
          </a:p>
        </p:txBody>
      </p:sp>
    </p:spTree>
    <p:extLst>
      <p:ext uri="{BB962C8B-B14F-4D97-AF65-F5344CB8AC3E}">
        <p14:creationId xmlns:p14="http://schemas.microsoft.com/office/powerpoint/2010/main" val="184853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CD7-E634-43BD-AD69-426F368C0B35}" type="slidenum">
              <a:rPr lang="en-US" smtClean="0"/>
              <a:t>3</a:t>
            </a:fld>
            <a:endParaRPr lang="en-US"/>
          </a:p>
        </p:txBody>
      </p:sp>
    </p:spTree>
    <p:extLst>
      <p:ext uri="{BB962C8B-B14F-4D97-AF65-F5344CB8AC3E}">
        <p14:creationId xmlns:p14="http://schemas.microsoft.com/office/powerpoint/2010/main" val="12078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CD7-E634-43BD-AD69-426F368C0B35}" type="slidenum">
              <a:rPr lang="en-US" smtClean="0"/>
              <a:t>4</a:t>
            </a:fld>
            <a:endParaRPr lang="en-US"/>
          </a:p>
        </p:txBody>
      </p:sp>
    </p:spTree>
    <p:extLst>
      <p:ext uri="{BB962C8B-B14F-4D97-AF65-F5344CB8AC3E}">
        <p14:creationId xmlns:p14="http://schemas.microsoft.com/office/powerpoint/2010/main" val="280778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E7B798CE-05DC-402B-8B87-7F47F45E557E}" type="slidenum">
              <a:rPr lang="en-US" altLang="en-US" u="none" smtClean="0">
                <a:latin typeface="Arial" pitchFamily="34" charset="0"/>
              </a:rPr>
              <a:pPr eaLnBrk="1" hangingPunct="1">
                <a:defRPr/>
              </a:pPr>
              <a:t>5</a:t>
            </a:fld>
            <a:endParaRPr lang="en-US" altLang="en-US" u="none" smtClean="0">
              <a:latin typeface="Arial" pitchFamily="34" charset="0"/>
            </a:endParaRPr>
          </a:p>
        </p:txBody>
      </p:sp>
      <p:sp>
        <p:nvSpPr>
          <p:cNvPr id="43011" name="Rectangle 2"/>
          <p:cNvSpPr>
            <a:spLocks noGrp="1" noRot="1" noChangeAspect="1" noChangeArrowheads="1" noTextEdit="1"/>
          </p:cNvSpPr>
          <p:nvPr>
            <p:ph type="sldImg"/>
          </p:nvPr>
        </p:nvSpPr>
        <p:spPr>
          <a:xfrm>
            <a:off x="1651000" y="681038"/>
            <a:ext cx="3519488" cy="2640012"/>
          </a:xfrm>
          <a:ln/>
        </p:spPr>
      </p:sp>
      <p:sp>
        <p:nvSpPr>
          <p:cNvPr id="43012" name="Rectangle 3"/>
          <p:cNvSpPr>
            <a:spLocks noGrp="1" noChangeArrowheads="1"/>
          </p:cNvSpPr>
          <p:nvPr>
            <p:ph type="body" idx="1"/>
          </p:nvPr>
        </p:nvSpPr>
        <p:spPr>
          <a:xfrm>
            <a:off x="686098" y="3560045"/>
            <a:ext cx="5485805" cy="4988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SzPct val="160000"/>
              <a:buFontTx/>
              <a:buChar char="•"/>
            </a:pPr>
            <a:r>
              <a:rPr lang="en-US" altLang="en-US" sz="1400" dirty="0">
                <a:latin typeface="Arial" pitchFamily="34" charset="0"/>
              </a:rPr>
              <a:t>I’m sure that you all remember that there are three branches of government</a:t>
            </a:r>
          </a:p>
          <a:p>
            <a:pPr marL="740226" lvl="1" indent="-284005" eaLnBrk="1" hangingPunct="1">
              <a:buSzPct val="160000"/>
              <a:buFontTx/>
              <a:buChar char="•"/>
            </a:pPr>
            <a:r>
              <a:rPr lang="en-US" altLang="en-US" sz="1400" b="1" dirty="0">
                <a:latin typeface="Arial" pitchFamily="34" charset="0"/>
              </a:rPr>
              <a:t>Legislative</a:t>
            </a:r>
          </a:p>
          <a:p>
            <a:pPr marL="740226" lvl="1" indent="-284005" eaLnBrk="1" hangingPunct="1">
              <a:buSzPct val="160000"/>
              <a:buFontTx/>
              <a:buChar char="•"/>
            </a:pPr>
            <a:r>
              <a:rPr lang="en-US" altLang="en-US" sz="1400" b="1" dirty="0">
                <a:latin typeface="Arial" pitchFamily="34" charset="0"/>
              </a:rPr>
              <a:t>Executive</a:t>
            </a:r>
          </a:p>
          <a:p>
            <a:pPr marL="740226" lvl="1" indent="-284005" eaLnBrk="1" hangingPunct="1">
              <a:buSzPct val="160000"/>
              <a:buFontTx/>
              <a:buChar char="•"/>
            </a:pPr>
            <a:r>
              <a:rPr lang="en-US" altLang="en-US" sz="1400" b="1" dirty="0">
                <a:latin typeface="Arial" pitchFamily="34" charset="0"/>
              </a:rPr>
              <a:t>Judicial</a:t>
            </a:r>
          </a:p>
          <a:p>
            <a:pPr eaLnBrk="1" hangingPunct="1">
              <a:buSzPct val="160000"/>
              <a:buFontTx/>
              <a:buChar char="•"/>
            </a:pPr>
            <a:endParaRPr lang="en-US" altLang="en-US" sz="1400" dirty="0">
              <a:latin typeface="Arial" pitchFamily="34" charset="0"/>
            </a:endParaRPr>
          </a:p>
          <a:p>
            <a:pPr eaLnBrk="1" hangingPunct="1">
              <a:buSzPct val="160000"/>
              <a:buFontTx/>
              <a:buChar char="•"/>
            </a:pPr>
            <a:r>
              <a:rPr lang="en-US" altLang="en-US" sz="1400" b="1" dirty="0">
                <a:latin typeface="Arial" pitchFamily="34" charset="0"/>
              </a:rPr>
              <a:t>Differentiate the state system from the federal system</a:t>
            </a:r>
            <a:r>
              <a:rPr lang="en-US" altLang="en-US" sz="1400" dirty="0">
                <a:latin typeface="Arial" pitchFamily="34" charset="0"/>
              </a:rPr>
              <a:t>:</a:t>
            </a:r>
          </a:p>
          <a:p>
            <a:pPr marL="740226" lvl="1" indent="-284005" eaLnBrk="1" hangingPunct="1">
              <a:buSzPct val="160000"/>
              <a:buFontTx/>
              <a:buChar char="•"/>
            </a:pPr>
            <a:r>
              <a:rPr lang="en-US" altLang="en-US" sz="1400" dirty="0">
                <a:latin typeface="Arial" pitchFamily="34" charset="0"/>
              </a:rPr>
              <a:t>The states have their own government system, represented by the photos of our Arizona capitol, governor’s </a:t>
            </a:r>
            <a:r>
              <a:rPr lang="en-US" altLang="en-US" sz="1400" dirty="0" smtClean="0">
                <a:latin typeface="Arial" pitchFamily="34" charset="0"/>
              </a:rPr>
              <a:t>office, </a:t>
            </a:r>
            <a:r>
              <a:rPr lang="en-US" altLang="en-US" sz="1400" dirty="0">
                <a:latin typeface="Arial" pitchFamily="34" charset="0"/>
              </a:rPr>
              <a:t>and Supreme Court building.</a:t>
            </a:r>
          </a:p>
          <a:p>
            <a:pPr marL="740226" lvl="1" indent="-284005" eaLnBrk="1" hangingPunct="1">
              <a:buSzPct val="160000"/>
              <a:buFontTx/>
              <a:buChar char="•"/>
            </a:pPr>
            <a:r>
              <a:rPr lang="en-US" altLang="en-US" sz="1400" dirty="0">
                <a:latin typeface="Arial" pitchFamily="34" charset="0"/>
              </a:rPr>
              <a:t>The federal government has a completely separate governmental system that governs us, but the structure is analogous: 1) Congress; 2) President; 3) </a:t>
            </a:r>
            <a:r>
              <a:rPr lang="en-US" altLang="en-US" sz="1400" dirty="0" err="1">
                <a:latin typeface="Arial" pitchFamily="34" charset="0"/>
              </a:rPr>
              <a:t>SCOTUS</a:t>
            </a:r>
            <a:r>
              <a:rPr lang="en-US" altLang="en-US" sz="1400" dirty="0">
                <a:latin typeface="Arial" pitchFamily="34" charset="0"/>
              </a:rPr>
              <a:t>.</a:t>
            </a:r>
          </a:p>
          <a:p>
            <a:pPr marL="740226" lvl="1" indent="-284005" eaLnBrk="1" hangingPunct="1">
              <a:buSzPct val="160000"/>
              <a:buFontTx/>
              <a:buChar char="•"/>
            </a:pPr>
            <a:r>
              <a:rPr lang="en-US" altLang="en-US" sz="1400" dirty="0">
                <a:latin typeface="Arial" pitchFamily="34" charset="0"/>
              </a:rPr>
              <a:t>When people hear about courts, they may think of one system of courts.  There are really two, the state court system and the federal court system.</a:t>
            </a:r>
          </a:p>
          <a:p>
            <a:pPr marL="740226" lvl="1" indent="-284005" eaLnBrk="1" hangingPunct="1">
              <a:buSzPct val="160000"/>
              <a:buFontTx/>
              <a:buChar char="•"/>
            </a:pPr>
            <a:r>
              <a:rPr lang="en-US" altLang="en-US" sz="1400" dirty="0">
                <a:latin typeface="Arial" pitchFamily="34" charset="0"/>
              </a:rPr>
              <a:t>Today, I will be talking about our Arizona state courts.</a:t>
            </a:r>
          </a:p>
        </p:txBody>
      </p:sp>
    </p:spTree>
    <p:extLst>
      <p:ext uri="{BB962C8B-B14F-4D97-AF65-F5344CB8AC3E}">
        <p14:creationId xmlns:p14="http://schemas.microsoft.com/office/powerpoint/2010/main" val="37148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358900" y="1143000"/>
            <a:ext cx="4114800" cy="30861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Briefly</a:t>
            </a:r>
            <a:r>
              <a:rPr lang="en-US" altLang="en-US" baseline="0" dirty="0" smtClean="0">
                <a:latin typeface="Arial" pitchFamily="34" charset="0"/>
              </a:rPr>
              <a:t> describe the functions of the three branches of government as it pertains to creating, enforcing and applying law, focusing now on statutory law.</a:t>
            </a:r>
          </a:p>
          <a:p>
            <a:endParaRPr lang="en-US" altLang="en-US" baseline="0" dirty="0" smtClean="0">
              <a:latin typeface="Arial" pitchFamily="34" charset="0"/>
            </a:endParaRPr>
          </a:p>
          <a:p>
            <a:r>
              <a:rPr lang="en-US" altLang="en-US" baseline="0" dirty="0" smtClean="0">
                <a:latin typeface="Arial" pitchFamily="34" charset="0"/>
              </a:rPr>
              <a:t>You do not need to discuss the nuances of the separation of powers because there will be an issue at the example that illustrates the practical aspects of this doctrine.  It is only necessary that the audience understands that each branch has an important, but different role in our system of government.</a:t>
            </a:r>
            <a:endParaRPr lang="en-US" altLang="en-US" dirty="0" smtClean="0">
              <a:latin typeface="Arial" pitchFamily="34"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937528E8-27D5-44CB-AF65-41D34A43AB9F}" type="slidenum">
              <a:rPr lang="en-US" altLang="en-US" u="none" smtClean="0">
                <a:latin typeface="Arial" pitchFamily="34" charset="0"/>
              </a:rPr>
              <a:pPr eaLnBrk="1" hangingPunct="1">
                <a:defRPr/>
              </a:pPr>
              <a:t>6</a:t>
            </a:fld>
            <a:endParaRPr lang="en-US" altLang="en-US" u="none" smtClean="0">
              <a:latin typeface="Arial" pitchFamily="34" charset="0"/>
            </a:endParaRPr>
          </a:p>
        </p:txBody>
      </p:sp>
    </p:spTree>
    <p:extLst>
      <p:ext uri="{BB962C8B-B14F-4D97-AF65-F5344CB8AC3E}">
        <p14:creationId xmlns:p14="http://schemas.microsoft.com/office/powerpoint/2010/main" val="200115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C5B8C0C9-CB92-49C8-BE84-16173A2BFDCA}" type="slidenum">
              <a:rPr lang="en-US" altLang="en-US" u="none" smtClean="0">
                <a:latin typeface="Arial" pitchFamily="34" charset="0"/>
              </a:rPr>
              <a:pPr eaLnBrk="1" hangingPunct="1">
                <a:defRPr/>
              </a:pPr>
              <a:t>7</a:t>
            </a:fld>
            <a:endParaRPr lang="en-US" altLang="en-US" u="none"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smtClean="0">
                <a:latin typeface="Arial" pitchFamily="34" charset="0"/>
              </a:rPr>
              <a:t>The Theme:</a:t>
            </a:r>
            <a:r>
              <a:rPr lang="en-US" altLang="en-US" u="sng" dirty="0" smtClean="0">
                <a:latin typeface="Arial" pitchFamily="34" charset="0"/>
              </a:rPr>
              <a:t> </a:t>
            </a:r>
            <a:r>
              <a:rPr lang="en-US" altLang="en-US" b="1" u="sng" dirty="0" smtClean="0">
                <a:latin typeface="Arial" pitchFamily="34" charset="0"/>
              </a:rPr>
              <a:t>Equal Justice</a:t>
            </a:r>
          </a:p>
          <a:p>
            <a:endParaRPr lang="en-US" altLang="en-US" b="1" u="sng" dirty="0" smtClean="0">
              <a:latin typeface="Arial" pitchFamily="34" charset="0"/>
            </a:endParaRPr>
          </a:p>
          <a:p>
            <a:r>
              <a:rPr lang="en-US" altLang="en-US" dirty="0" smtClean="0">
                <a:latin typeface="Arial" pitchFamily="34" charset="0"/>
              </a:rPr>
              <a:t>To preserve the freedom of each and every individual, our courts must provide EQUAL JUSTICE.</a:t>
            </a:r>
          </a:p>
          <a:p>
            <a:r>
              <a:rPr lang="en-US" altLang="en-US" dirty="0" smtClean="0">
                <a:latin typeface="Arial" pitchFamily="34" charset="0"/>
              </a:rPr>
              <a:t> </a:t>
            </a:r>
          </a:p>
          <a:p>
            <a:r>
              <a:rPr lang="en-US" altLang="en-US" dirty="0" smtClean="0">
                <a:latin typeface="Arial" pitchFamily="34" charset="0"/>
              </a:rPr>
              <a:t>This slide sets the foundation for the next</a:t>
            </a:r>
            <a:r>
              <a:rPr lang="en-US" altLang="en-US" baseline="0" dirty="0" smtClean="0">
                <a:latin typeface="Arial" pitchFamily="34" charset="0"/>
              </a:rPr>
              <a:t> slide describing the elements of Equal Justice.</a:t>
            </a:r>
            <a:endParaRPr lang="en-US" altLang="en-US" dirty="0" smtClean="0">
              <a:latin typeface="Arial" pitchFamily="34" charset="0"/>
            </a:endParaRPr>
          </a:p>
          <a:p>
            <a:endParaRPr lang="en-US" altLang="en-US" dirty="0" smtClean="0">
              <a:latin typeface="Arial" pitchFamily="34" charset="0"/>
            </a:endParaRPr>
          </a:p>
        </p:txBody>
      </p:sp>
    </p:spTree>
    <p:extLst>
      <p:ext uri="{BB962C8B-B14F-4D97-AF65-F5344CB8AC3E}">
        <p14:creationId xmlns:p14="http://schemas.microsoft.com/office/powerpoint/2010/main" val="393670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40D57C07-3FCE-4583-9ED4-7BD615CF76E2}" type="slidenum">
              <a:rPr lang="en-US" altLang="en-US" u="none" smtClean="0">
                <a:latin typeface="Arial" pitchFamily="34" charset="0"/>
              </a:rPr>
              <a:pPr eaLnBrk="1" hangingPunct="1">
                <a:defRPr/>
              </a:pPr>
              <a:t>8</a:t>
            </a:fld>
            <a:endParaRPr lang="en-US" altLang="en-US" u="none"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smtClean="0">
                <a:latin typeface="Arial" pitchFamily="34" charset="0"/>
              </a:rPr>
              <a:t>The Theme:</a:t>
            </a:r>
            <a:r>
              <a:rPr lang="en-US" altLang="en-US" u="sng" smtClean="0">
                <a:latin typeface="Arial" pitchFamily="34" charset="0"/>
              </a:rPr>
              <a:t> </a:t>
            </a:r>
            <a:r>
              <a:rPr lang="en-US" altLang="en-US" b="1" u="sng" smtClean="0">
                <a:latin typeface="Arial" pitchFamily="34" charset="0"/>
              </a:rPr>
              <a:t>Equal Justice</a:t>
            </a:r>
          </a:p>
          <a:p>
            <a:r>
              <a:rPr lang="en-US" altLang="en-US" smtClean="0">
                <a:latin typeface="Arial" pitchFamily="34" charset="0"/>
              </a:rPr>
              <a:t>To preserve the freedom of each and every individual, our courts must provide EQUAL JUSTICE.</a:t>
            </a:r>
          </a:p>
          <a:p>
            <a:r>
              <a:rPr lang="en-US" altLang="en-US" smtClean="0">
                <a:latin typeface="Arial" pitchFamily="34" charset="0"/>
              </a:rPr>
              <a:t> </a:t>
            </a:r>
          </a:p>
          <a:p>
            <a:r>
              <a:rPr lang="en-US" altLang="en-US" smtClean="0">
                <a:latin typeface="Arial" pitchFamily="34" charset="0"/>
              </a:rPr>
              <a:t>We do this with  </a:t>
            </a:r>
          </a:p>
          <a:p>
            <a:r>
              <a:rPr lang="en-US" altLang="en-US" smtClean="0">
                <a:latin typeface="Arial" pitchFamily="34" charset="0"/>
              </a:rPr>
              <a:t> </a:t>
            </a:r>
          </a:p>
          <a:p>
            <a:pPr>
              <a:buFontTx/>
              <a:buChar char="•"/>
            </a:pPr>
            <a:r>
              <a:rPr lang="en-US" altLang="en-US" smtClean="0">
                <a:latin typeface="Arial" pitchFamily="34" charset="0"/>
              </a:rPr>
              <a:t>Apply the RULE OF LAW</a:t>
            </a:r>
          </a:p>
          <a:p>
            <a:r>
              <a:rPr lang="en-US" altLang="en-US" smtClean="0">
                <a:latin typeface="Arial" pitchFamily="34" charset="0"/>
              </a:rPr>
              <a:t> </a:t>
            </a:r>
          </a:p>
          <a:p>
            <a:pPr>
              <a:buFontTx/>
              <a:buChar char="•"/>
            </a:pPr>
            <a:r>
              <a:rPr lang="en-US" altLang="en-US" smtClean="0">
                <a:latin typeface="Arial" pitchFamily="34" charset="0"/>
              </a:rPr>
              <a:t>Apply Law EQUALLY TO ALL</a:t>
            </a:r>
          </a:p>
          <a:p>
            <a:pPr>
              <a:buFontTx/>
              <a:buChar char="•"/>
            </a:pPr>
            <a:endParaRPr lang="en-US" altLang="en-US" smtClean="0">
              <a:latin typeface="Arial" pitchFamily="34" charset="0"/>
            </a:endParaRPr>
          </a:p>
          <a:p>
            <a:pPr>
              <a:buFontTx/>
              <a:buChar char="•"/>
            </a:pPr>
            <a:r>
              <a:rPr lang="en-US" altLang="en-US" smtClean="0">
                <a:latin typeface="Arial" pitchFamily="34" charset="0"/>
              </a:rPr>
              <a:t>In Fair &amp; Impartial Courts</a:t>
            </a:r>
          </a:p>
          <a:p>
            <a:pPr>
              <a:buFontTx/>
              <a:buChar char="•"/>
            </a:pPr>
            <a:endParaRPr lang="en-US" altLang="en-US" smtClean="0">
              <a:latin typeface="Arial" pitchFamily="34" charset="0"/>
            </a:endParaRPr>
          </a:p>
          <a:p>
            <a:endParaRPr lang="en-US" altLang="en-US" smtClean="0">
              <a:latin typeface="Arial" pitchFamily="34" charset="0"/>
            </a:endParaRPr>
          </a:p>
        </p:txBody>
      </p:sp>
    </p:spTree>
    <p:extLst>
      <p:ext uri="{BB962C8B-B14F-4D97-AF65-F5344CB8AC3E}">
        <p14:creationId xmlns:p14="http://schemas.microsoft.com/office/powerpoint/2010/main" val="242321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Tahoma" pitchFamily="34" charset="0"/>
              </a:defRPr>
            </a:lvl1pPr>
            <a:lvl2pPr marL="706991" indent="-271920" eaLnBrk="0" hangingPunct="0">
              <a:defRPr u="sng">
                <a:solidFill>
                  <a:schemeClr val="tx1"/>
                </a:solidFill>
                <a:latin typeface="Tahoma" pitchFamily="34" charset="0"/>
              </a:defRPr>
            </a:lvl2pPr>
            <a:lvl3pPr marL="1087679" indent="-217536" eaLnBrk="0" hangingPunct="0">
              <a:defRPr u="sng">
                <a:solidFill>
                  <a:schemeClr val="tx1"/>
                </a:solidFill>
                <a:latin typeface="Tahoma" pitchFamily="34" charset="0"/>
              </a:defRPr>
            </a:lvl3pPr>
            <a:lvl4pPr marL="1522750" indent="-217536" eaLnBrk="0" hangingPunct="0">
              <a:defRPr u="sng">
                <a:solidFill>
                  <a:schemeClr val="tx1"/>
                </a:solidFill>
                <a:latin typeface="Tahoma" pitchFamily="34" charset="0"/>
              </a:defRPr>
            </a:lvl4pPr>
            <a:lvl5pPr marL="1957822" indent="-217536" eaLnBrk="0" hangingPunct="0">
              <a:defRPr u="sng">
                <a:solidFill>
                  <a:schemeClr val="tx1"/>
                </a:solidFill>
                <a:latin typeface="Tahoma" pitchFamily="34" charset="0"/>
              </a:defRPr>
            </a:lvl5pPr>
            <a:lvl6pPr marL="2392893" indent="-217536" eaLnBrk="0" fontAlgn="base" hangingPunct="0">
              <a:spcBef>
                <a:spcPct val="0"/>
              </a:spcBef>
              <a:spcAft>
                <a:spcPct val="0"/>
              </a:spcAft>
              <a:defRPr u="sng">
                <a:solidFill>
                  <a:schemeClr val="tx1"/>
                </a:solidFill>
                <a:latin typeface="Tahoma" pitchFamily="34" charset="0"/>
              </a:defRPr>
            </a:lvl6pPr>
            <a:lvl7pPr marL="2827965" indent="-217536" eaLnBrk="0" fontAlgn="base" hangingPunct="0">
              <a:spcBef>
                <a:spcPct val="0"/>
              </a:spcBef>
              <a:spcAft>
                <a:spcPct val="0"/>
              </a:spcAft>
              <a:defRPr u="sng">
                <a:solidFill>
                  <a:schemeClr val="tx1"/>
                </a:solidFill>
                <a:latin typeface="Tahoma" pitchFamily="34" charset="0"/>
              </a:defRPr>
            </a:lvl7pPr>
            <a:lvl8pPr marL="3263036" indent="-217536" eaLnBrk="0" fontAlgn="base" hangingPunct="0">
              <a:spcBef>
                <a:spcPct val="0"/>
              </a:spcBef>
              <a:spcAft>
                <a:spcPct val="0"/>
              </a:spcAft>
              <a:defRPr u="sng">
                <a:solidFill>
                  <a:schemeClr val="tx1"/>
                </a:solidFill>
                <a:latin typeface="Tahoma" pitchFamily="34" charset="0"/>
              </a:defRPr>
            </a:lvl8pPr>
            <a:lvl9pPr marL="3698108" indent="-217536" eaLnBrk="0" fontAlgn="base" hangingPunct="0">
              <a:spcBef>
                <a:spcPct val="0"/>
              </a:spcBef>
              <a:spcAft>
                <a:spcPct val="0"/>
              </a:spcAft>
              <a:defRPr u="sng">
                <a:solidFill>
                  <a:schemeClr val="tx1"/>
                </a:solidFill>
                <a:latin typeface="Tahoma" pitchFamily="34" charset="0"/>
              </a:defRPr>
            </a:lvl9pPr>
          </a:lstStyle>
          <a:p>
            <a:pPr eaLnBrk="1" hangingPunct="1">
              <a:defRPr/>
            </a:pPr>
            <a:fld id="{41640005-9897-4503-A3B9-DA1D3A4F5130}" type="slidenum">
              <a:rPr lang="en-US" altLang="en-US" u="none" smtClean="0">
                <a:latin typeface="Arial" pitchFamily="34" charset="0"/>
              </a:rPr>
              <a:pPr eaLnBrk="1" hangingPunct="1">
                <a:defRPr/>
              </a:pPr>
              <a:t>9</a:t>
            </a:fld>
            <a:endParaRPr lang="en-US" altLang="en-US" u="none"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Rhetorical question.  Depending on the level of audience participation up to this point, you may want to solicit</a:t>
            </a:r>
            <a:r>
              <a:rPr lang="en-US" altLang="en-US" baseline="0" dirty="0" smtClean="0">
                <a:latin typeface="Arial" pitchFamily="34" charset="0"/>
              </a:rPr>
              <a:t> a couple of responses to this question.</a:t>
            </a:r>
          </a:p>
          <a:p>
            <a:pPr eaLnBrk="1" hangingPunct="1"/>
            <a:endParaRPr lang="en-US" altLang="en-US" baseline="0" dirty="0" smtClean="0">
              <a:latin typeface="Arial" pitchFamily="34" charset="0"/>
            </a:endParaRPr>
          </a:p>
          <a:p>
            <a:pPr eaLnBrk="1" hangingPunct="1"/>
            <a:r>
              <a:rPr lang="en-US" altLang="en-US" baseline="0" dirty="0" smtClean="0">
                <a:latin typeface="Arial" pitchFamily="34" charset="0"/>
              </a:rPr>
              <a:t>The responses may be useful in bringing back core concepts toward the end of the session.</a:t>
            </a:r>
            <a:endParaRPr lang="en-US" altLang="en-US" dirty="0" smtClean="0">
              <a:latin typeface="Arial" pitchFamily="34" charset="0"/>
            </a:endParaRPr>
          </a:p>
        </p:txBody>
      </p:sp>
    </p:spTree>
    <p:extLst>
      <p:ext uri="{BB962C8B-B14F-4D97-AF65-F5344CB8AC3E}">
        <p14:creationId xmlns:p14="http://schemas.microsoft.com/office/powerpoint/2010/main" val="104205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ight Triangle 6"/>
          <p:cNvSpPr/>
          <p:nvPr/>
        </p:nvSpPr>
        <p:spPr>
          <a:xfrm rot="10800000">
            <a:off x="7731292" y="-12032"/>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5400000">
            <a:off x="47625" y="-47625"/>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0" y="5334000"/>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6200000">
            <a:off x="7667625" y="5381625"/>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02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89480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80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699135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1524000" y="1726407"/>
            <a:ext cx="69913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
        <p:nvSpPr>
          <p:cNvPr id="7" name="Rectangle 6"/>
          <p:cNvSpPr/>
          <p:nvPr/>
        </p:nvSpPr>
        <p:spPr>
          <a:xfrm>
            <a:off x="0" y="0"/>
            <a:ext cx="1151467"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12" descr="OurCourts_Colorado_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52400"/>
            <a:ext cx="1151467" cy="1295400"/>
          </a:xfrm>
          <a:prstGeom prst="rect">
            <a:avLst/>
          </a:prstGeom>
        </p:spPr>
      </p:pic>
      <p:sp>
        <p:nvSpPr>
          <p:cNvPr id="10" name="Right Triangle 9"/>
          <p:cNvSpPr/>
          <p:nvPr/>
        </p:nvSpPr>
        <p:spPr>
          <a:xfrm rot="16200000">
            <a:off x="7667625" y="5381625"/>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0800000">
            <a:off x="7731292" y="-12032"/>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51467" y="0"/>
            <a:ext cx="0" cy="68580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04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2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02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6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25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571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65878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243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586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usinfo.state.gov/journals/itdhr/0405/ijde/pdf.htm" TargetMode="External"/><Relationship Id="rId3" Type="http://schemas.openxmlformats.org/officeDocument/2006/relationships/notesSlide" Target="../notesSlides/notesSlide5.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descr="OurCourts_Colorado_01.jpg"/>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4759036" y="1122361"/>
            <a:ext cx="3990109" cy="4135437"/>
          </a:xfrm>
        </p:spPr>
      </p:pic>
      <p:sp>
        <p:nvSpPr>
          <p:cNvPr id="5" name="Text Placeholder 11"/>
          <p:cNvSpPr>
            <a:spLocks noGrp="1"/>
          </p:cNvSpPr>
          <p:nvPr>
            <p:ph type="ctrTitle"/>
          </p:nvPr>
        </p:nvSpPr>
        <p:spPr>
          <a:xfrm>
            <a:off x="249382" y="1122363"/>
            <a:ext cx="4779818" cy="4135437"/>
          </a:xfrm>
        </p:spPr>
        <p:txBody>
          <a:bodyPr/>
          <a:lstStyle/>
          <a:p>
            <a:pPr algn="l" eaLnBrk="1" hangingPunct="1">
              <a:defRPr/>
            </a:pPr>
            <a:r>
              <a:rPr lang="en-US" sz="3200" b="1" cap="small" dirty="0" smtClean="0">
                <a:solidFill>
                  <a:schemeClr val="tx1"/>
                </a:solidFill>
                <a:latin typeface="Bell MT" pitchFamily="18" charset="0"/>
                <a:ea typeface="Batang" pitchFamily="18" charset="-127"/>
              </a:rPr>
              <a:t>Court Fundamentals</a:t>
            </a:r>
          </a:p>
          <a:p>
            <a:pPr eaLnBrk="1" hangingPunct="1">
              <a:defRPr/>
            </a:pPr>
            <a:r>
              <a:rPr lang="en-US" sz="2400" b="1" dirty="0" smtClean="0">
                <a:solidFill>
                  <a:schemeClr val="tx1"/>
                </a:solidFill>
                <a:latin typeface="Bell MT" pitchFamily="18" charset="0"/>
                <a:ea typeface="Batang" pitchFamily="18" charset="-127"/>
              </a:rPr>
              <a:t/>
            </a:r>
            <a:br>
              <a:rPr lang="en-US" sz="2400" b="1" dirty="0" smtClean="0">
                <a:solidFill>
                  <a:schemeClr val="tx1"/>
                </a:solidFill>
                <a:latin typeface="Bell MT" pitchFamily="18" charset="0"/>
                <a:ea typeface="Batang" pitchFamily="18" charset="-127"/>
              </a:rPr>
            </a:br>
            <a:endParaRPr lang="en-US" sz="2400" b="1" dirty="0" smtClean="0">
              <a:solidFill>
                <a:schemeClr val="tx1"/>
              </a:solidFill>
              <a:latin typeface="Bell MT" pitchFamily="18" charset="0"/>
              <a:ea typeface="Batang" pitchFamily="18" charset="-127"/>
            </a:endParaRPr>
          </a:p>
          <a:p>
            <a:pPr algn="l" eaLnBrk="1" hangingPunct="1">
              <a:defRPr/>
            </a:pPr>
            <a:r>
              <a:rPr lang="en-US" sz="2800" b="1" dirty="0" smtClean="0">
                <a:solidFill>
                  <a:schemeClr val="tx1"/>
                </a:solidFill>
                <a:latin typeface="Bell MT" pitchFamily="18" charset="0"/>
                <a:ea typeface="Batang" pitchFamily="18" charset="-127"/>
              </a:rPr>
              <a:t>Judge</a:t>
            </a:r>
          </a:p>
          <a:p>
            <a:pPr algn="l" eaLnBrk="1" hangingPunct="1">
              <a:defRPr/>
            </a:pPr>
            <a:r>
              <a:rPr lang="en-US" sz="2800" b="1" dirty="0" smtClean="0">
                <a:solidFill>
                  <a:schemeClr val="tx1"/>
                </a:solidFill>
                <a:latin typeface="Bell MT" pitchFamily="18" charset="0"/>
                <a:ea typeface="Batang" pitchFamily="18" charset="-127"/>
              </a:rPr>
              <a:t>[court name]</a:t>
            </a:r>
            <a:r>
              <a:rPr lang="en-US" sz="2400" b="1" dirty="0" smtClean="0">
                <a:solidFill>
                  <a:schemeClr val="tx1"/>
                </a:solidFill>
                <a:latin typeface="Bell MT" pitchFamily="18" charset="0"/>
                <a:ea typeface="Batang" pitchFamily="18" charset="-127"/>
              </a:rPr>
              <a:t/>
            </a:r>
            <a:br>
              <a:rPr lang="en-US" sz="2400" b="1" dirty="0" smtClean="0">
                <a:solidFill>
                  <a:schemeClr val="tx1"/>
                </a:solidFill>
                <a:latin typeface="Bell MT" pitchFamily="18" charset="0"/>
                <a:ea typeface="Batang" pitchFamily="18" charset="-127"/>
              </a:rPr>
            </a:br>
            <a:endParaRPr lang="en-US" sz="2400" b="1" dirty="0" smtClean="0">
              <a:solidFill>
                <a:schemeClr val="tx1"/>
              </a:solidFill>
              <a:latin typeface="Bell MT" pitchFamily="18" charset="0"/>
              <a:ea typeface="Batang" pitchFamily="18" charset="-127"/>
            </a:endParaRPr>
          </a:p>
        </p:txBody>
      </p:sp>
    </p:spTree>
    <p:extLst>
      <p:ext uri="{BB962C8B-B14F-4D97-AF65-F5344CB8AC3E}">
        <p14:creationId xmlns:p14="http://schemas.microsoft.com/office/powerpoint/2010/main" val="3126062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524000" y="2121261"/>
            <a:ext cx="6991350" cy="2388393"/>
          </a:xfrm>
        </p:spPr>
        <p:txBody>
          <a:bodyPr>
            <a:normAutofit fontScale="92500" lnSpcReduction="10000"/>
          </a:bodyPr>
          <a:lstStyle/>
          <a:p>
            <a:pPr algn="just" eaLnBrk="1" hangingPunct="1">
              <a:buFont typeface="Wingdings" pitchFamily="2" charset="2"/>
              <a:buNone/>
            </a:pPr>
            <a:r>
              <a:rPr lang="en-US" altLang="en-US" sz="3200" b="1" dirty="0" smtClean="0"/>
              <a:t>	</a:t>
            </a:r>
            <a:r>
              <a:rPr lang="en-US" altLang="en-US" sz="3200" b="1" dirty="0" smtClean="0">
                <a:latin typeface="Bell MT" panose="02020503060305020303" pitchFamily="18" charset="0"/>
              </a:rPr>
              <a:t>A Judge is bound to decide each case fairly, in accord with the relevant facts and applicable law, even when the decision is not the one the home crowd wants.</a:t>
            </a:r>
          </a:p>
          <a:p>
            <a:pPr eaLnBrk="1" hangingPunct="1">
              <a:buFont typeface="Wingdings" pitchFamily="2" charset="2"/>
              <a:buNone/>
            </a:pPr>
            <a:r>
              <a:rPr lang="en-US" altLang="en-US" b="1" dirty="0" smtClean="0"/>
              <a:t>	</a:t>
            </a:r>
            <a:r>
              <a:rPr lang="en-US" altLang="en-US" sz="2000" b="1" dirty="0" smtClean="0">
                <a:latin typeface="Bell MT" panose="02020503060305020303" pitchFamily="18" charset="0"/>
              </a:rPr>
              <a:t>-- William H. Rehnquist, Chief Justice-1986-2005</a:t>
            </a:r>
          </a:p>
        </p:txBody>
      </p:sp>
    </p:spTree>
    <p:extLst>
      <p:ext uri="{BB962C8B-B14F-4D97-AF65-F5344CB8AC3E}">
        <p14:creationId xmlns:p14="http://schemas.microsoft.com/office/powerpoint/2010/main" val="3261921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normAutofit/>
          </a:bodyPr>
          <a:lstStyle/>
          <a:p>
            <a:pPr eaLnBrk="1" hangingPunct="1">
              <a:defRPr/>
            </a:pPr>
            <a:r>
              <a:rPr lang="en-US" dirty="0" smtClean="0"/>
              <a:t>Fair &amp; Impartial Courts Require:</a:t>
            </a:r>
          </a:p>
        </p:txBody>
      </p:sp>
      <p:sp>
        <p:nvSpPr>
          <p:cNvPr id="632835" name="Rectangle 3"/>
          <p:cNvSpPr>
            <a:spLocks noGrp="1" noChangeArrowheads="1"/>
          </p:cNvSpPr>
          <p:nvPr>
            <p:ph type="body" idx="1"/>
          </p:nvPr>
        </p:nvSpPr>
        <p:spPr/>
        <p:txBody>
          <a:bodyPr/>
          <a:lstStyle/>
          <a:p>
            <a:pPr marL="91440" indent="-1371600" eaLnBrk="1" hangingPunct="1">
              <a:lnSpc>
                <a:spcPct val="90000"/>
              </a:lnSpc>
              <a:buFont typeface="Wingdings 2" pitchFamily="18" charset="2"/>
              <a:buNone/>
              <a:defRPr/>
            </a:pPr>
            <a:r>
              <a:rPr lang="en-US" b="1" dirty="0" smtClean="0"/>
              <a:t>	</a:t>
            </a:r>
            <a:r>
              <a:rPr lang="en-US" b="1" u="sng" dirty="0" smtClean="0"/>
              <a:t>Constitutional </a:t>
            </a:r>
            <a:r>
              <a:rPr lang="en-US" b="1" u="sng" dirty="0"/>
              <a:t>Integrity</a:t>
            </a:r>
            <a:r>
              <a:rPr lang="en-US" b="1" dirty="0"/>
              <a:t> – Ensures that one branch (judiciary) has the power to overturn laws that violate </a:t>
            </a:r>
            <a:r>
              <a:rPr lang="en-US" b="1" dirty="0" smtClean="0"/>
              <a:t>federal &amp; state constitutions;</a:t>
            </a:r>
            <a:endParaRPr lang="en-US" b="1" dirty="0"/>
          </a:p>
          <a:p>
            <a:pPr marL="91440" indent="-1371600" eaLnBrk="1" hangingPunct="1">
              <a:lnSpc>
                <a:spcPct val="90000"/>
              </a:lnSpc>
              <a:buFont typeface="Wingdings" pitchFamily="2" charset="2"/>
              <a:buNone/>
              <a:defRPr/>
            </a:pPr>
            <a:endParaRPr lang="en-US" sz="2400" b="1" dirty="0"/>
          </a:p>
          <a:p>
            <a:pPr marL="91440" indent="-1371600" eaLnBrk="1" hangingPunct="1">
              <a:lnSpc>
                <a:spcPct val="90000"/>
              </a:lnSpc>
              <a:buFont typeface="Wingdings" pitchFamily="2" charset="2"/>
              <a:buNone/>
              <a:defRPr/>
            </a:pPr>
            <a:r>
              <a:rPr lang="en-US" sz="2400" b="1" dirty="0" smtClean="0"/>
              <a:t>	</a:t>
            </a:r>
            <a:r>
              <a:rPr lang="en-US" b="1" u="sng" dirty="0" smtClean="0"/>
              <a:t>Enforcement of the Rule of Law</a:t>
            </a:r>
            <a:r>
              <a:rPr lang="en-US" b="1" dirty="0" smtClean="0"/>
              <a:t> – </a:t>
            </a:r>
            <a:r>
              <a:rPr lang="en-US" b="1" dirty="0"/>
              <a:t>Guarantees that legitimate laws can be enforced in daily life, not simply stated in theory</a:t>
            </a:r>
            <a:r>
              <a:rPr lang="en-US" b="1" dirty="0" smtClean="0"/>
              <a:t>.</a:t>
            </a:r>
          </a:p>
          <a:p>
            <a:pPr marL="91440" indent="-1371600" eaLnBrk="1" hangingPunct="1">
              <a:lnSpc>
                <a:spcPct val="90000"/>
              </a:lnSpc>
              <a:buFont typeface="Wingdings" pitchFamily="2" charset="2"/>
              <a:buNone/>
              <a:defRPr/>
            </a:pPr>
            <a:endParaRPr lang="en-US" b="1" dirty="0" smtClean="0"/>
          </a:p>
          <a:p>
            <a:pPr marL="91440" indent="-1371600" eaLnBrk="1" hangingPunct="1">
              <a:lnSpc>
                <a:spcPct val="90000"/>
              </a:lnSpc>
              <a:buFont typeface="Wingdings" pitchFamily="2" charset="2"/>
              <a:buNone/>
              <a:defRPr/>
            </a:pPr>
            <a:r>
              <a:rPr lang="en-US" b="1" u="sng" dirty="0" smtClean="0"/>
              <a:t>	Equal Application of the Law</a:t>
            </a:r>
            <a:r>
              <a:rPr lang="en-US" b="1" dirty="0" smtClean="0"/>
              <a:t> – </a:t>
            </a:r>
            <a:r>
              <a:rPr lang="en-US" b="1" dirty="0"/>
              <a:t>Every person enjoys the same protections and restrictions under the </a:t>
            </a:r>
            <a:r>
              <a:rPr lang="en-US" b="1" dirty="0" smtClean="0"/>
              <a:t>law.</a:t>
            </a:r>
            <a:endParaRPr lang="en-US" b="1" dirty="0"/>
          </a:p>
          <a:p>
            <a:pPr indent="-1371600" eaLnBrk="1" hangingPunct="1">
              <a:lnSpc>
                <a:spcPct val="90000"/>
              </a:lnSpc>
              <a:buFont typeface="Wingdings" pitchFamily="2" charset="2"/>
              <a:buNone/>
              <a:defRPr/>
            </a:pPr>
            <a:endParaRPr lang="en-US" b="1" dirty="0" smtClean="0"/>
          </a:p>
          <a:p>
            <a:pPr eaLnBrk="1" hangingPunct="1">
              <a:lnSpc>
                <a:spcPct val="90000"/>
              </a:lnSpc>
              <a:buFont typeface="Wingdings" pitchFamily="2" charset="2"/>
              <a:buNone/>
              <a:defRPr/>
            </a:pPr>
            <a:endParaRPr lang="en-US" sz="2400" dirty="0" smtClean="0"/>
          </a:p>
        </p:txBody>
      </p:sp>
    </p:spTree>
    <p:extLst>
      <p:ext uri="{BB962C8B-B14F-4D97-AF65-F5344CB8AC3E}">
        <p14:creationId xmlns:p14="http://schemas.microsoft.com/office/powerpoint/2010/main" val="1395591131"/>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32835">
                                            <p:txEl>
                                              <p:pRg st="0" end="0"/>
                                            </p:txEl>
                                          </p:spTgt>
                                        </p:tgtEl>
                                        <p:attrNameLst>
                                          <p:attrName>style.visibility</p:attrName>
                                        </p:attrNameLst>
                                      </p:cBhvr>
                                      <p:to>
                                        <p:strVal val="visible"/>
                                      </p:to>
                                    </p:set>
                                    <p:anim calcmode="lin" valueType="num">
                                      <p:cBhvr additive="base">
                                        <p:cTn id="7" dur="500" fill="hold"/>
                                        <p:tgtEl>
                                          <p:spTgt spid="632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2835">
                                            <p:txEl>
                                              <p:pRg st="2" end="2"/>
                                            </p:txEl>
                                          </p:spTgt>
                                        </p:tgtEl>
                                        <p:attrNameLst>
                                          <p:attrName>style.visibility</p:attrName>
                                        </p:attrNameLst>
                                      </p:cBhvr>
                                      <p:to>
                                        <p:strVal val="visible"/>
                                      </p:to>
                                    </p:set>
                                    <p:anim calcmode="lin" valueType="num">
                                      <p:cBhvr additive="base">
                                        <p:cTn id="11" dur="500" fill="hold"/>
                                        <p:tgtEl>
                                          <p:spTgt spid="63283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283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2835">
                                            <p:txEl>
                                              <p:pRg st="4" end="4"/>
                                            </p:txEl>
                                          </p:spTgt>
                                        </p:tgtEl>
                                        <p:attrNameLst>
                                          <p:attrName>style.visibility</p:attrName>
                                        </p:attrNameLst>
                                      </p:cBhvr>
                                      <p:to>
                                        <p:strVal val="visible"/>
                                      </p:to>
                                    </p:set>
                                    <p:anim calcmode="lin" valueType="num">
                                      <p:cBhvr additive="base">
                                        <p:cTn id="15" dur="500" fill="hold"/>
                                        <p:tgtEl>
                                          <p:spTgt spid="63283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328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4" y="1295400"/>
            <a:ext cx="7197436" cy="4191000"/>
          </a:xfrm>
        </p:spPr>
        <p:txBody>
          <a:bodyPr>
            <a:normAutofit/>
          </a:bodyPr>
          <a:lstStyle/>
          <a:p>
            <a:pPr algn="ctr">
              <a:defRPr/>
            </a:pPr>
            <a:r>
              <a:rPr lang="en-US" dirty="0" smtClean="0"/>
              <a:t/>
            </a:r>
            <a:br>
              <a:rPr lang="en-US" dirty="0" smtClean="0"/>
            </a:br>
            <a:r>
              <a:rPr lang="en-US" b="1" dirty="0" smtClean="0">
                <a:latin typeface="Bell MT" panose="02020503060305020303" pitchFamily="18" charset="0"/>
              </a:rPr>
              <a:t>How does the Rule of Law, Equal Justice and the Separation of Powers apply in an actual </a:t>
            </a:r>
            <a:r>
              <a:rPr lang="en-US" b="1" smtClean="0">
                <a:latin typeface="Bell MT" panose="02020503060305020303" pitchFamily="18" charset="0"/>
              </a:rPr>
              <a:t>case?</a:t>
            </a:r>
            <a:r>
              <a:rPr lang="en-US" b="1" dirty="0">
                <a:latin typeface="Bell MT" panose="02020503060305020303" pitchFamily="18" charset="0"/>
              </a:rPr>
              <a:t/>
            </a:r>
            <a:br>
              <a:rPr lang="en-US" b="1" dirty="0">
                <a:latin typeface="Bell MT" panose="02020503060305020303" pitchFamily="18" charset="0"/>
              </a:rPr>
            </a:br>
            <a:r>
              <a:rPr lang="en-US" b="1" dirty="0" smtClean="0">
                <a:latin typeface="Bell MT" panose="02020503060305020303" pitchFamily="18" charset="0"/>
              </a:rPr>
              <a:t/>
            </a:r>
            <a:br>
              <a:rPr lang="en-US" b="1" dirty="0" smtClean="0">
                <a:latin typeface="Bell MT" panose="02020503060305020303" pitchFamily="18" charset="0"/>
              </a:rPr>
            </a:br>
            <a:r>
              <a:rPr lang="en-US" b="1" dirty="0" smtClean="0">
                <a:latin typeface="Bell MT" panose="02020503060305020303" pitchFamily="18" charset="0"/>
              </a:rPr>
              <a:t>A Truck / Bus</a:t>
            </a:r>
            <a:br>
              <a:rPr lang="en-US" b="1" dirty="0" smtClean="0">
                <a:latin typeface="Bell MT" panose="02020503060305020303" pitchFamily="18" charset="0"/>
              </a:rPr>
            </a:br>
            <a:r>
              <a:rPr lang="en-US" b="1" dirty="0" smtClean="0">
                <a:latin typeface="Bell MT" panose="02020503060305020303" pitchFamily="18" charset="0"/>
              </a:rPr>
              <a:t>Accident</a:t>
            </a:r>
            <a:endParaRPr lang="en-US" b="1" dirty="0">
              <a:latin typeface="Bell MT" panose="02020503060305020303" pitchFamily="18" charset="0"/>
            </a:endParaRPr>
          </a:p>
        </p:txBody>
      </p:sp>
    </p:spTree>
    <p:extLst>
      <p:ext uri="{BB962C8B-B14F-4D97-AF65-F5344CB8AC3E}">
        <p14:creationId xmlns:p14="http://schemas.microsoft.com/office/powerpoint/2010/main" val="629121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 Truck Bus Accident</a:t>
            </a:r>
          </a:p>
        </p:txBody>
      </p:sp>
      <p:pic>
        <p:nvPicPr>
          <p:cNvPr id="4" name="WMV_0-3.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28800" y="1600200"/>
            <a:ext cx="5791200" cy="4343400"/>
          </a:xfrm>
          <a:sp3d prstMaterial="softEdge">
            <a:bevelT w="203200" h="101600" prst="cross"/>
            <a:contourClr>
              <a:srgbClr val="FFFFFF"/>
            </a:contourClr>
          </a:sp3d>
        </p:spPr>
      </p:pic>
    </p:spTree>
    <p:extLst>
      <p:ext uri="{BB962C8B-B14F-4D97-AF65-F5344CB8AC3E}">
        <p14:creationId xmlns:p14="http://schemas.microsoft.com/office/powerpoint/2010/main" val="1232783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46263" y="274638"/>
            <a:ext cx="6840537" cy="1143000"/>
          </a:xfrm>
        </p:spPr>
        <p:txBody>
          <a:bodyPr>
            <a:normAutofit fontScale="90000"/>
          </a:bodyPr>
          <a:lstStyle/>
          <a:p>
            <a:pPr algn="ctr" eaLnBrk="1" hangingPunct="1">
              <a:defRPr/>
            </a:pPr>
            <a:r>
              <a:rPr lang="en-US" altLang="en-US" sz="5400" dirty="0" smtClean="0">
                <a:solidFill>
                  <a:srgbClr val="1E2171"/>
                </a:solidFill>
                <a:latin typeface="Bell MT" panose="02020503060305020303" pitchFamily="18" charset="0"/>
              </a:rPr>
              <a:t/>
            </a:r>
            <a:br>
              <a:rPr lang="en-US" altLang="en-US" sz="5400" dirty="0" smtClean="0">
                <a:solidFill>
                  <a:srgbClr val="1E2171"/>
                </a:solidFill>
                <a:latin typeface="Bell MT" panose="02020503060305020303" pitchFamily="18" charset="0"/>
              </a:rPr>
            </a:br>
            <a:r>
              <a:rPr lang="en-US" altLang="en-US" sz="5400" dirty="0">
                <a:solidFill>
                  <a:srgbClr val="1E2171"/>
                </a:solidFill>
                <a:latin typeface="Bell MT" panose="02020503060305020303" pitchFamily="18" charset="0"/>
              </a:rPr>
              <a:t/>
            </a:r>
            <a:br>
              <a:rPr lang="en-US" altLang="en-US" sz="5400" dirty="0">
                <a:solidFill>
                  <a:srgbClr val="1E2171"/>
                </a:solidFill>
                <a:latin typeface="Bell MT" panose="02020503060305020303" pitchFamily="18" charset="0"/>
              </a:rPr>
            </a:br>
            <a:r>
              <a:rPr lang="en-US" altLang="en-US" sz="5400" dirty="0" smtClean="0">
                <a:solidFill>
                  <a:srgbClr val="1E2171"/>
                </a:solidFill>
                <a:latin typeface="Bell MT" panose="02020503060305020303" pitchFamily="18" charset="0"/>
              </a:rPr>
              <a:t>BUS CRASH SUIT</a:t>
            </a:r>
            <a:br>
              <a:rPr lang="en-US" altLang="en-US" sz="5400" dirty="0" smtClean="0">
                <a:solidFill>
                  <a:srgbClr val="1E2171"/>
                </a:solidFill>
                <a:latin typeface="Bell MT" panose="02020503060305020303" pitchFamily="18" charset="0"/>
              </a:rPr>
            </a:br>
            <a:r>
              <a:rPr lang="en-US" altLang="en-US" sz="5400" dirty="0">
                <a:solidFill>
                  <a:srgbClr val="1E2171"/>
                </a:solidFill>
                <a:latin typeface="Bell MT" panose="02020503060305020303" pitchFamily="18" charset="0"/>
              </a:rPr>
              <a:t/>
            </a:r>
            <a:br>
              <a:rPr lang="en-US" altLang="en-US" sz="5400" dirty="0">
                <a:solidFill>
                  <a:srgbClr val="1E2171"/>
                </a:solidFill>
                <a:latin typeface="Bell MT" panose="02020503060305020303" pitchFamily="18" charset="0"/>
              </a:rPr>
            </a:br>
            <a:endParaRPr lang="en-US" altLang="en-US" sz="5400" dirty="0" smtClean="0">
              <a:solidFill>
                <a:srgbClr val="1E2171"/>
              </a:solidFill>
              <a:latin typeface="+mn-lt"/>
            </a:endParaRPr>
          </a:p>
        </p:txBody>
      </p:sp>
      <p:sp>
        <p:nvSpPr>
          <p:cNvPr id="38915" name="Rectangle 3"/>
          <p:cNvSpPr>
            <a:spLocks noGrp="1" noChangeArrowheads="1"/>
          </p:cNvSpPr>
          <p:nvPr>
            <p:ph idx="1"/>
          </p:nvPr>
        </p:nvSpPr>
        <p:spPr>
          <a:xfrm>
            <a:off x="1371600" y="1600200"/>
            <a:ext cx="7315200" cy="4800600"/>
          </a:xfrm>
        </p:spPr>
        <p:txBody>
          <a:bodyPr>
            <a:normAutofit/>
          </a:bodyPr>
          <a:lstStyle/>
          <a:p>
            <a:r>
              <a:rPr lang="en-US" altLang="en-US" sz="2800" dirty="0" smtClean="0">
                <a:latin typeface="Bell MT" panose="02020503060305020303" pitchFamily="18" charset="0"/>
              </a:rPr>
              <a:t>A child on the bus sued the drivers of the bus and truck for his serious injuries.  He also sued the state highway department for not installing a regular stop light.</a:t>
            </a:r>
          </a:p>
          <a:p>
            <a:r>
              <a:rPr lang="en-US" altLang="en-US" sz="2800" dirty="0" smtClean="0">
                <a:latin typeface="Bell MT" panose="02020503060305020303" pitchFamily="18" charset="0"/>
              </a:rPr>
              <a:t>Today is the first day of trial, where the parties will tell their story and ask the jury to decide the case.</a:t>
            </a:r>
          </a:p>
          <a:p>
            <a:r>
              <a:rPr lang="en-US" altLang="en-US" sz="2800" dirty="0" smtClean="0">
                <a:latin typeface="Bell MT" panose="02020503060305020303" pitchFamily="18" charset="0"/>
              </a:rPr>
              <a:t>The parents want the jury to award their son money for his injuries. </a:t>
            </a:r>
          </a:p>
          <a:p>
            <a:r>
              <a:rPr lang="en-US" altLang="en-US" sz="2800" dirty="0" smtClean="0">
                <a:latin typeface="Bell MT" panose="02020503060305020303" pitchFamily="18" charset="0"/>
              </a:rPr>
              <a:t>The defendants oppose the request and/or blame the others.</a:t>
            </a:r>
          </a:p>
        </p:txBody>
      </p:sp>
    </p:spTree>
    <p:extLst>
      <p:ext uri="{BB962C8B-B14F-4D97-AF65-F5344CB8AC3E}">
        <p14:creationId xmlns:p14="http://schemas.microsoft.com/office/powerpoint/2010/main" val="3754609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46263" y="274638"/>
            <a:ext cx="6840537" cy="1143000"/>
          </a:xfrm>
        </p:spPr>
        <p:txBody>
          <a:bodyPr>
            <a:normAutofit fontScale="90000"/>
          </a:bodyPr>
          <a:lstStyle/>
          <a:p>
            <a:pPr algn="ctr" eaLnBrk="1" hangingPunct="1">
              <a:defRPr/>
            </a:pPr>
            <a:r>
              <a:rPr lang="en-US" altLang="en-US" sz="5400" dirty="0" smtClean="0">
                <a:solidFill>
                  <a:srgbClr val="1E2171"/>
                </a:solidFill>
                <a:latin typeface="Bell MT" panose="02020503060305020303" pitchFamily="18" charset="0"/>
              </a:rPr>
              <a:t/>
            </a:r>
            <a:br>
              <a:rPr lang="en-US" altLang="en-US" sz="5400" dirty="0" smtClean="0">
                <a:solidFill>
                  <a:srgbClr val="1E2171"/>
                </a:solidFill>
                <a:latin typeface="Bell MT" panose="02020503060305020303" pitchFamily="18" charset="0"/>
              </a:rPr>
            </a:br>
            <a:r>
              <a:rPr lang="en-US" altLang="en-US" sz="5400" dirty="0" smtClean="0">
                <a:solidFill>
                  <a:srgbClr val="1E2171"/>
                </a:solidFill>
                <a:latin typeface="+mn-lt"/>
              </a:rPr>
              <a:t>Issue 1</a:t>
            </a:r>
            <a:r>
              <a:rPr lang="en-US" altLang="en-US" sz="5400" dirty="0">
                <a:solidFill>
                  <a:srgbClr val="1E2171"/>
                </a:solidFill>
                <a:latin typeface="Bell MT" panose="02020503060305020303" pitchFamily="18" charset="0"/>
              </a:rPr>
              <a:t/>
            </a:r>
            <a:br>
              <a:rPr lang="en-US" altLang="en-US" sz="5400" dirty="0">
                <a:solidFill>
                  <a:srgbClr val="1E2171"/>
                </a:solidFill>
                <a:latin typeface="Bell MT" panose="02020503060305020303" pitchFamily="18" charset="0"/>
              </a:rPr>
            </a:br>
            <a:endParaRPr lang="en-US" altLang="en-US" sz="5400" dirty="0" smtClean="0">
              <a:solidFill>
                <a:srgbClr val="1E2171"/>
              </a:solidFill>
              <a:latin typeface="Bell MT" panose="02020503060305020303" pitchFamily="18" charset="0"/>
            </a:endParaRPr>
          </a:p>
        </p:txBody>
      </p:sp>
      <p:sp>
        <p:nvSpPr>
          <p:cNvPr id="38915" name="Rectangle 3"/>
          <p:cNvSpPr>
            <a:spLocks noGrp="1" noChangeArrowheads="1"/>
          </p:cNvSpPr>
          <p:nvPr>
            <p:ph idx="1"/>
          </p:nvPr>
        </p:nvSpPr>
        <p:spPr>
          <a:xfrm>
            <a:off x="1246909" y="1634837"/>
            <a:ext cx="7439891" cy="4221163"/>
          </a:xfrm>
        </p:spPr>
        <p:txBody>
          <a:bodyPr/>
          <a:lstStyle/>
          <a:p>
            <a:pPr marL="0" indent="0">
              <a:buNone/>
            </a:pPr>
            <a:r>
              <a:rPr lang="en-US" altLang="en-US" sz="2800" dirty="0" smtClean="0">
                <a:latin typeface="Bell MT" panose="02020503060305020303" pitchFamily="18" charset="0"/>
              </a:rPr>
              <a:t>During jury selection, a potential juror discloses that he is a friend of the bus driver and he attends the same church as the judge.</a:t>
            </a:r>
          </a:p>
          <a:p>
            <a:pPr marL="514350" indent="-514350">
              <a:buFont typeface="+mj-lt"/>
              <a:buAutoNum type="arabicPeriod"/>
            </a:pPr>
            <a:r>
              <a:rPr lang="en-US" altLang="en-US" sz="2800" dirty="0" smtClean="0">
                <a:latin typeface="Bell MT" panose="02020503060305020303" pitchFamily="18" charset="0"/>
              </a:rPr>
              <a:t>If he has talked with the bus driver about the accident, would that be a problem? What if they had not talked about the accident?</a:t>
            </a:r>
          </a:p>
          <a:p>
            <a:pPr marL="514350" indent="-514350">
              <a:buFont typeface="+mj-lt"/>
              <a:buAutoNum type="arabicPeriod"/>
            </a:pPr>
            <a:r>
              <a:rPr lang="en-US" altLang="en-US" sz="2800" dirty="0" smtClean="0">
                <a:latin typeface="Bell MT" panose="02020503060305020303" pitchFamily="18" charset="0"/>
              </a:rPr>
              <a:t>Is it a problem if a juror and the judge attend the same church? Can they talk about the case if the juror keeps an open mind about the verdict?</a:t>
            </a:r>
          </a:p>
        </p:txBody>
      </p:sp>
    </p:spTree>
    <p:extLst>
      <p:ext uri="{BB962C8B-B14F-4D97-AF65-F5344CB8AC3E}">
        <p14:creationId xmlns:p14="http://schemas.microsoft.com/office/powerpoint/2010/main" val="23377664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46263" y="274638"/>
            <a:ext cx="6840537" cy="1143000"/>
          </a:xfrm>
        </p:spPr>
        <p:txBody>
          <a:bodyPr>
            <a:normAutofit fontScale="90000"/>
          </a:bodyPr>
          <a:lstStyle/>
          <a:p>
            <a:pPr algn="ctr" eaLnBrk="1" hangingPunct="1">
              <a:defRPr/>
            </a:pPr>
            <a:r>
              <a:rPr lang="en-US" altLang="en-US" sz="5400" dirty="0" smtClean="0">
                <a:solidFill>
                  <a:srgbClr val="1E2171"/>
                </a:solidFill>
                <a:latin typeface="Bell MT" panose="02020503060305020303" pitchFamily="18" charset="0"/>
              </a:rPr>
              <a:t/>
            </a:r>
            <a:br>
              <a:rPr lang="en-US" altLang="en-US" sz="5400" dirty="0" smtClean="0">
                <a:solidFill>
                  <a:srgbClr val="1E2171"/>
                </a:solidFill>
                <a:latin typeface="Bell MT" panose="02020503060305020303" pitchFamily="18" charset="0"/>
              </a:rPr>
            </a:br>
            <a:r>
              <a:rPr lang="en-US" altLang="en-US" sz="5400" dirty="0" smtClean="0">
                <a:solidFill>
                  <a:srgbClr val="1E2171"/>
                </a:solidFill>
                <a:latin typeface="Bell MT" panose="02020503060305020303" pitchFamily="18" charset="0"/>
              </a:rPr>
              <a:t>I</a:t>
            </a:r>
            <a:r>
              <a:rPr lang="en-US" altLang="en-US" sz="5400" dirty="0" smtClean="0">
                <a:solidFill>
                  <a:srgbClr val="1E2171"/>
                </a:solidFill>
                <a:latin typeface="+mn-lt"/>
              </a:rPr>
              <a:t>ssue 2</a:t>
            </a:r>
            <a:r>
              <a:rPr lang="en-US" altLang="en-US" sz="5400" dirty="0">
                <a:solidFill>
                  <a:srgbClr val="1E2171"/>
                </a:solidFill>
                <a:latin typeface="Bell MT" panose="02020503060305020303" pitchFamily="18" charset="0"/>
              </a:rPr>
              <a:t/>
            </a:r>
            <a:br>
              <a:rPr lang="en-US" altLang="en-US" sz="5400" dirty="0">
                <a:solidFill>
                  <a:srgbClr val="1E2171"/>
                </a:solidFill>
                <a:latin typeface="Bell MT" panose="02020503060305020303" pitchFamily="18" charset="0"/>
              </a:rPr>
            </a:br>
            <a:endParaRPr lang="en-US" altLang="en-US" sz="5400" dirty="0" smtClean="0">
              <a:solidFill>
                <a:srgbClr val="1E2171"/>
              </a:solidFill>
              <a:latin typeface="+mn-lt"/>
            </a:endParaRPr>
          </a:p>
        </p:txBody>
      </p:sp>
      <p:sp>
        <p:nvSpPr>
          <p:cNvPr id="38915" name="Rectangle 3"/>
          <p:cNvSpPr>
            <a:spLocks noGrp="1" noChangeArrowheads="1"/>
          </p:cNvSpPr>
          <p:nvPr>
            <p:ph idx="1"/>
          </p:nvPr>
        </p:nvSpPr>
        <p:spPr>
          <a:xfrm>
            <a:off x="1205344" y="1905000"/>
            <a:ext cx="7710055" cy="3893127"/>
          </a:xfrm>
        </p:spPr>
        <p:txBody>
          <a:bodyPr/>
          <a:lstStyle/>
          <a:p>
            <a:r>
              <a:rPr lang="en-US" altLang="en-US" sz="2800" dirty="0" smtClean="0">
                <a:latin typeface="Bell MT" panose="02020503060305020303" pitchFamily="18" charset="0"/>
              </a:rPr>
              <a:t>The jury issues a verdict against the state for 30% of the student’s damages (and 35% against each of the drivers).</a:t>
            </a:r>
          </a:p>
          <a:p>
            <a:r>
              <a:rPr lang="en-US" altLang="en-US" sz="2800" dirty="0" smtClean="0">
                <a:latin typeface="Bell MT" panose="02020503060305020303" pitchFamily="18" charset="0"/>
              </a:rPr>
              <a:t>The legislature passes a law after the trial that nullifies verdicts against the state unless it was more than 50% at fault and applies it to all cases starting last year.  It would nullify this verdict.</a:t>
            </a:r>
          </a:p>
          <a:p>
            <a:r>
              <a:rPr lang="en-US" altLang="en-US" sz="2800" dirty="0" smtClean="0">
                <a:latin typeface="Bell MT" panose="02020503060305020303" pitchFamily="18" charset="0"/>
              </a:rPr>
              <a:t>Should the legislature be able to pass laws affecting past actions? Why or why not?</a:t>
            </a:r>
          </a:p>
        </p:txBody>
      </p:sp>
    </p:spTree>
    <p:extLst>
      <p:ext uri="{BB962C8B-B14F-4D97-AF65-F5344CB8AC3E}">
        <p14:creationId xmlns:p14="http://schemas.microsoft.com/office/powerpoint/2010/main" val="33184820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46263" y="274638"/>
            <a:ext cx="6840537" cy="1143000"/>
          </a:xfrm>
        </p:spPr>
        <p:txBody>
          <a:bodyPr>
            <a:normAutofit fontScale="90000"/>
          </a:bodyPr>
          <a:lstStyle/>
          <a:p>
            <a:pPr algn="ctr" eaLnBrk="1" hangingPunct="1">
              <a:defRPr/>
            </a:pPr>
            <a:r>
              <a:rPr lang="en-US" altLang="en-US" sz="5400" dirty="0" smtClean="0">
                <a:solidFill>
                  <a:srgbClr val="1E2171"/>
                </a:solidFill>
                <a:latin typeface="Bell MT" panose="02020503060305020303" pitchFamily="18" charset="0"/>
              </a:rPr>
              <a:t/>
            </a:r>
            <a:br>
              <a:rPr lang="en-US" altLang="en-US" sz="5400" dirty="0" smtClean="0">
                <a:solidFill>
                  <a:srgbClr val="1E2171"/>
                </a:solidFill>
                <a:latin typeface="Bell MT" panose="02020503060305020303" pitchFamily="18" charset="0"/>
              </a:rPr>
            </a:br>
            <a:r>
              <a:rPr lang="en-US" altLang="en-US" sz="5400" dirty="0" smtClean="0">
                <a:solidFill>
                  <a:srgbClr val="1E2171"/>
                </a:solidFill>
                <a:latin typeface="Bell MT" panose="02020503060305020303" pitchFamily="18" charset="0"/>
              </a:rPr>
              <a:t>I</a:t>
            </a:r>
            <a:r>
              <a:rPr lang="en-US" altLang="en-US" sz="5400" dirty="0" smtClean="0">
                <a:solidFill>
                  <a:srgbClr val="1E2171"/>
                </a:solidFill>
                <a:latin typeface="+mn-lt"/>
              </a:rPr>
              <a:t>ssue 3</a:t>
            </a:r>
            <a:r>
              <a:rPr lang="en-US" altLang="en-US" sz="5400" dirty="0">
                <a:solidFill>
                  <a:srgbClr val="1E2171"/>
                </a:solidFill>
                <a:latin typeface="Bell MT" panose="02020503060305020303" pitchFamily="18" charset="0"/>
              </a:rPr>
              <a:t/>
            </a:r>
            <a:br>
              <a:rPr lang="en-US" altLang="en-US" sz="5400" dirty="0">
                <a:solidFill>
                  <a:srgbClr val="1E2171"/>
                </a:solidFill>
                <a:latin typeface="Bell MT" panose="02020503060305020303" pitchFamily="18" charset="0"/>
              </a:rPr>
            </a:br>
            <a:endParaRPr lang="en-US" altLang="en-US" sz="5400" dirty="0" smtClean="0">
              <a:solidFill>
                <a:srgbClr val="1E2171"/>
              </a:solidFill>
              <a:latin typeface="+mn-lt"/>
            </a:endParaRPr>
          </a:p>
        </p:txBody>
      </p:sp>
      <p:sp>
        <p:nvSpPr>
          <p:cNvPr id="38915" name="Rectangle 3"/>
          <p:cNvSpPr>
            <a:spLocks noGrp="1" noChangeArrowheads="1"/>
          </p:cNvSpPr>
          <p:nvPr>
            <p:ph idx="1"/>
          </p:nvPr>
        </p:nvSpPr>
        <p:spPr>
          <a:xfrm>
            <a:off x="1288472" y="1905000"/>
            <a:ext cx="7626927" cy="3685309"/>
          </a:xfrm>
        </p:spPr>
        <p:txBody>
          <a:bodyPr/>
          <a:lstStyle/>
          <a:p>
            <a:r>
              <a:rPr lang="en-US" altLang="en-US" sz="2800" dirty="0" smtClean="0">
                <a:latin typeface="Bell MT" panose="02020503060305020303" pitchFamily="18" charset="0"/>
              </a:rPr>
              <a:t>Assume the state’s lawyers ask the court to dismiss the case against it.</a:t>
            </a:r>
          </a:p>
          <a:p>
            <a:r>
              <a:rPr lang="en-US" altLang="en-US" sz="2800" dirty="0">
                <a:latin typeface="Bell MT" panose="02020503060305020303" pitchFamily="18" charset="0"/>
              </a:rPr>
              <a:t>Should the court decide whether the new law </a:t>
            </a:r>
            <a:r>
              <a:rPr lang="en-US" altLang="en-US" sz="2800" dirty="0" smtClean="0">
                <a:latin typeface="Bell MT" panose="02020503060305020303" pitchFamily="18" charset="0"/>
              </a:rPr>
              <a:t>applies to this case? </a:t>
            </a:r>
            <a:endParaRPr lang="en-US" altLang="en-US" sz="2800" dirty="0">
              <a:latin typeface="Bell MT" panose="02020503060305020303" pitchFamily="18" charset="0"/>
            </a:endParaRPr>
          </a:p>
          <a:p>
            <a:r>
              <a:rPr lang="en-US" altLang="en-US" sz="2800" dirty="0" smtClean="0">
                <a:latin typeface="Bell MT" panose="02020503060305020303" pitchFamily="18" charset="0"/>
              </a:rPr>
              <a:t>Assume the answer to the question depends on the interpretation of the federal and state constitutions.  Does that change or support your answer?</a:t>
            </a:r>
          </a:p>
        </p:txBody>
      </p:sp>
    </p:spTree>
    <p:extLst>
      <p:ext uri="{BB962C8B-B14F-4D97-AF65-F5344CB8AC3E}">
        <p14:creationId xmlns:p14="http://schemas.microsoft.com/office/powerpoint/2010/main" val="20427544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8" descr="New 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2468563"/>
            <a:ext cx="23177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Cheyenne Coun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delta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525" y="1371600"/>
            <a:ext cx="17081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denver distri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838200"/>
            <a:ext cx="1143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elbert 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025" y="4495800"/>
            <a:ext cx="19065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jackson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86213"/>
            <a:ext cx="17224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9" descr="jefferson 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038600"/>
            <a:ext cx="133191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0" descr="logan coun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38150"/>
            <a:ext cx="152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1" descr="weld c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6188" y="3505200"/>
            <a:ext cx="131762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2" descr="san miguel c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0" y="4659313"/>
            <a:ext cx="1371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descr="El Paso County Courthous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81825" y="2590800"/>
            <a:ext cx="666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609600" y="1524000"/>
            <a:ext cx="8001000" cy="1446213"/>
          </a:xfrm>
          <a:prstGeom prst="rect">
            <a:avLst/>
          </a:prstGeom>
          <a:noFill/>
          <a:ln w="9525">
            <a:noFill/>
            <a:miter lim="800000"/>
            <a:headEnd/>
            <a:tailEnd/>
          </a:ln>
          <a:effectLst/>
        </p:spPr>
        <p:txBody>
          <a:bodyPr>
            <a:spAutoFit/>
          </a:bodyPr>
          <a:lstStyle/>
          <a:p>
            <a:pPr algn="ctr">
              <a:spcBef>
                <a:spcPct val="50000"/>
              </a:spcBef>
              <a:defRPr/>
            </a:pPr>
            <a:r>
              <a:rPr lang="en-US" sz="8800" b="1" i="1" u="none" dirty="0">
                <a:solidFill>
                  <a:srgbClr val="FF0000"/>
                </a:solidFill>
                <a:effectLst>
                  <a:outerShdw blurRad="38100" dist="38100" dir="2700000" algn="tl">
                    <a:srgbClr val="000000"/>
                  </a:outerShdw>
                </a:effectLst>
                <a:latin typeface="Bell MT" pitchFamily="18" charset="0"/>
                <a:cs typeface="+mn-cs"/>
              </a:rPr>
              <a:t>Our Courts</a:t>
            </a:r>
          </a:p>
        </p:txBody>
      </p:sp>
      <p:sp>
        <p:nvSpPr>
          <p:cNvPr id="13" name="Text Box 15"/>
          <p:cNvSpPr txBox="1">
            <a:spLocks noChangeArrowheads="1"/>
          </p:cNvSpPr>
          <p:nvPr/>
        </p:nvSpPr>
        <p:spPr bwMode="auto">
          <a:xfrm>
            <a:off x="1143000" y="3124200"/>
            <a:ext cx="7239000" cy="830263"/>
          </a:xfrm>
          <a:prstGeom prst="rect">
            <a:avLst/>
          </a:prstGeom>
          <a:noFill/>
          <a:ln w="9525">
            <a:noFill/>
            <a:miter lim="800000"/>
            <a:headEnd/>
            <a:tailEnd/>
          </a:ln>
          <a:effectLst/>
        </p:spPr>
        <p:txBody>
          <a:bodyPr>
            <a:spAutoFit/>
          </a:bodyPr>
          <a:lstStyle/>
          <a:p>
            <a:pPr algn="ctr">
              <a:spcBef>
                <a:spcPct val="50000"/>
              </a:spcBef>
              <a:defRPr/>
            </a:pPr>
            <a:r>
              <a:rPr lang="en-US" sz="4800" b="1" u="none" dirty="0">
                <a:solidFill>
                  <a:srgbClr val="FF0000"/>
                </a:solidFill>
                <a:effectLst>
                  <a:outerShdw blurRad="38100" dist="38100" dir="2700000" algn="tl">
                    <a:srgbClr val="000000"/>
                  </a:outerShdw>
                </a:effectLst>
                <a:latin typeface="Bell MT" pitchFamily="18" charset="0"/>
                <a:cs typeface="+mn-cs"/>
              </a:rPr>
              <a:t>Serving Arizona</a:t>
            </a:r>
          </a:p>
        </p:txBody>
      </p:sp>
      <p:sp>
        <p:nvSpPr>
          <p:cNvPr id="14" name="Text Box 16"/>
          <p:cNvSpPr txBox="1">
            <a:spLocks noChangeArrowheads="1"/>
          </p:cNvSpPr>
          <p:nvPr/>
        </p:nvSpPr>
        <p:spPr bwMode="auto">
          <a:xfrm>
            <a:off x="381000" y="3962400"/>
            <a:ext cx="8610600" cy="769938"/>
          </a:xfrm>
          <a:prstGeom prst="rect">
            <a:avLst/>
          </a:prstGeom>
          <a:noFill/>
          <a:ln w="9525">
            <a:noFill/>
            <a:miter lim="800000"/>
            <a:headEnd/>
            <a:tailEnd/>
          </a:ln>
          <a:effectLst/>
        </p:spPr>
        <p:txBody>
          <a:bodyPr>
            <a:spAutoFit/>
          </a:bodyPr>
          <a:lstStyle/>
          <a:p>
            <a:pPr algn="ctr">
              <a:defRPr/>
            </a:pPr>
            <a:r>
              <a:rPr lang="en-US" sz="4400" b="1" u="none" dirty="0">
                <a:solidFill>
                  <a:srgbClr val="FF0000"/>
                </a:solidFill>
                <a:effectLst>
                  <a:outerShdw blurRad="38100" dist="38100" dir="2700000" algn="tl">
                    <a:srgbClr val="000000"/>
                  </a:outerShdw>
                </a:effectLst>
                <a:latin typeface="Bell MT" pitchFamily="18" charset="0"/>
                <a:cs typeface="+mn-cs"/>
              </a:rPr>
              <a:t>Serving Justice</a:t>
            </a:r>
          </a:p>
        </p:txBody>
      </p:sp>
    </p:spTree>
    <p:extLst>
      <p:ext uri="{BB962C8B-B14F-4D97-AF65-F5344CB8AC3E}">
        <p14:creationId xmlns:p14="http://schemas.microsoft.com/office/powerpoint/2010/main" val="1513820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747" y="2012517"/>
            <a:ext cx="4301835" cy="2871210"/>
          </a:xfrm>
        </p:spPr>
        <p:txBody>
          <a:bodyPr>
            <a:normAutofit fontScale="90000"/>
          </a:bodyPr>
          <a:lstStyle/>
          <a:p>
            <a:pPr algn="l">
              <a:lnSpc>
                <a:spcPct val="100000"/>
              </a:lnSpc>
            </a:pPr>
            <a:r>
              <a:rPr lang="en-US" sz="3600" b="1" dirty="0" smtClean="0">
                <a:latin typeface="Bell MT" panose="02020503060305020303" pitchFamily="18" charset="0"/>
              </a:rPr>
              <a:t>What is this program about?</a:t>
            </a:r>
            <a:br>
              <a:rPr lang="en-US" sz="3600" b="1" dirty="0" smtClean="0">
                <a:latin typeface="Bell MT" panose="02020503060305020303" pitchFamily="18" charset="0"/>
              </a:rPr>
            </a:br>
            <a:r>
              <a:rPr lang="en-US" sz="3600" b="1" dirty="0" smtClean="0">
                <a:latin typeface="Bell MT" panose="02020503060305020303" pitchFamily="18" charset="0"/>
              </a:rPr>
              <a:t>Why did the Arizona Supreme Court create this initiative?</a:t>
            </a:r>
            <a:r>
              <a:rPr lang="en-US" sz="3200" dirty="0" smtClean="0">
                <a:latin typeface="Bell MT" panose="02020503060305020303" pitchFamily="18" charset="0"/>
              </a:rPr>
              <a:t/>
            </a:r>
            <a:br>
              <a:rPr lang="en-US" sz="3200" dirty="0" smtClean="0">
                <a:latin typeface="Bell MT" panose="02020503060305020303" pitchFamily="18" charset="0"/>
              </a:rPr>
            </a:br>
            <a:endParaRPr lang="en-US" sz="3200" dirty="0">
              <a:latin typeface="Bell MT" panose="02020503060305020303" pitchFamily="18" charset="0"/>
            </a:endParaRPr>
          </a:p>
        </p:txBody>
      </p:sp>
      <p:pic>
        <p:nvPicPr>
          <p:cNvPr id="4" name="Picture Placeholder 12" descr="OurCourts_Colorado_01.jp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652654" y="1846263"/>
            <a:ext cx="3491345" cy="4114800"/>
          </a:xfrm>
        </p:spPr>
      </p:pic>
    </p:spTree>
    <p:extLst>
      <p:ext uri="{BB962C8B-B14F-4D97-AF65-F5344CB8AC3E}">
        <p14:creationId xmlns:p14="http://schemas.microsoft.com/office/powerpoint/2010/main" val="4039428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1122363"/>
            <a:ext cx="3844636" cy="4200380"/>
          </a:xfrm>
        </p:spPr>
        <p:txBody>
          <a:bodyPr>
            <a:normAutofit/>
          </a:bodyPr>
          <a:lstStyle/>
          <a:p>
            <a:pPr algn="l"/>
            <a:r>
              <a:rPr lang="en-US" sz="3200" b="1" dirty="0" smtClean="0">
                <a:latin typeface="Bell MT" panose="02020503060305020303" pitchFamily="18" charset="0"/>
              </a:rPr>
              <a:t>Fair, impartial and accessible courts are indispensable to the rule of law and the protection of individual rights.</a:t>
            </a:r>
            <a:br>
              <a:rPr lang="en-US" sz="3200" b="1" dirty="0" smtClean="0">
                <a:latin typeface="Bell MT" panose="02020503060305020303" pitchFamily="18" charset="0"/>
              </a:rPr>
            </a:br>
            <a:r>
              <a:rPr lang="en-US" sz="3200" dirty="0">
                <a:latin typeface="Bell MT" panose="02020503060305020303" pitchFamily="18" charset="0"/>
              </a:rPr>
              <a:t/>
            </a:r>
            <a:br>
              <a:rPr lang="en-US" sz="3200" dirty="0">
                <a:latin typeface="Bell MT" panose="02020503060305020303" pitchFamily="18" charset="0"/>
              </a:rPr>
            </a:br>
            <a:endParaRPr lang="en-US" sz="3200" dirty="0">
              <a:latin typeface="Bell MT" panose="02020503060305020303" pitchFamily="18" charset="0"/>
            </a:endParaRPr>
          </a:p>
        </p:txBody>
      </p:sp>
      <p:pic>
        <p:nvPicPr>
          <p:cNvPr id="4" name="Picture Placeholder 12" descr="OurCourts_Colorado_01.jpg"/>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4488872" y="1114424"/>
            <a:ext cx="4301835" cy="4208319"/>
          </a:xfrm>
        </p:spPr>
      </p:pic>
    </p:spTree>
    <p:extLst>
      <p:ext uri="{BB962C8B-B14F-4D97-AF65-F5344CB8AC3E}">
        <p14:creationId xmlns:p14="http://schemas.microsoft.com/office/powerpoint/2010/main" val="2457082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164" y="1122362"/>
            <a:ext cx="4717472" cy="3304166"/>
          </a:xfrm>
        </p:spPr>
        <p:txBody>
          <a:bodyPr>
            <a:normAutofit/>
          </a:bodyPr>
          <a:lstStyle/>
          <a:p>
            <a:pPr algn="l"/>
            <a:r>
              <a:rPr lang="en-US" sz="3200" b="1" cap="small" dirty="0" smtClean="0">
                <a:latin typeface="Bell MT" panose="02020503060305020303" pitchFamily="18" charset="0"/>
              </a:rPr>
              <a:t>Court Fundamentals</a:t>
            </a:r>
            <a:br>
              <a:rPr lang="en-US" sz="3200" b="1" cap="small" dirty="0" smtClean="0">
                <a:latin typeface="Bell MT" panose="02020503060305020303" pitchFamily="18" charset="0"/>
              </a:rPr>
            </a:br>
            <a:r>
              <a:rPr lang="en-US" sz="3200" b="1" cap="small" dirty="0" smtClean="0">
                <a:latin typeface="Bell MT" panose="02020503060305020303" pitchFamily="18" charset="0"/>
              </a:rPr>
              <a:t>- </a:t>
            </a:r>
            <a:r>
              <a:rPr lang="en-US" sz="3200" b="1" dirty="0" smtClean="0">
                <a:latin typeface="Bell MT" panose="02020503060305020303" pitchFamily="18" charset="0"/>
              </a:rPr>
              <a:t>Third Branch</a:t>
            </a:r>
            <a:br>
              <a:rPr lang="en-US" sz="3200" b="1" dirty="0" smtClean="0">
                <a:latin typeface="Bell MT" panose="02020503060305020303" pitchFamily="18" charset="0"/>
              </a:rPr>
            </a:br>
            <a:r>
              <a:rPr lang="en-US" sz="3200" b="1" dirty="0" smtClean="0">
                <a:latin typeface="Bell MT" panose="02020503060305020303" pitchFamily="18" charset="0"/>
              </a:rPr>
              <a:t>- Equal Justice</a:t>
            </a:r>
            <a:br>
              <a:rPr lang="en-US" sz="3200" b="1" dirty="0" smtClean="0">
                <a:latin typeface="Bell MT" panose="02020503060305020303" pitchFamily="18" charset="0"/>
              </a:rPr>
            </a:br>
            <a:r>
              <a:rPr lang="en-US" sz="3200" b="1" dirty="0" smtClean="0">
                <a:latin typeface="Bell MT" panose="02020503060305020303" pitchFamily="18" charset="0"/>
              </a:rPr>
              <a:t>- Fair &amp; Impartial Courts</a:t>
            </a:r>
            <a:br>
              <a:rPr lang="en-US" sz="3200" b="1" dirty="0" smtClean="0">
                <a:latin typeface="Bell MT" panose="02020503060305020303" pitchFamily="18" charset="0"/>
              </a:rPr>
            </a:br>
            <a:endParaRPr lang="en-US" sz="3200" b="1" dirty="0">
              <a:latin typeface="Bell MT" panose="02020503060305020303" pitchFamily="18" charset="0"/>
            </a:endParaRPr>
          </a:p>
        </p:txBody>
      </p:sp>
      <p:pic>
        <p:nvPicPr>
          <p:cNvPr id="4" name="Picture Placeholder 12" descr="OurCourts_Colorado_01.jpg"/>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4800600" y="1282758"/>
            <a:ext cx="3990108" cy="4039985"/>
          </a:xfrm>
        </p:spPr>
      </p:pic>
    </p:spTree>
    <p:extLst>
      <p:ext uri="{BB962C8B-B14F-4D97-AF65-F5344CB8AC3E}">
        <p14:creationId xmlns:p14="http://schemas.microsoft.com/office/powerpoint/2010/main" val="2073428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ew Imag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5788" y="5451475"/>
            <a:ext cx="1520825" cy="1025525"/>
          </a:xfrm>
          <a:prstGeom prst="rect">
            <a:avLst/>
          </a:prstGeom>
          <a:noFill/>
          <a:ln w="9525">
            <a:solidFill>
              <a:srgbClr val="050A0F"/>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4"/>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endParaRPr lang="en-US" sz="1400" u="none" dirty="0">
              <a:effectLst>
                <a:outerShdw blurRad="38100" dist="38100" dir="2700000" algn="tl">
                  <a:srgbClr val="000000"/>
                </a:outerShdw>
              </a:effectLst>
              <a:latin typeface="Arial" charset="0"/>
              <a:cs typeface="+mn-cs"/>
            </a:endParaRPr>
          </a:p>
        </p:txBody>
      </p:sp>
      <p:pic>
        <p:nvPicPr>
          <p:cNvPr id="565251" name="Picture 3" descr="State Capit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33400"/>
            <a:ext cx="1752600" cy="1314450"/>
          </a:xfrm>
          <a:prstGeom prst="rect">
            <a:avLst/>
          </a:prstGeom>
          <a:noFill/>
          <a:ln w="9525">
            <a:solidFill>
              <a:srgbClr val="050A0F"/>
            </a:solidFill>
            <a:miter lim="800000"/>
            <a:headEnd/>
            <a:tailEnd/>
          </a:ln>
          <a:extLst>
            <a:ext uri="{909E8E84-426E-40DD-AFC4-6F175D3DCCD1}">
              <a14:hiddenFill xmlns:a14="http://schemas.microsoft.com/office/drawing/2010/main">
                <a:solidFill>
                  <a:srgbClr val="FFFFFF"/>
                </a:solidFill>
              </a14:hiddenFill>
            </a:ext>
          </a:extLst>
        </p:spPr>
      </p:pic>
      <p:sp>
        <p:nvSpPr>
          <p:cNvPr id="565256" name="Text Box 8"/>
          <p:cNvSpPr txBox="1">
            <a:spLocks noChangeArrowheads="1"/>
          </p:cNvSpPr>
          <p:nvPr/>
        </p:nvSpPr>
        <p:spPr bwMode="auto">
          <a:xfrm>
            <a:off x="2362200" y="1524000"/>
            <a:ext cx="1905000" cy="461963"/>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cs typeface="+mn-cs"/>
              </a:rPr>
              <a:t>Legislative</a:t>
            </a:r>
            <a:endParaRPr lang="en-US" b="1" u="none" dirty="0">
              <a:effectLst>
                <a:outerShdw blurRad="38100" dist="38100" dir="2700000" algn="tl">
                  <a:srgbClr val="000000"/>
                </a:outerShdw>
              </a:effectLst>
              <a:latin typeface="Bell MT" pitchFamily="18" charset="0"/>
              <a:cs typeface="+mn-cs"/>
            </a:endParaRPr>
          </a:p>
        </p:txBody>
      </p:sp>
      <p:sp>
        <p:nvSpPr>
          <p:cNvPr id="565257" name="Text Box 9"/>
          <p:cNvSpPr txBox="1">
            <a:spLocks noChangeArrowheads="1"/>
          </p:cNvSpPr>
          <p:nvPr/>
        </p:nvSpPr>
        <p:spPr bwMode="auto">
          <a:xfrm>
            <a:off x="-76200" y="4586288"/>
            <a:ext cx="1752600" cy="461962"/>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cs typeface="+mn-cs"/>
              </a:rPr>
              <a:t>Executive</a:t>
            </a:r>
          </a:p>
        </p:txBody>
      </p:sp>
      <p:sp>
        <p:nvSpPr>
          <p:cNvPr id="565258" name="Text Box 10"/>
          <p:cNvSpPr txBox="1">
            <a:spLocks noChangeArrowheads="1"/>
          </p:cNvSpPr>
          <p:nvPr/>
        </p:nvSpPr>
        <p:spPr bwMode="auto">
          <a:xfrm>
            <a:off x="6705600" y="4795838"/>
            <a:ext cx="2286000" cy="461962"/>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cs typeface="+mn-cs"/>
              </a:rPr>
              <a:t>Judicial</a:t>
            </a:r>
          </a:p>
        </p:txBody>
      </p:sp>
      <p:sp>
        <p:nvSpPr>
          <p:cNvPr id="565259" name="Text Box 11"/>
          <p:cNvSpPr txBox="1">
            <a:spLocks noChangeArrowheads="1"/>
          </p:cNvSpPr>
          <p:nvPr/>
        </p:nvSpPr>
        <p:spPr bwMode="auto">
          <a:xfrm>
            <a:off x="1371600" y="2681288"/>
            <a:ext cx="6096000" cy="1016000"/>
          </a:xfrm>
          <a:prstGeom prst="rect">
            <a:avLst/>
          </a:prstGeom>
          <a:noFill/>
          <a:ln w="9525">
            <a:noFill/>
            <a:miter lim="800000"/>
            <a:headEnd/>
            <a:tailEnd/>
          </a:ln>
          <a:effectLst/>
        </p:spPr>
        <p:txBody>
          <a:bodyPr>
            <a:spAutoFit/>
          </a:bodyPr>
          <a:lstStyle/>
          <a:p>
            <a:pPr algn="ctr" eaLnBrk="0" hangingPunct="0">
              <a:spcBef>
                <a:spcPct val="50000"/>
              </a:spcBef>
              <a:defRPr/>
            </a:pPr>
            <a:r>
              <a:rPr lang="en-US" sz="6000" b="1" u="none" dirty="0">
                <a:solidFill>
                  <a:srgbClr val="1E2171"/>
                </a:solidFill>
                <a:effectLst>
                  <a:outerShdw blurRad="38100" dist="38100" dir="2700000" algn="tl">
                    <a:srgbClr val="000000"/>
                  </a:outerShdw>
                </a:effectLst>
                <a:latin typeface="Bell MT" pitchFamily="18" charset="0"/>
                <a:cs typeface="+mn-cs"/>
              </a:rPr>
              <a:t>Three Branches</a:t>
            </a:r>
          </a:p>
        </p:txBody>
      </p:sp>
      <p:pic>
        <p:nvPicPr>
          <p:cNvPr id="565250" name="Picture 2" descr="MPj040109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28600"/>
            <a:ext cx="17621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4" name="Picture 6" descr="White Hou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613275"/>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2" name="Picture 4" descr="PDF version of 'The Supreme Court of the United States: Highest Court in the Lan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4779963"/>
            <a:ext cx="1828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5" name="Picture 7" descr="Governor's Mansion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400" y="5259388"/>
            <a:ext cx="1625600" cy="1217612"/>
          </a:xfrm>
          <a:prstGeom prst="rect">
            <a:avLst/>
          </a:prstGeom>
          <a:noFill/>
          <a:ln w="9525">
            <a:solidFill>
              <a:srgbClr val="050A0F"/>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86829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652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65250"/>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65256"/>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565255"/>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565254"/>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5652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5652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565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6" grpId="0" autoUpdateAnimBg="0"/>
      <p:bldP spid="565257" grpId="0" autoUpdateAnimBg="0"/>
      <p:bldP spid="56525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748687"/>
            <a:ext cx="6858000" cy="808398"/>
          </a:xfrm>
          <a:solidFill>
            <a:srgbClr val="9999FF"/>
          </a:solidFill>
          <a:ln w="76200" cmpd="tri">
            <a:solidFill>
              <a:srgbClr val="000080"/>
            </a:solidFill>
          </a:ln>
        </p:spPr>
        <p:txBody>
          <a:bodyPr/>
          <a:lstStyle/>
          <a:p>
            <a:pPr algn="ctr">
              <a:defRPr/>
            </a:pPr>
            <a:r>
              <a:rPr lang="en-US" b="1" dirty="0" smtClean="0">
                <a:solidFill>
                  <a:srgbClr val="003366"/>
                </a:solidFill>
                <a:effectLst>
                  <a:outerShdw blurRad="38100" dist="38100" dir="2700000" algn="tl">
                    <a:srgbClr val="000000">
                      <a:alpha val="43137"/>
                    </a:srgbClr>
                  </a:outerShdw>
                </a:effectLst>
                <a:latin typeface="Bell MT" panose="02020503060305020303" pitchFamily="18" charset="0"/>
              </a:rPr>
              <a:t>Separation of Powers</a:t>
            </a:r>
            <a:endParaRPr lang="en-US" b="1" dirty="0" smtClean="0">
              <a:effectLst>
                <a:outerShdw blurRad="38100" dist="38100" dir="2700000" algn="tl">
                  <a:srgbClr val="000000">
                    <a:alpha val="43137"/>
                  </a:srgbClr>
                </a:outerShdw>
              </a:effectLst>
              <a:latin typeface="Bell MT" panose="02020503060305020303" pitchFamily="18" charset="0"/>
            </a:endParaRPr>
          </a:p>
        </p:txBody>
      </p:sp>
      <p:sp>
        <p:nvSpPr>
          <p:cNvPr id="30723" name="Rectangle 3"/>
          <p:cNvSpPr>
            <a:spLocks noGrp="1" noChangeArrowheads="1"/>
          </p:cNvSpPr>
          <p:nvPr>
            <p:ph type="subTitle" idx="1"/>
          </p:nvPr>
        </p:nvSpPr>
        <p:spPr>
          <a:ln>
            <a:headEnd/>
            <a:tailEnd/>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585788" lvl="1" indent="0">
              <a:buClr>
                <a:srgbClr val="990000"/>
              </a:buClr>
              <a:buSzPct val="85000"/>
              <a:buNone/>
            </a:pPr>
            <a:r>
              <a:rPr lang="en-US" altLang="en-US" sz="2000" b="1" dirty="0" smtClean="0">
                <a:latin typeface="Bell MT" panose="02020503060305020303" pitchFamily="18" charset="0"/>
                <a:hlinkClick r:id="" action="ppaction://noaction"/>
              </a:rPr>
              <a:t>Legislative Branch</a:t>
            </a:r>
          </a:p>
          <a:p>
            <a:pPr marL="904875" lvl="2" indent="0">
              <a:buClr>
                <a:srgbClr val="990000"/>
              </a:buClr>
              <a:buSzPct val="85000"/>
              <a:buNone/>
            </a:pPr>
            <a:r>
              <a:rPr lang="en-US" altLang="en-US" sz="2000" b="1" dirty="0" smtClean="0">
                <a:latin typeface="Bell MT" panose="02020503060305020303" pitchFamily="18" charset="0"/>
              </a:rPr>
              <a:t>Makes our statutory laws</a:t>
            </a:r>
          </a:p>
          <a:p>
            <a:pPr marL="585788" lvl="1" indent="0">
              <a:buClr>
                <a:srgbClr val="990000"/>
              </a:buClr>
              <a:buSzPct val="85000"/>
              <a:buNone/>
            </a:pPr>
            <a:r>
              <a:rPr lang="en-US" altLang="en-US" sz="2000" b="1" dirty="0" smtClean="0">
                <a:latin typeface="Bell MT" panose="02020503060305020303" pitchFamily="18" charset="0"/>
                <a:hlinkClick r:id="" action="ppaction://hlinkshowjump?jump=nextslide"/>
              </a:rPr>
              <a:t>Executive Branch</a:t>
            </a:r>
            <a:endParaRPr lang="en-US" altLang="en-US" sz="2000" b="1" dirty="0" smtClean="0">
              <a:latin typeface="Bell MT" panose="02020503060305020303" pitchFamily="18" charset="0"/>
            </a:endParaRPr>
          </a:p>
          <a:p>
            <a:pPr marL="904875" lvl="2" indent="0">
              <a:buClr>
                <a:srgbClr val="990000"/>
              </a:buClr>
              <a:buSzPct val="85000"/>
              <a:buNone/>
            </a:pPr>
            <a:r>
              <a:rPr lang="en-US" altLang="en-US" sz="2000" b="1" dirty="0" smtClean="0">
                <a:latin typeface="Bell MT" panose="02020503060305020303" pitchFamily="18" charset="0"/>
              </a:rPr>
              <a:t>Governor enforces our laws</a:t>
            </a:r>
          </a:p>
          <a:p>
            <a:pPr marL="585788" lvl="1" indent="0">
              <a:buClr>
                <a:srgbClr val="990000"/>
              </a:buClr>
              <a:buSzPct val="85000"/>
              <a:buNone/>
            </a:pPr>
            <a:r>
              <a:rPr lang="en-US" altLang="en-US" sz="2000" b="1" u="sng" dirty="0" smtClean="0">
                <a:solidFill>
                  <a:srgbClr val="FF0000"/>
                </a:solidFill>
                <a:latin typeface="Bell MT" panose="02020503060305020303" pitchFamily="18" charset="0"/>
              </a:rPr>
              <a:t>Judicial Branch</a:t>
            </a:r>
          </a:p>
          <a:p>
            <a:pPr marL="904875" lvl="2" indent="0">
              <a:buClr>
                <a:srgbClr val="990000"/>
              </a:buClr>
              <a:buSzPct val="85000"/>
              <a:buNone/>
            </a:pPr>
            <a:r>
              <a:rPr lang="en-US" altLang="en-US" sz="2000" b="1" dirty="0" smtClean="0">
                <a:latin typeface="Bell MT" panose="02020503060305020303" pitchFamily="18" charset="0"/>
              </a:rPr>
              <a:t>The appellate courts interpret our laws and the trial courts apply the laws.</a:t>
            </a:r>
          </a:p>
        </p:txBody>
      </p:sp>
      <p:pic>
        <p:nvPicPr>
          <p:cNvPr id="30724" name="Picture 4" descr="19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2971800"/>
            <a:ext cx="12922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COURT">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307" y="5532942"/>
            <a:ext cx="1143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pres-se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789218"/>
            <a:ext cx="1066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4"/>
          <p:cNvSpPr txBox="1">
            <a:spLocks noChangeArrowheads="1"/>
          </p:cNvSpPr>
          <p:nvPr/>
        </p:nvSpPr>
        <p:spPr bwMode="auto">
          <a:xfrm>
            <a:off x="658813" y="1930761"/>
            <a:ext cx="7646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1800" b="1" u="none" dirty="0">
                <a:latin typeface="Bell MT" panose="02020503060305020303" pitchFamily="18" charset="0"/>
              </a:rPr>
              <a:t>Each branch has different powers established by the state constitution.  The separate powers enable each branch to “check” </a:t>
            </a:r>
            <a:r>
              <a:rPr lang="en-US" altLang="en-US" sz="1800" b="1" u="none" dirty="0" smtClean="0">
                <a:latin typeface="Bell MT" panose="02020503060305020303" pitchFamily="18" charset="0"/>
              </a:rPr>
              <a:t>or limit </a:t>
            </a:r>
            <a:r>
              <a:rPr lang="en-US" altLang="en-US" sz="1800" b="1" u="none" dirty="0">
                <a:latin typeface="Bell MT" panose="02020503060305020303" pitchFamily="18" charset="0"/>
              </a:rPr>
              <a:t>the power of the other two branches</a:t>
            </a:r>
            <a:r>
              <a:rPr lang="en-US" altLang="en-US" sz="1800" b="1" u="none" dirty="0" smtClean="0">
                <a:latin typeface="Bell MT" panose="02020503060305020303" pitchFamily="18" charset="0"/>
              </a:rPr>
              <a:t>.</a:t>
            </a:r>
            <a:endParaRPr lang="en-US" altLang="en-US" sz="1800" b="1" u="none" dirty="0">
              <a:latin typeface="Bell MT" panose="02020503060305020303" pitchFamily="18" charset="0"/>
            </a:endParaRPr>
          </a:p>
        </p:txBody>
      </p:sp>
    </p:spTree>
    <p:extLst>
      <p:ext uri="{BB962C8B-B14F-4D97-AF65-F5344CB8AC3E}">
        <p14:creationId xmlns:p14="http://schemas.microsoft.com/office/powerpoint/2010/main" val="780384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9"/>
          <p:cNvSpPr txBox="1">
            <a:spLocks noChangeArrowheads="1"/>
          </p:cNvSpPr>
          <p:nvPr/>
        </p:nvSpPr>
        <p:spPr bwMode="auto">
          <a:xfrm>
            <a:off x="152400" y="636905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latin typeface="Tahoma" pitchFamily="34" charset="0"/>
            </a:endParaRPr>
          </a:p>
        </p:txBody>
      </p:sp>
      <p:sp>
        <p:nvSpPr>
          <p:cNvPr id="4" name="Title 3"/>
          <p:cNvSpPr>
            <a:spLocks noGrp="1"/>
          </p:cNvSpPr>
          <p:nvPr>
            <p:ph type="title"/>
          </p:nvPr>
        </p:nvSpPr>
        <p:spPr>
          <a:xfrm>
            <a:off x="1524000" y="1175616"/>
            <a:ext cx="6991350" cy="1325563"/>
          </a:xfrm>
        </p:spPr>
        <p:txBody>
          <a:bodyPr>
            <a:normAutofit fontScale="90000"/>
          </a:bodyPr>
          <a:lstStyle/>
          <a:p>
            <a:pPr algn="ctr">
              <a:defRPr/>
            </a:pPr>
            <a:r>
              <a:rPr lang="en-US" sz="4800" b="1" cap="all" dirty="0" smtClean="0">
                <a:latin typeface="Bell MT" panose="02020503060305020303" pitchFamily="18" charset="0"/>
              </a:rPr>
              <a:t>A primary purpose of the courts:</a:t>
            </a:r>
            <a:endParaRPr lang="en-US" sz="4800" b="1" cap="all" dirty="0">
              <a:latin typeface="Bell MT" panose="02020503060305020303" pitchFamily="18" charset="0"/>
            </a:endParaRPr>
          </a:p>
        </p:txBody>
      </p:sp>
      <p:sp>
        <p:nvSpPr>
          <p:cNvPr id="31748" name="Subtitle 4"/>
          <p:cNvSpPr>
            <a:spLocks noGrp="1"/>
          </p:cNvSpPr>
          <p:nvPr>
            <p:ph idx="1"/>
          </p:nvPr>
        </p:nvSpPr>
        <p:spPr>
          <a:xfrm>
            <a:off x="1524000" y="2349861"/>
            <a:ext cx="6991350" cy="2741685"/>
          </a:xfrm>
        </p:spPr>
        <p:txBody>
          <a:bodyPr>
            <a:normAutofit/>
          </a:bodyPr>
          <a:lstStyle/>
          <a:p>
            <a:endParaRPr lang="en-US" altLang="en-US" dirty="0" smtClean="0"/>
          </a:p>
          <a:p>
            <a:pPr marL="0" indent="0" algn="ctr">
              <a:buNone/>
            </a:pPr>
            <a:r>
              <a:rPr lang="en-US" altLang="en-US" sz="6600" dirty="0" smtClean="0">
                <a:latin typeface="Bell MT" panose="02020503060305020303" pitchFamily="18" charset="0"/>
              </a:rPr>
              <a:t>Provide Equal Justice</a:t>
            </a:r>
          </a:p>
        </p:txBody>
      </p:sp>
    </p:spTree>
    <p:extLst>
      <p:ext uri="{BB962C8B-B14F-4D97-AF65-F5344CB8AC3E}">
        <p14:creationId xmlns:p14="http://schemas.microsoft.com/office/powerpoint/2010/main" val="202513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9"/>
          <p:cNvSpPr txBox="1">
            <a:spLocks noChangeArrowheads="1"/>
          </p:cNvSpPr>
          <p:nvPr/>
        </p:nvSpPr>
        <p:spPr bwMode="auto">
          <a:xfrm>
            <a:off x="152400" y="636905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1800">
              <a:latin typeface="Tahoma" pitchFamily="34" charset="0"/>
            </a:endParaRPr>
          </a:p>
        </p:txBody>
      </p:sp>
      <p:grpSp>
        <p:nvGrpSpPr>
          <p:cNvPr id="32771" name="Group 13"/>
          <p:cNvGrpSpPr>
            <a:grpSpLocks/>
          </p:cNvGrpSpPr>
          <p:nvPr/>
        </p:nvGrpSpPr>
        <p:grpSpPr bwMode="auto">
          <a:xfrm>
            <a:off x="533400" y="457200"/>
            <a:ext cx="8077200" cy="6054725"/>
            <a:chOff x="533400" y="457200"/>
            <a:chExt cx="8077200" cy="6054477"/>
          </a:xfrm>
        </p:grpSpPr>
        <p:sp>
          <p:nvSpPr>
            <p:cNvPr id="32772" name="Text Box 4"/>
            <p:cNvSpPr txBox="1">
              <a:spLocks noChangeArrowheads="1"/>
            </p:cNvSpPr>
            <p:nvPr/>
          </p:nvSpPr>
          <p:spPr bwMode="auto">
            <a:xfrm>
              <a:off x="5867400" y="1042967"/>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u="none">
                  <a:latin typeface="Bell MT" pitchFamily="18" charset="0"/>
                </a:rPr>
                <a:t>Apply Law</a:t>
              </a:r>
            </a:p>
            <a:p>
              <a:pPr algn="ctr" eaLnBrk="1" hangingPunct="1">
                <a:spcBef>
                  <a:spcPct val="0"/>
                </a:spcBef>
                <a:buClrTx/>
                <a:buSzTx/>
                <a:buFontTx/>
                <a:buNone/>
              </a:pPr>
              <a:r>
                <a:rPr lang="en-US" altLang="en-US" u="none">
                  <a:latin typeface="Bell MT" pitchFamily="18" charset="0"/>
                </a:rPr>
                <a:t>Equally to All</a:t>
              </a:r>
            </a:p>
          </p:txBody>
        </p:sp>
        <p:sp>
          <p:nvSpPr>
            <p:cNvPr id="32773" name="Text Box 5"/>
            <p:cNvSpPr txBox="1">
              <a:spLocks noChangeArrowheads="1"/>
            </p:cNvSpPr>
            <p:nvPr/>
          </p:nvSpPr>
          <p:spPr bwMode="auto">
            <a:xfrm>
              <a:off x="533400" y="1042968"/>
              <a:ext cx="2819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u="none">
                  <a:latin typeface="Bell MT" pitchFamily="18" charset="0"/>
                </a:rPr>
                <a:t>Apply</a:t>
              </a:r>
            </a:p>
            <a:p>
              <a:pPr algn="ctr" eaLnBrk="1" hangingPunct="1">
                <a:spcBef>
                  <a:spcPct val="0"/>
                </a:spcBef>
                <a:buClrTx/>
                <a:buSzTx/>
                <a:buFontTx/>
                <a:buNone/>
              </a:pPr>
              <a:r>
                <a:rPr lang="en-US" altLang="en-US" u="none">
                  <a:latin typeface="Bell MT" pitchFamily="18" charset="0"/>
                </a:rPr>
                <a:t>the Rule of Law</a:t>
              </a:r>
            </a:p>
          </p:txBody>
        </p:sp>
        <p:sp>
          <p:nvSpPr>
            <p:cNvPr id="32774" name="Text Box 6"/>
            <p:cNvSpPr txBox="1">
              <a:spLocks noChangeArrowheads="1"/>
            </p:cNvSpPr>
            <p:nvPr/>
          </p:nvSpPr>
          <p:spPr bwMode="auto">
            <a:xfrm>
              <a:off x="533400" y="568068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4800" u="none">
                  <a:latin typeface="Bell MT" pitchFamily="18" charset="0"/>
                </a:rPr>
                <a:t>In Fair &amp; Impartial Courts</a:t>
              </a:r>
            </a:p>
          </p:txBody>
        </p:sp>
        <p:grpSp>
          <p:nvGrpSpPr>
            <p:cNvPr id="32775" name="Group 12"/>
            <p:cNvGrpSpPr>
              <a:grpSpLocks/>
            </p:cNvGrpSpPr>
            <p:nvPr/>
          </p:nvGrpSpPr>
          <p:grpSpPr bwMode="auto">
            <a:xfrm>
              <a:off x="2057400" y="457200"/>
              <a:ext cx="5124450" cy="4724400"/>
              <a:chOff x="2057400" y="457200"/>
              <a:chExt cx="5124450" cy="4724400"/>
            </a:xfrm>
          </p:grpSpPr>
          <p:sp>
            <p:nvSpPr>
              <p:cNvPr id="11" name="Isosceles Triangle 10"/>
              <p:cNvSpPr/>
              <p:nvPr/>
            </p:nvSpPr>
            <p:spPr>
              <a:xfrm>
                <a:off x="2057400" y="457200"/>
                <a:ext cx="5105400" cy="4724206"/>
              </a:xfrm>
              <a:prstGeom prst="triangle">
                <a:avLst>
                  <a:gd name="adj" fmla="val 50298"/>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8" name="TextBox 9"/>
              <p:cNvSpPr txBox="1">
                <a:spLocks noChangeArrowheads="1"/>
              </p:cNvSpPr>
              <p:nvPr/>
            </p:nvSpPr>
            <p:spPr bwMode="auto">
              <a:xfrm>
                <a:off x="2057400" y="2590712"/>
                <a:ext cx="5124450" cy="2000168"/>
              </a:xfrm>
              <a:prstGeom prst="rect">
                <a:avLst/>
              </a:prstGeom>
              <a:noFill/>
              <a:ln w="9525">
                <a:noFill/>
                <a:miter lim="800000"/>
                <a:headEnd/>
                <a:tailEnd/>
              </a:ln>
            </p:spPr>
            <p:txBody>
              <a:bodyPr>
                <a:spAutoFit/>
              </a:bodyPr>
              <a:lstStyle/>
              <a:p>
                <a:pPr algn="ctr">
                  <a:defRPr/>
                </a:pPr>
                <a:r>
                  <a:rPr lang="en-US" sz="6200" b="1" u="none" dirty="0">
                    <a:solidFill>
                      <a:srgbClr val="1E2171"/>
                    </a:solidFill>
                    <a:effectLst>
                      <a:outerShdw blurRad="38100" dist="38100" dir="2700000" algn="tl">
                        <a:srgbClr val="000000">
                          <a:alpha val="43137"/>
                        </a:srgbClr>
                      </a:outerShdw>
                    </a:effectLst>
                    <a:latin typeface="Bell MT" pitchFamily="18" charset="0"/>
                    <a:cs typeface="+mn-cs"/>
                  </a:rPr>
                  <a:t>Equal</a:t>
                </a:r>
              </a:p>
              <a:p>
                <a:pPr algn="ctr">
                  <a:defRPr/>
                </a:pPr>
                <a:r>
                  <a:rPr lang="en-US" sz="6200" b="1" u="none" dirty="0">
                    <a:solidFill>
                      <a:srgbClr val="1E2171"/>
                    </a:solidFill>
                    <a:effectLst>
                      <a:outerShdw blurRad="38100" dist="38100" dir="2700000" algn="tl">
                        <a:srgbClr val="000000">
                          <a:alpha val="43137"/>
                        </a:srgbClr>
                      </a:outerShdw>
                    </a:effectLst>
                    <a:latin typeface="Bell MT" pitchFamily="18" charset="0"/>
                    <a:cs typeface="+mn-cs"/>
                  </a:rPr>
                  <a:t>Justice</a:t>
                </a:r>
              </a:p>
            </p:txBody>
          </p:sp>
        </p:grpSp>
      </p:grpSp>
    </p:spTree>
    <p:extLst>
      <p:ext uri="{BB962C8B-B14F-4D97-AF65-F5344CB8AC3E}">
        <p14:creationId xmlns:p14="http://schemas.microsoft.com/office/powerpoint/2010/main" val="15115146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normAutofit/>
          </a:bodyPr>
          <a:lstStyle/>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algn="ctr" eaLnBrk="1" hangingPunct="1">
              <a:buFont typeface="Wingdings" pitchFamily="2" charset="2"/>
              <a:buNone/>
            </a:pPr>
            <a:r>
              <a:rPr lang="en-US" altLang="en-US" sz="4700" dirty="0" smtClean="0">
                <a:latin typeface="Bell MT" panose="02020503060305020303" pitchFamily="18" charset="0"/>
              </a:rPr>
              <a:t>What is</a:t>
            </a:r>
          </a:p>
          <a:p>
            <a:pPr algn="ctr" eaLnBrk="1" hangingPunct="1">
              <a:buFont typeface="Wingdings" pitchFamily="2" charset="2"/>
              <a:buNone/>
            </a:pPr>
            <a:r>
              <a:rPr lang="en-US" altLang="en-US" sz="4700" dirty="0" smtClean="0">
                <a:latin typeface="Bell MT" panose="02020503060305020303" pitchFamily="18" charset="0"/>
              </a:rPr>
              <a:t>a “fair and impartial judiciary”?</a:t>
            </a:r>
          </a:p>
        </p:txBody>
      </p:sp>
    </p:spTree>
    <p:extLst>
      <p:ext uri="{BB962C8B-B14F-4D97-AF65-F5344CB8AC3E}">
        <p14:creationId xmlns:p14="http://schemas.microsoft.com/office/powerpoint/2010/main" val="26176838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4|1.2"/>
</p:tagLst>
</file>

<file path=ppt/theme/theme1.xml><?xml version="1.0" encoding="utf-8"?>
<a:theme xmlns:a="http://schemas.openxmlformats.org/drawingml/2006/main" name="Our Courts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 Courts Theme" id="{50F6F5D9-9018-4E52-89BA-23040DEF0656}" vid="{A4E77106-9E2F-406C-B318-215B095B74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Our Courts Theme</Template>
  <TotalTime>233</TotalTime>
  <Words>1549</Words>
  <Application>Microsoft Office PowerPoint</Application>
  <PresentationFormat>On-screen Show (4:3)</PresentationFormat>
  <Paragraphs>167</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Batang</vt:lpstr>
      <vt:lpstr>Arial</vt:lpstr>
      <vt:lpstr>Bell MT</vt:lpstr>
      <vt:lpstr>Calibri</vt:lpstr>
      <vt:lpstr>Calibri Light</vt:lpstr>
      <vt:lpstr>Tahoma</vt:lpstr>
      <vt:lpstr>Wingdings</vt:lpstr>
      <vt:lpstr>Wingdings 2</vt:lpstr>
      <vt:lpstr>Our Courts Theme</vt:lpstr>
      <vt:lpstr>Court Fundamentals   Judge [court name] </vt:lpstr>
      <vt:lpstr>What is this program about? Why did the Arizona Supreme Court create this initiative? </vt:lpstr>
      <vt:lpstr>Fair, impartial and accessible courts are indispensable to the rule of law and the protection of individual rights.  </vt:lpstr>
      <vt:lpstr>Court Fundamentals - Third Branch - Equal Justice - Fair &amp; Impartial Courts </vt:lpstr>
      <vt:lpstr>PowerPoint Presentation</vt:lpstr>
      <vt:lpstr>Separation of Powers</vt:lpstr>
      <vt:lpstr>A primary purpose of the courts:</vt:lpstr>
      <vt:lpstr>PowerPoint Presentation</vt:lpstr>
      <vt:lpstr>PowerPoint Presentation</vt:lpstr>
      <vt:lpstr>PowerPoint Presentation</vt:lpstr>
      <vt:lpstr>Fair &amp; Impartial Courts Require:</vt:lpstr>
      <vt:lpstr> How does the Rule of Law, Equal Justice and the Separation of Powers apply in an actual case?  A Truck / Bus Accident</vt:lpstr>
      <vt:lpstr> Truck Bus Accident</vt:lpstr>
      <vt:lpstr>  BUS CRASH SUIT  </vt:lpstr>
      <vt:lpstr> Issue 1 </vt:lpstr>
      <vt:lpstr> Issue 2 </vt:lpstr>
      <vt:lpstr> Issue 3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Maisel, Vee</dc:creator>
  <cp:lastModifiedBy>Sparrow, Alan</cp:lastModifiedBy>
  <cp:revision>25</cp:revision>
  <dcterms:created xsi:type="dcterms:W3CDTF">2015-02-08T22:08:19Z</dcterms:created>
  <dcterms:modified xsi:type="dcterms:W3CDTF">2015-02-19T22:18:36Z</dcterms:modified>
</cp:coreProperties>
</file>