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handoutMasterIdLst>
    <p:handoutMasterId r:id="rId17"/>
  </p:handout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90A0"/>
    <a:srgbClr val="E781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52022" autoAdjust="0"/>
  </p:normalViewPr>
  <p:slideViewPr>
    <p:cSldViewPr>
      <p:cViewPr varScale="1">
        <p:scale>
          <a:sx n="46" d="100"/>
          <a:sy n="46" d="100"/>
        </p:scale>
        <p:origin x="2010" y="4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92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92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92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7C4449E-9903-480A-B2F4-60D682B41626}" type="slidenum">
              <a:rPr lang="en-US"/>
              <a:pPr>
                <a:defRPr/>
              </a:pPr>
              <a:t>‹#›</a:t>
            </a:fld>
            <a:endParaRPr lang="en-US"/>
          </a:p>
        </p:txBody>
      </p:sp>
    </p:spTree>
    <p:extLst>
      <p:ext uri="{BB962C8B-B14F-4D97-AF65-F5344CB8AC3E}">
        <p14:creationId xmlns:p14="http://schemas.microsoft.com/office/powerpoint/2010/main" val="1107983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0F7A7-F2B0-4C82-8DB6-620CA6B94E7B}" type="datetimeFigureOut">
              <a:rPr lang="en-US" smtClean="0"/>
              <a:t>2/19/2015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95573-F9F5-4902-A82E-8818ED1305D8}" type="slidenum">
              <a:rPr lang="en-US" smtClean="0"/>
              <a:t>‹#›</a:t>
            </a:fld>
            <a:endParaRPr lang="en-US"/>
          </a:p>
        </p:txBody>
      </p:sp>
    </p:spTree>
    <p:extLst>
      <p:ext uri="{BB962C8B-B14F-4D97-AF65-F5344CB8AC3E}">
        <p14:creationId xmlns:p14="http://schemas.microsoft.com/office/powerpoint/2010/main" val="3047366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3300" dirty="0" smtClean="0"/>
              <a:t>MESSAGE TO PRESENTER:  THIS PRESENTATION IS DESIGNED AS AN INTERACTIVE PRESENTATION.  PLEASE ENCOURAGE AND FACILITATE AUDIENCE PARTICIPATION.  THIS PRESENTATION IS DESIGNED TO COMMUNICATE THE CRITICAL IMPORTANCE OF THE ROLE OF OUR INDEPENDENT JUDICIARY AND THE NEED FOR JUDGES TO LISTEN TO THE FACTS, INTERPRET THE LAW, AND APPLY THE LAW TO THE FACTS IN A FAIR AND IMPARTIAL MANNER.  </a:t>
            </a:r>
          </a:p>
          <a:p>
            <a:pPr eaLnBrk="1" hangingPunct="1">
              <a:defRPr/>
            </a:pPr>
            <a:endParaRPr lang="en-US" sz="3300" dirty="0" smtClean="0"/>
          </a:p>
          <a:p>
            <a:pPr eaLnBrk="1" hangingPunct="1">
              <a:defRPr/>
            </a:pPr>
            <a:r>
              <a:rPr lang="en-US" sz="3300" dirty="0" smtClean="0"/>
              <a:t>Introduce yourself and Our Courts.</a:t>
            </a:r>
          </a:p>
          <a:p>
            <a:pPr eaLnBrk="1" hangingPunct="1">
              <a:defRPr/>
            </a:pPr>
            <a:r>
              <a:rPr lang="en-US" sz="1800" i="1" dirty="0" smtClean="0"/>
              <a:t>Our Courts Arizona </a:t>
            </a:r>
            <a:r>
              <a:rPr lang="en-US" sz="1800" dirty="0" smtClean="0"/>
              <a:t>is an outreach initiative by the Arizona Supreme Court in which judges provide nonpartisan information to the public about our courts through interactive presentations.</a:t>
            </a:r>
          </a:p>
          <a:p>
            <a:pPr lvl="1" eaLnBrk="1" hangingPunct="1">
              <a:defRPr/>
            </a:pPr>
            <a:endParaRPr lang="en-US" sz="1800" dirty="0" smtClean="0"/>
          </a:p>
          <a:p>
            <a:pPr lvl="1" eaLnBrk="1" hangingPunct="1">
              <a:buFontTx/>
              <a:buChar char="•"/>
              <a:defRPr/>
            </a:pPr>
            <a:r>
              <a:rPr lang="en-US" sz="1800" dirty="0" smtClean="0"/>
              <a:t>During the presentation today, we will discuss the state court system and, in particular, issues relating to judicial decision-making.  The handout provides more information about the selection, retention, evaluation, and accountability of Arizona’s merit selection judges, that is, all appellate judges and justices in Arizona, and all superior court judges in Maricopa, Pima, and Pinal Counties.</a:t>
            </a:r>
          </a:p>
          <a:p>
            <a:pPr lvl="1" eaLnBrk="1" hangingPunct="1">
              <a:buFontTx/>
              <a:buChar char="•"/>
              <a:defRPr/>
            </a:pPr>
            <a:endParaRPr lang="en-US" sz="1800" dirty="0" smtClean="0"/>
          </a:p>
          <a:p>
            <a:pPr lvl="1" eaLnBrk="1" hangingPunct="1">
              <a:defRPr/>
            </a:pPr>
            <a:r>
              <a:rPr lang="en-US" sz="1800" dirty="0" smtClean="0"/>
              <a:t>*Another handout entitled “Our Courts Serving Arizona” provides information about </a:t>
            </a:r>
            <a:r>
              <a:rPr lang="en-US" sz="1800" i="1" dirty="0" smtClean="0"/>
              <a:t>Our Courts Arizona  </a:t>
            </a:r>
            <a:r>
              <a:rPr lang="en-US" sz="1800" dirty="0" smtClean="0"/>
              <a:t>and how to get in touch with us to schedule a presentation.</a:t>
            </a:r>
          </a:p>
          <a:p>
            <a:pPr lvl="1" eaLnBrk="1" hangingPunct="1">
              <a:buFontTx/>
              <a:buChar char="•"/>
              <a:defRPr/>
            </a:pPr>
            <a:endParaRPr lang="en-US" sz="1800" dirty="0" smtClean="0"/>
          </a:p>
          <a:p>
            <a:pPr eaLnBrk="1" hangingPunct="1">
              <a:defRPr/>
            </a:pPr>
            <a:r>
              <a:rPr lang="en-US" sz="1800" dirty="0" smtClean="0"/>
              <a:t>*****Talk with the Audience******</a:t>
            </a:r>
          </a:p>
          <a:p>
            <a:pPr eaLnBrk="1" hangingPunct="1">
              <a:defRPr/>
            </a:pPr>
            <a:endParaRPr lang="en-US" sz="1800" dirty="0" smtClean="0"/>
          </a:p>
          <a:p>
            <a:pPr eaLnBrk="1" hangingPunct="1">
              <a:defRPr/>
            </a:pPr>
            <a:r>
              <a:rPr lang="en-US" sz="1800" dirty="0" smtClean="0"/>
              <a:t>Many people encounter our justice system through jury service.  How many of you have been called for jury </a:t>
            </a:r>
            <a:r>
              <a:rPr lang="en-US" sz="1800" u="sng" dirty="0" smtClean="0"/>
              <a:t>service?</a:t>
            </a:r>
          </a:p>
          <a:p>
            <a:pPr>
              <a:defRPr/>
            </a:pPr>
            <a:endParaRPr lang="en-US" sz="1800" dirty="0" smtClean="0"/>
          </a:p>
          <a:p>
            <a:pPr>
              <a:defRPr/>
            </a:pPr>
            <a:r>
              <a:rPr lang="en-US" sz="1800" dirty="0" smtClean="0"/>
              <a:t>How many have actually </a:t>
            </a:r>
            <a:r>
              <a:rPr lang="en-US" sz="1800" u="sng" dirty="0" smtClean="0"/>
              <a:t>served</a:t>
            </a:r>
            <a:r>
              <a:rPr lang="en-US" sz="1800" dirty="0" smtClean="0"/>
              <a:t> on a jury?  How many on a criminal jury?  Civil?</a:t>
            </a:r>
          </a:p>
          <a:p>
            <a:pPr>
              <a:defRPr/>
            </a:pPr>
            <a:r>
              <a:rPr lang="en-US" sz="1800" dirty="0" smtClean="0"/>
              <a:t> </a:t>
            </a:r>
          </a:p>
          <a:p>
            <a:pPr>
              <a:defRPr/>
            </a:pPr>
            <a:r>
              <a:rPr lang="en-US" sz="1800" dirty="0" smtClean="0"/>
              <a:t>When you were questioned about your qualifications to serve as a juror, do you remember the kinds of questions you were asked? What was the purpose of those questions?  Was it to determine if you could be fair and impartial?</a:t>
            </a:r>
          </a:p>
          <a:p>
            <a:endParaRPr lang="en-US" dirty="0"/>
          </a:p>
        </p:txBody>
      </p:sp>
      <p:sp>
        <p:nvSpPr>
          <p:cNvPr id="4" name="Slide Number Placeholder 3"/>
          <p:cNvSpPr>
            <a:spLocks noGrp="1"/>
          </p:cNvSpPr>
          <p:nvPr>
            <p:ph type="sldNum" sz="quarter" idx="10"/>
          </p:nvPr>
        </p:nvSpPr>
        <p:spPr/>
        <p:txBody>
          <a:bodyPr/>
          <a:lstStyle/>
          <a:p>
            <a:fld id="{3E195573-F9F5-4902-A82E-8818ED1305D8}" type="slidenum">
              <a:rPr lang="en-US" smtClean="0"/>
              <a:t>1</a:t>
            </a:fld>
            <a:endParaRPr lang="en-US"/>
          </a:p>
        </p:txBody>
      </p:sp>
    </p:spTree>
    <p:extLst>
      <p:ext uri="{BB962C8B-B14F-4D97-AF65-F5344CB8AC3E}">
        <p14:creationId xmlns:p14="http://schemas.microsoft.com/office/powerpoint/2010/main" val="1247217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smtClean="0"/>
              <a:t>Past Decisions of Higher Courts</a:t>
            </a:r>
            <a:r>
              <a:rPr lang="en-US" altLang="en-US" u="sng" dirty="0" smtClean="0"/>
              <a:t> </a:t>
            </a:r>
            <a:r>
              <a:rPr lang="en-US" altLang="en-US" b="1" u="sng" dirty="0" smtClean="0"/>
              <a:t>Control Many Court Decisions</a:t>
            </a:r>
          </a:p>
          <a:p>
            <a:endParaRPr lang="en-US" altLang="en-US" dirty="0" smtClean="0"/>
          </a:p>
          <a:p>
            <a:r>
              <a:rPr lang="en-US" altLang="en-US" dirty="0" smtClean="0"/>
              <a:t>Trial courts must apply these laws as they have been interpreted by the decisions of higher courts.</a:t>
            </a:r>
          </a:p>
          <a:p>
            <a:endParaRPr lang="en-US" altLang="en-US" dirty="0" smtClean="0"/>
          </a:p>
          <a:p>
            <a:pPr eaLnBrk="1" hangingPunct="1"/>
            <a:r>
              <a:rPr lang="en-US" altLang="en-US" b="1" dirty="0" smtClean="0"/>
              <a:t>***Start with the court on which you sit and explain that the court at your level must apply the law as it has been interpreted by all higher courts, each of which is bound by the interpretations of the courts above it.***</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3E195573-F9F5-4902-A82E-8818ED1305D8}" type="slidenum">
              <a:rPr lang="en-US" smtClean="0"/>
              <a:t>10</a:t>
            </a:fld>
            <a:endParaRPr lang="en-US"/>
          </a:p>
        </p:txBody>
      </p:sp>
    </p:spTree>
    <p:extLst>
      <p:ext uri="{BB962C8B-B14F-4D97-AF65-F5344CB8AC3E}">
        <p14:creationId xmlns:p14="http://schemas.microsoft.com/office/powerpoint/2010/main" val="2661116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Court decisions</a:t>
            </a:r>
            <a:r>
              <a:rPr lang="en-US" altLang="en-US" dirty="0" smtClean="0"/>
              <a:t> </a:t>
            </a:r>
            <a:r>
              <a:rPr lang="en-US" altLang="en-US" b="1" dirty="0" smtClean="0"/>
              <a:t>are subject to review and </a:t>
            </a:r>
            <a:r>
              <a:rPr lang="en-US" altLang="en-US" b="1" u="sng" dirty="0" smtClean="0"/>
              <a:t>correction.</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3E195573-F9F5-4902-A82E-8818ED1305D8}" type="slidenum">
              <a:rPr lang="en-US" smtClean="0"/>
              <a:t>11</a:t>
            </a:fld>
            <a:endParaRPr lang="en-US"/>
          </a:p>
        </p:txBody>
      </p:sp>
    </p:spTree>
    <p:extLst>
      <p:ext uri="{BB962C8B-B14F-4D97-AF65-F5344CB8AC3E}">
        <p14:creationId xmlns:p14="http://schemas.microsoft.com/office/powerpoint/2010/main" val="118197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The Appeal</a:t>
            </a:r>
            <a:r>
              <a:rPr lang="en-US" altLang="en-US" dirty="0" smtClean="0"/>
              <a:t> </a:t>
            </a:r>
            <a:r>
              <a:rPr lang="en-US" altLang="en-US" b="1" u="sng" dirty="0" smtClean="0"/>
              <a:t>Process</a:t>
            </a:r>
          </a:p>
          <a:p>
            <a:endParaRPr lang="en-US" altLang="en-US" dirty="0" smtClean="0"/>
          </a:p>
          <a:p>
            <a:r>
              <a:rPr lang="en-US" altLang="en-US" dirty="0" smtClean="0"/>
              <a:t>The icon at the bottom represents the trial court.</a:t>
            </a:r>
          </a:p>
          <a:p>
            <a:r>
              <a:rPr lang="en-US" altLang="en-US" dirty="0" smtClean="0"/>
              <a:t> </a:t>
            </a:r>
          </a:p>
          <a:p>
            <a:r>
              <a:rPr lang="en-US" altLang="en-US" dirty="0" smtClean="0"/>
              <a:t>The group of three represents the Arizona Court of Appeals, which sits in 3-judge panels to decide cases.</a:t>
            </a:r>
          </a:p>
          <a:p>
            <a:r>
              <a:rPr lang="en-US" altLang="en-US" dirty="0" smtClean="0"/>
              <a:t> </a:t>
            </a:r>
          </a:p>
          <a:p>
            <a:r>
              <a:rPr lang="en-US" altLang="en-US" dirty="0" smtClean="0"/>
              <a:t>The group of five represents the Supreme Court of Arizona.</a:t>
            </a:r>
          </a:p>
          <a:p>
            <a:r>
              <a:rPr lang="en-US" altLang="en-US" dirty="0" smtClean="0"/>
              <a:t> </a:t>
            </a:r>
          </a:p>
          <a:p>
            <a:r>
              <a:rPr lang="en-US" altLang="en-US" dirty="0" smtClean="0"/>
              <a:t>The group of nine represents the U.S. Supreme Court.</a:t>
            </a:r>
          </a:p>
          <a:p>
            <a:r>
              <a:rPr lang="en-US" altLang="en-US" dirty="0" smtClean="0"/>
              <a:t> </a:t>
            </a:r>
          </a:p>
          <a:p>
            <a:r>
              <a:rPr lang="en-US" altLang="en-US" dirty="0" smtClean="0"/>
              <a:t>Describe the appellate process.  Comment that </a:t>
            </a:r>
            <a:r>
              <a:rPr lang="en-US" altLang="en-US" u="sng" dirty="0" smtClean="0"/>
              <a:t>the litigants</a:t>
            </a:r>
            <a:r>
              <a:rPr lang="en-US" altLang="en-US" dirty="0" smtClean="0"/>
              <a:t> have an appeal of right to the Arizona Ct. of Appeals.</a:t>
            </a:r>
          </a:p>
          <a:p>
            <a:endParaRPr lang="en-US" dirty="0"/>
          </a:p>
        </p:txBody>
      </p:sp>
      <p:sp>
        <p:nvSpPr>
          <p:cNvPr id="4" name="Slide Number Placeholder 3"/>
          <p:cNvSpPr>
            <a:spLocks noGrp="1"/>
          </p:cNvSpPr>
          <p:nvPr>
            <p:ph type="sldNum" sz="quarter" idx="10"/>
          </p:nvPr>
        </p:nvSpPr>
        <p:spPr/>
        <p:txBody>
          <a:bodyPr/>
          <a:lstStyle/>
          <a:p>
            <a:fld id="{3E195573-F9F5-4902-A82E-8818ED1305D8}" type="slidenum">
              <a:rPr lang="en-US" smtClean="0"/>
              <a:t>12</a:t>
            </a:fld>
            <a:endParaRPr lang="en-US"/>
          </a:p>
        </p:txBody>
      </p:sp>
    </p:spTree>
    <p:extLst>
      <p:ext uri="{BB962C8B-B14F-4D97-AF65-F5344CB8AC3E}">
        <p14:creationId xmlns:p14="http://schemas.microsoft.com/office/powerpoint/2010/main" val="617675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A Fundamental American Value:</a:t>
            </a:r>
            <a:r>
              <a:rPr lang="en-US" altLang="en-US" dirty="0" smtClean="0"/>
              <a:t> </a:t>
            </a:r>
            <a:r>
              <a:rPr lang="en-US" altLang="en-US" b="1" dirty="0" smtClean="0"/>
              <a:t>Equal Justice </a:t>
            </a:r>
            <a:r>
              <a:rPr lang="en-US" altLang="en-US" b="1" u="sng" dirty="0" smtClean="0"/>
              <a:t>Under Law</a:t>
            </a:r>
            <a:endParaRPr lang="en-US" altLang="en-US" dirty="0" smtClean="0"/>
          </a:p>
          <a:p>
            <a:pPr eaLnBrk="1" hangingPunct="1">
              <a:lnSpc>
                <a:spcPct val="90000"/>
              </a:lnSpc>
            </a:pPr>
            <a:endParaRPr lang="en-US" altLang="en-US" sz="1900" dirty="0" smtClean="0"/>
          </a:p>
          <a:p>
            <a:r>
              <a:rPr lang="en-US" altLang="en-US" dirty="0" smtClean="0"/>
              <a:t>This is what it says at the entrance to the U.S. Supreme Court.  The entrance of the Arizona Court Building reads “Where Law Ends, Tyranny Begins.”</a:t>
            </a:r>
          </a:p>
          <a:p>
            <a:r>
              <a:rPr lang="en-US" altLang="en-US" dirty="0" smtClean="0"/>
              <a:t> </a:t>
            </a:r>
          </a:p>
          <a:p>
            <a:r>
              <a:rPr lang="en-US" altLang="en-US" dirty="0" smtClean="0"/>
              <a:t>This is what our courts have done for more than 230 years, and what they must continue to do.</a:t>
            </a:r>
          </a:p>
          <a:p>
            <a:endParaRPr lang="en-US" dirty="0"/>
          </a:p>
        </p:txBody>
      </p:sp>
      <p:sp>
        <p:nvSpPr>
          <p:cNvPr id="4" name="Slide Number Placeholder 3"/>
          <p:cNvSpPr>
            <a:spLocks noGrp="1"/>
          </p:cNvSpPr>
          <p:nvPr>
            <p:ph type="sldNum" sz="quarter" idx="10"/>
          </p:nvPr>
        </p:nvSpPr>
        <p:spPr/>
        <p:txBody>
          <a:bodyPr/>
          <a:lstStyle/>
          <a:p>
            <a:fld id="{3E195573-F9F5-4902-A82E-8818ED1305D8}" type="slidenum">
              <a:rPr lang="en-US" smtClean="0"/>
              <a:t>13</a:t>
            </a:fld>
            <a:endParaRPr lang="en-US"/>
          </a:p>
        </p:txBody>
      </p:sp>
    </p:spTree>
    <p:extLst>
      <p:ext uri="{BB962C8B-B14F-4D97-AF65-F5344CB8AC3E}">
        <p14:creationId xmlns:p14="http://schemas.microsoft.com/office/powerpoint/2010/main" val="242174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u="sng" dirty="0" smtClean="0"/>
              <a:t>The Theme:</a:t>
            </a:r>
            <a:r>
              <a:rPr lang="en-US" altLang="en-US" u="sng" dirty="0" smtClean="0"/>
              <a:t> </a:t>
            </a:r>
            <a:r>
              <a:rPr lang="en-US" altLang="en-US" b="1" u="sng" dirty="0" smtClean="0"/>
              <a:t>Equal Justice</a:t>
            </a:r>
          </a:p>
          <a:p>
            <a:pPr>
              <a:defRPr/>
            </a:pPr>
            <a:r>
              <a:rPr lang="en-US" altLang="en-US" dirty="0" smtClean="0"/>
              <a:t>To preserve the freedom of each and every individual, our courts must provide EQUAL JUSTICE.</a:t>
            </a:r>
          </a:p>
          <a:p>
            <a:pPr>
              <a:defRPr/>
            </a:pPr>
            <a:r>
              <a:rPr lang="en-US" altLang="en-US" dirty="0" smtClean="0"/>
              <a:t> </a:t>
            </a:r>
          </a:p>
          <a:p>
            <a:pPr>
              <a:defRPr/>
            </a:pPr>
            <a:r>
              <a:rPr lang="en-US" altLang="en-US" dirty="0" smtClean="0"/>
              <a:t>We do this with  </a:t>
            </a:r>
          </a:p>
          <a:p>
            <a:pPr>
              <a:defRPr/>
            </a:pPr>
            <a:r>
              <a:rPr lang="en-US" altLang="en-US" dirty="0" smtClean="0"/>
              <a:t> </a:t>
            </a:r>
          </a:p>
          <a:p>
            <a:pPr>
              <a:buFontTx/>
              <a:buChar char="•"/>
              <a:defRPr/>
            </a:pPr>
            <a:r>
              <a:rPr lang="en-US" altLang="en-US" dirty="0" smtClean="0"/>
              <a:t>Fair &amp; Impartial Courts</a:t>
            </a:r>
          </a:p>
          <a:p>
            <a:pPr>
              <a:defRPr/>
            </a:pPr>
            <a:r>
              <a:rPr lang="en-US" altLang="en-US" dirty="0" smtClean="0"/>
              <a:t> </a:t>
            </a:r>
          </a:p>
          <a:p>
            <a:pPr>
              <a:buFontTx/>
              <a:buChar char="•"/>
              <a:defRPr/>
            </a:pPr>
            <a:r>
              <a:rPr lang="en-US" altLang="en-US" dirty="0" smtClean="0"/>
              <a:t>Applying the Rule of Law</a:t>
            </a:r>
          </a:p>
          <a:p>
            <a:pPr>
              <a:defRPr/>
            </a:pPr>
            <a:r>
              <a:rPr lang="en-US" altLang="en-US" dirty="0" smtClean="0"/>
              <a:t>Where does the law come from?</a:t>
            </a:r>
          </a:p>
          <a:p>
            <a:pPr>
              <a:defRPr/>
            </a:pPr>
            <a:r>
              <a:rPr lang="en-US" altLang="en-US" dirty="0" smtClean="0"/>
              <a:t> </a:t>
            </a:r>
          </a:p>
          <a:p>
            <a:pPr>
              <a:defRPr/>
            </a:pPr>
            <a:r>
              <a:rPr lang="en-US" altLang="en-US" dirty="0" smtClean="0"/>
              <a:t>Trial courts must follow the U.S. Constitution, Arizona Constitution, applicable federal laws, state laws, and state rules of procedure &amp; evidence.  If a party feels that the trial court erred in its decision, the party may seek review of the court’s decision.  </a:t>
            </a:r>
          </a:p>
          <a:p>
            <a:pPr>
              <a:defRPr/>
            </a:pPr>
            <a:r>
              <a:rPr lang="en-US" altLang="en-US" dirty="0" smtClean="0"/>
              <a:t> </a:t>
            </a:r>
          </a:p>
          <a:p>
            <a:pPr>
              <a:buFontTx/>
              <a:buChar char="•"/>
              <a:defRPr/>
            </a:pPr>
            <a:r>
              <a:rPr lang="en-US" altLang="en-US" dirty="0" smtClean="0"/>
              <a:t>Equally to all</a:t>
            </a:r>
          </a:p>
          <a:p>
            <a:pPr>
              <a:defRPr/>
            </a:pPr>
            <a:endParaRPr lang="en-US" altLang="en-US" dirty="0" smtClean="0"/>
          </a:p>
          <a:p>
            <a:pPr>
              <a:defRPr/>
            </a:pPr>
            <a:r>
              <a:rPr lang="en-US" altLang="en-US" dirty="0" smtClean="0"/>
              <a:t>Our system of government re</a:t>
            </a:r>
            <a:r>
              <a:rPr lang="en-US" altLang="en-US" sz="1400" dirty="0" smtClean="0"/>
              <a:t>sts upon an independent judiciary with judges who to listen to the facts, interpret the law, and apply the law to the facts in a fair and impartial manner.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3E195573-F9F5-4902-A82E-8818ED1305D8}" type="slidenum">
              <a:rPr lang="en-US" smtClean="0"/>
              <a:t>14</a:t>
            </a:fld>
            <a:endParaRPr lang="en-US"/>
          </a:p>
        </p:txBody>
      </p:sp>
    </p:spTree>
    <p:extLst>
      <p:ext uri="{BB962C8B-B14F-4D97-AF65-F5344CB8AC3E}">
        <p14:creationId xmlns:p14="http://schemas.microsoft.com/office/powerpoint/2010/main" val="241005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Faculty</a:t>
            </a:r>
            <a:r>
              <a:rPr lang="en-US" baseline="0" dirty="0" smtClean="0"/>
              <a:t> should introduce themselves—who they are, what court they work at, what kinds of cases they hear, their background, why they became a judge, etc.</a:t>
            </a:r>
          </a:p>
          <a:p>
            <a:endParaRPr lang="en-US" baseline="0" dirty="0" smtClean="0"/>
          </a:p>
          <a:p>
            <a:r>
              <a:rPr lang="en-US" dirty="0" smtClean="0"/>
              <a:t>Discuss the purpose of Our Courts Arizona—to help citizens better understand the vital role that the judicial</a:t>
            </a:r>
            <a:r>
              <a:rPr lang="en-US" baseline="0" dirty="0" smtClean="0"/>
              <a:t> branch plays in defending rights and freedom, including the concepts of the separation of powers and the rule of law.</a:t>
            </a:r>
          </a:p>
          <a:p>
            <a:endParaRPr lang="en-US" baseline="0" dirty="0" smtClean="0"/>
          </a:p>
          <a:p>
            <a:r>
              <a:rPr lang="en-US" baseline="0" dirty="0" smtClean="0"/>
              <a:t>Briefly summarize what today’s session is all about—how judges should/do (and shouldn’t) make judicial decisions.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195573-F9F5-4902-A82E-8818ED1305D8}" type="slidenum">
              <a:rPr lang="en-US" smtClean="0"/>
              <a:t>2</a:t>
            </a:fld>
            <a:endParaRPr lang="en-US"/>
          </a:p>
        </p:txBody>
      </p:sp>
    </p:spTree>
    <p:extLst>
      <p:ext uri="{BB962C8B-B14F-4D97-AF65-F5344CB8AC3E}">
        <p14:creationId xmlns:p14="http://schemas.microsoft.com/office/powerpoint/2010/main" val="382616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80000"/>
              </a:lnSpc>
              <a:buSzPct val="160000"/>
              <a:buFontTx/>
              <a:buChar char="•"/>
            </a:pPr>
            <a:endParaRPr lang="en-US" altLang="en-US" sz="1800" b="1" dirty="0" smtClean="0"/>
          </a:p>
          <a:p>
            <a:pPr eaLnBrk="1" hangingPunct="1">
              <a:lnSpc>
                <a:spcPct val="80000"/>
              </a:lnSpc>
              <a:buSzPct val="160000"/>
              <a:buFontTx/>
              <a:buNone/>
            </a:pPr>
            <a:endParaRPr lang="en-US" altLang="en-US" sz="1800" b="1" dirty="0" smtClean="0"/>
          </a:p>
          <a:p>
            <a:pPr eaLnBrk="1" hangingPunct="1"/>
            <a:r>
              <a:rPr lang="en-US" altLang="en-US" sz="3200" b="1" u="sng" dirty="0" smtClean="0"/>
              <a:t>Orient to 3 Branches</a:t>
            </a:r>
          </a:p>
          <a:p>
            <a:pPr eaLnBrk="1" hangingPunct="1"/>
            <a:endParaRPr lang="en-US" altLang="en-US" sz="3200" dirty="0" smtClean="0"/>
          </a:p>
          <a:p>
            <a:pPr eaLnBrk="1" hangingPunct="1"/>
            <a:r>
              <a:rPr lang="en-US" altLang="en-US" sz="3200" dirty="0" smtClean="0"/>
              <a:t>***Orient the audience to the three branches of government***</a:t>
            </a:r>
          </a:p>
          <a:p>
            <a:endParaRPr lang="en-US" altLang="en-US" sz="1800" dirty="0" smtClean="0"/>
          </a:p>
          <a:p>
            <a:r>
              <a:rPr lang="en-US" altLang="en-US" sz="1800" dirty="0" smtClean="0"/>
              <a:t>I’m sure you remember from civics classes that there are three branches of government.</a:t>
            </a:r>
          </a:p>
          <a:p>
            <a:r>
              <a:rPr lang="en-US" altLang="en-US" sz="1800" dirty="0" smtClean="0"/>
              <a:t> </a:t>
            </a:r>
          </a:p>
          <a:p>
            <a:r>
              <a:rPr lang="en-US" altLang="en-US" sz="1800" dirty="0" smtClean="0"/>
              <a:t>	Legislative</a:t>
            </a:r>
          </a:p>
          <a:p>
            <a:r>
              <a:rPr lang="en-US" altLang="en-US" sz="1800" dirty="0" smtClean="0"/>
              <a:t>	Executive</a:t>
            </a:r>
          </a:p>
          <a:p>
            <a:r>
              <a:rPr lang="en-US" altLang="en-US" sz="1800" dirty="0" smtClean="0"/>
              <a:t>	Judicial</a:t>
            </a:r>
          </a:p>
          <a:p>
            <a:pPr eaLnBrk="1" hangingPunct="1">
              <a:lnSpc>
                <a:spcPct val="80000"/>
              </a:lnSpc>
              <a:buSzPct val="160000"/>
              <a:buFontTx/>
              <a:buChar char="•"/>
            </a:pPr>
            <a:endParaRPr lang="en-US" altLang="en-US" sz="1800" b="1" dirty="0" smtClean="0"/>
          </a:p>
          <a:p>
            <a:pPr eaLnBrk="1" hangingPunct="1">
              <a:lnSpc>
                <a:spcPct val="80000"/>
              </a:lnSpc>
              <a:buSzPct val="160000"/>
              <a:buFontTx/>
              <a:buChar char="•"/>
            </a:pPr>
            <a:endParaRPr lang="en-US" altLang="en-US" sz="1800" dirty="0" smtClean="0"/>
          </a:p>
          <a:p>
            <a:endParaRPr lang="en-US" dirty="0"/>
          </a:p>
        </p:txBody>
      </p:sp>
      <p:sp>
        <p:nvSpPr>
          <p:cNvPr id="4" name="Slide Number Placeholder 3"/>
          <p:cNvSpPr>
            <a:spLocks noGrp="1"/>
          </p:cNvSpPr>
          <p:nvPr>
            <p:ph type="sldNum" sz="quarter" idx="10"/>
          </p:nvPr>
        </p:nvSpPr>
        <p:spPr/>
        <p:txBody>
          <a:bodyPr/>
          <a:lstStyle/>
          <a:p>
            <a:fld id="{3E195573-F9F5-4902-A82E-8818ED1305D8}" type="slidenum">
              <a:rPr lang="en-US" smtClean="0"/>
              <a:t>3</a:t>
            </a:fld>
            <a:endParaRPr lang="en-US"/>
          </a:p>
        </p:txBody>
      </p:sp>
    </p:spTree>
    <p:extLst>
      <p:ext uri="{BB962C8B-B14F-4D97-AF65-F5344CB8AC3E}">
        <p14:creationId xmlns:p14="http://schemas.microsoft.com/office/powerpoint/2010/main" val="882684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smtClean="0"/>
              <a:t>Orient to the various Courts</a:t>
            </a:r>
          </a:p>
          <a:p>
            <a:r>
              <a:rPr lang="en-US" altLang="en-US" dirty="0" smtClean="0"/>
              <a:t>And there are several levels of courts in Arizona’s state judiciary:</a:t>
            </a:r>
          </a:p>
          <a:p>
            <a:r>
              <a:rPr lang="en-US" altLang="en-US" dirty="0" smtClean="0"/>
              <a:t> </a:t>
            </a:r>
          </a:p>
          <a:p>
            <a:r>
              <a:rPr lang="en-US" altLang="en-US" dirty="0" smtClean="0"/>
              <a:t>	Municipal Courts</a:t>
            </a:r>
          </a:p>
          <a:p>
            <a:r>
              <a:rPr lang="en-US" altLang="en-US" dirty="0" smtClean="0"/>
              <a:t>	Justice Courts</a:t>
            </a:r>
          </a:p>
          <a:p>
            <a:r>
              <a:rPr lang="en-US" altLang="en-US" dirty="0" smtClean="0"/>
              <a:t>	Superior Courts</a:t>
            </a:r>
          </a:p>
          <a:p>
            <a:r>
              <a:rPr lang="en-US" altLang="en-US" dirty="0" smtClean="0"/>
              <a:t>	Arizona Court of Appeals</a:t>
            </a:r>
          </a:p>
          <a:p>
            <a:r>
              <a:rPr lang="en-US" altLang="en-US" dirty="0" smtClean="0"/>
              <a:t>	Arizona Supreme Court</a:t>
            </a:r>
          </a:p>
          <a:p>
            <a:r>
              <a:rPr lang="en-US" altLang="en-US" dirty="0" smtClean="0"/>
              <a:t>	*You  may also briefly mention Federal Courts and Tribal Courts</a:t>
            </a:r>
          </a:p>
          <a:p>
            <a:endParaRPr lang="en-US" dirty="0"/>
          </a:p>
        </p:txBody>
      </p:sp>
      <p:sp>
        <p:nvSpPr>
          <p:cNvPr id="4" name="Slide Number Placeholder 3"/>
          <p:cNvSpPr>
            <a:spLocks noGrp="1"/>
          </p:cNvSpPr>
          <p:nvPr>
            <p:ph type="sldNum" sz="quarter" idx="10"/>
          </p:nvPr>
        </p:nvSpPr>
        <p:spPr/>
        <p:txBody>
          <a:bodyPr/>
          <a:lstStyle/>
          <a:p>
            <a:fld id="{3E195573-F9F5-4902-A82E-8818ED1305D8}" type="slidenum">
              <a:rPr lang="en-US" smtClean="0"/>
              <a:t>4</a:t>
            </a:fld>
            <a:endParaRPr lang="en-US"/>
          </a:p>
        </p:txBody>
      </p:sp>
    </p:spTree>
    <p:extLst>
      <p:ext uri="{BB962C8B-B14F-4D97-AF65-F5344CB8AC3E}">
        <p14:creationId xmlns:p14="http://schemas.microsoft.com/office/powerpoint/2010/main" val="169883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smtClean="0"/>
              <a:t>Our Focus Today is on</a:t>
            </a:r>
            <a:r>
              <a:rPr lang="en-US" altLang="en-US" u="sng" dirty="0" smtClean="0"/>
              <a:t> </a:t>
            </a:r>
            <a:r>
              <a:rPr lang="en-US" altLang="en-US" b="1" u="sng" dirty="0" smtClean="0"/>
              <a:t>Our State Courts.  </a:t>
            </a:r>
            <a:endParaRPr lang="en-US" altLang="en-US" dirty="0" smtClean="0"/>
          </a:p>
          <a:p>
            <a:endParaRPr lang="en-US" altLang="en-US" dirty="0" smtClean="0"/>
          </a:p>
          <a:p>
            <a:r>
              <a:rPr lang="en-US" altLang="en-US" dirty="0" smtClean="0"/>
              <a:t>How many cases are handled by our State Courts in a year?  10,000?  100,000?  1 million?  More?  You may read about a few high-profile cases in the paper, on the internet or hear about certain cases on the news.  However, our courts handle millions of cases every year.  As a result, our courts must handle cases in a manner that ensures justice, but does so in a manner that is efficient.  </a:t>
            </a:r>
          </a:p>
          <a:p>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fld id="{3E195573-F9F5-4902-A82E-8818ED1305D8}" type="slidenum">
              <a:rPr lang="en-US" smtClean="0"/>
              <a:t>5</a:t>
            </a:fld>
            <a:endParaRPr lang="en-US"/>
          </a:p>
        </p:txBody>
      </p:sp>
    </p:spTree>
    <p:extLst>
      <p:ext uri="{BB962C8B-B14F-4D97-AF65-F5344CB8AC3E}">
        <p14:creationId xmlns:p14="http://schemas.microsoft.com/office/powerpoint/2010/main" val="1349580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pPr>
            <a:endParaRPr lang="en-US" dirty="0" smtClean="0"/>
          </a:p>
          <a:p>
            <a:pPr eaLnBrk="1" hangingPunct="1">
              <a:lnSpc>
                <a:spcPct val="90000"/>
              </a:lnSpc>
              <a:defRPr/>
            </a:pPr>
            <a:r>
              <a:rPr lang="en-US" dirty="0" smtClean="0"/>
              <a:t>***</a:t>
            </a:r>
            <a:r>
              <a:rPr lang="en-US" b="1" dirty="0" smtClean="0"/>
              <a:t>Choose a hypothetical to share with the audience***</a:t>
            </a:r>
            <a:endParaRPr lang="en-US" dirty="0" smtClean="0"/>
          </a:p>
          <a:p>
            <a:pPr>
              <a:defRPr/>
            </a:pPr>
            <a:endParaRPr lang="en-US" dirty="0" smtClean="0"/>
          </a:p>
          <a:p>
            <a:pPr>
              <a:defRPr/>
            </a:pPr>
            <a:r>
              <a:rPr lang="en-US" dirty="0" smtClean="0"/>
              <a:t>HYPOTHETHICAL A:</a:t>
            </a:r>
          </a:p>
          <a:p>
            <a:pPr>
              <a:defRPr/>
            </a:pPr>
            <a:r>
              <a:rPr lang="en-US" dirty="0" smtClean="0"/>
              <a:t>It is three days after a major monsoon storm in Arizona.  There is a city ordinance that requires residents within 24 hours after a monsoon to clear the sidewalk from debris and vegetation that has fallen.  Walker is going home after getting groceries.  He trips over a fallen tree, landing in a cactus on Castle’s property.  Walker experiences severe pain and suffers a broken hip. Walker has surgery to repair the injury and is out of work for several weeks.  Walker knows about the city ordinance and believes that Castle’s failure to clear the sidewalk caused his injury.  About 8 months after the accident, Walker sues Castle alleging negligence.  Castle has difficulty remembering what exactly happened so long ago, but his sidewalk was always free from debris, and Castle suspects that Walker tripped on debris in front of his neighbor's yard and just ended up landing on Castle’s cactus after the fall.  </a:t>
            </a:r>
          </a:p>
          <a:p>
            <a:pPr>
              <a:defRPr/>
            </a:pPr>
            <a:endParaRPr lang="en-US" dirty="0" smtClean="0"/>
          </a:p>
          <a:p>
            <a:pPr>
              <a:defRPr/>
            </a:pPr>
            <a:r>
              <a:rPr lang="en-US" dirty="0" smtClean="0"/>
              <a:t>HYPOTHETHICAL B:</a:t>
            </a:r>
          </a:p>
          <a:p>
            <a:pPr>
              <a:defRPr/>
            </a:pPr>
            <a:r>
              <a:rPr lang="en-US" dirty="0" smtClean="0"/>
              <a:t>Great School advises all students that they may be subjected to warrantless searches of their person if a teacher, the principal, or a school official finds reasonable grounds for suspecting that the student has violated or is violating the law or rules of the school.  Student A reports that she saw pictures of Student B on Student B’s Instagram and Facebook pages of Student B purportedly selling drugs outside the school cafeteria.  </a:t>
            </a:r>
          </a:p>
          <a:p>
            <a:pPr>
              <a:defRPr/>
            </a:pPr>
            <a:endParaRPr lang="en-US" dirty="0" smtClean="0"/>
          </a:p>
          <a:p>
            <a:pPr>
              <a:defRPr/>
            </a:pPr>
            <a:r>
              <a:rPr lang="en-US" dirty="0" smtClean="0"/>
              <a:t>HYPOTHETICAL C:</a:t>
            </a:r>
          </a:p>
          <a:p>
            <a:pPr>
              <a:defRPr/>
            </a:pPr>
            <a:r>
              <a:rPr lang="en-US" dirty="0" smtClean="0"/>
              <a:t>Mother and Father separated 5 years ago.  They have two children who are 8 and 9 years old.  The children stay with Mom Monday through Friday after school every week and spend every weekend with Dad.  Both Mom and Dad have remarried.  When spending time with Dad, the children live in a 3 bedroom house with their 4 stepsiblings.  The kids all have a positive relationship but space is limited.  Mom’s new husband is being transferred for work to New York and she wants to take the kids with her, giving Dad parenting time only on school breaks and summers.</a:t>
            </a:r>
          </a:p>
          <a:p>
            <a:pPr>
              <a:defRPr/>
            </a:pPr>
            <a:endParaRPr lang="en-US" b="1" u="sng" dirty="0" smtClean="0"/>
          </a:p>
          <a:p>
            <a:pPr>
              <a:defRPr/>
            </a:pPr>
            <a:r>
              <a:rPr lang="en-US" b="1" u="sng" dirty="0" smtClean="0"/>
              <a:t>Divide the audience into three groups.</a:t>
            </a:r>
          </a:p>
          <a:p>
            <a:pPr>
              <a:defRPr/>
            </a:pPr>
            <a:r>
              <a:rPr lang="en-US" dirty="0" smtClean="0"/>
              <a:t>In Hypothetical A:  Group 1 is Walker, Group 2 is Castle; and Group 3 is the public.</a:t>
            </a:r>
          </a:p>
          <a:p>
            <a:pPr>
              <a:defRPr/>
            </a:pPr>
            <a:endParaRPr lang="en-US" dirty="0" smtClean="0"/>
          </a:p>
          <a:p>
            <a:pPr>
              <a:defRPr/>
            </a:pPr>
            <a:r>
              <a:rPr lang="en-US" dirty="0" smtClean="0"/>
              <a:t>In Hypothetical B:  Group 1 are the parents of Student B; Group 2 represents the State and school and Group 3 is the public.</a:t>
            </a:r>
          </a:p>
          <a:p>
            <a:pPr>
              <a:defRPr/>
            </a:pPr>
            <a:endParaRPr lang="en-US" dirty="0" smtClean="0"/>
          </a:p>
          <a:p>
            <a:pPr>
              <a:defRPr/>
            </a:pPr>
            <a:r>
              <a:rPr lang="en-US" dirty="0" smtClean="0"/>
              <a:t>In Hypothetical C:  Group 1 is Mom or her lawyer, Group 2 is Dad or his lawyer, and Group 3 is the public.  </a:t>
            </a:r>
          </a:p>
          <a:p>
            <a:pPr>
              <a:defRPr/>
            </a:pPr>
            <a:r>
              <a:rPr lang="en-US" dirty="0" smtClean="0"/>
              <a:t> </a:t>
            </a:r>
          </a:p>
          <a:p>
            <a:pPr>
              <a:defRPr/>
            </a:pPr>
            <a:r>
              <a:rPr lang="en-US" b="1" u="sng" dirty="0" smtClean="0"/>
              <a:t>Ask questions to establish the concepts of:</a:t>
            </a:r>
            <a:endParaRPr lang="en-US" u="sng" dirty="0" smtClean="0"/>
          </a:p>
          <a:p>
            <a:pPr lvl="1">
              <a:defRPr/>
            </a:pPr>
            <a:endParaRPr lang="en-US" dirty="0" smtClean="0"/>
          </a:p>
          <a:p>
            <a:pPr lvl="1">
              <a:defRPr/>
            </a:pPr>
            <a:r>
              <a:rPr lang="en-US" dirty="0" smtClean="0"/>
              <a:t>Fairness and impartiality</a:t>
            </a:r>
          </a:p>
          <a:p>
            <a:pPr lvl="1">
              <a:defRPr/>
            </a:pPr>
            <a:r>
              <a:rPr lang="en-US" dirty="0" smtClean="0"/>
              <a:t>Equal treatment</a:t>
            </a:r>
          </a:p>
          <a:p>
            <a:pPr lvl="1">
              <a:defRPr/>
            </a:pPr>
            <a:r>
              <a:rPr lang="en-US" dirty="0" smtClean="0"/>
              <a:t>Free from improper influences</a:t>
            </a:r>
          </a:p>
          <a:p>
            <a:endParaRPr lang="en-US" dirty="0"/>
          </a:p>
        </p:txBody>
      </p:sp>
      <p:sp>
        <p:nvSpPr>
          <p:cNvPr id="4" name="Slide Number Placeholder 3"/>
          <p:cNvSpPr>
            <a:spLocks noGrp="1"/>
          </p:cNvSpPr>
          <p:nvPr>
            <p:ph type="sldNum" sz="quarter" idx="10"/>
          </p:nvPr>
        </p:nvSpPr>
        <p:spPr/>
        <p:txBody>
          <a:bodyPr/>
          <a:lstStyle/>
          <a:p>
            <a:fld id="{3E195573-F9F5-4902-A82E-8818ED1305D8}" type="slidenum">
              <a:rPr lang="en-US" smtClean="0"/>
              <a:t>6</a:t>
            </a:fld>
            <a:endParaRPr lang="en-US"/>
          </a:p>
        </p:txBody>
      </p:sp>
    </p:spTree>
    <p:extLst>
      <p:ext uri="{BB962C8B-B14F-4D97-AF65-F5344CB8AC3E}">
        <p14:creationId xmlns:p14="http://schemas.microsoft.com/office/powerpoint/2010/main" val="4037778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smtClean="0"/>
              <a:t>Inquire of the audience what should we expect from our courts?</a:t>
            </a:r>
          </a:p>
          <a:p>
            <a:pPr>
              <a:defRPr/>
            </a:pPr>
            <a:endParaRPr lang="en-US" altLang="en-US" b="1" dirty="0" smtClean="0"/>
          </a:p>
          <a:p>
            <a:pPr marL="171450" indent="-171450">
              <a:buFont typeface="Arial" panose="020B0604020202020204" pitchFamily="34" charset="0"/>
              <a:buChar char="•"/>
              <a:defRPr/>
            </a:pPr>
            <a:r>
              <a:rPr lang="en-US" altLang="en-US" b="1" dirty="0" smtClean="0"/>
              <a:t>A judge that has not decided the case before our trial or hearing?</a:t>
            </a:r>
          </a:p>
          <a:p>
            <a:pPr marL="171450" indent="-171450">
              <a:buFont typeface="Arial" panose="020B0604020202020204" pitchFamily="34" charset="0"/>
              <a:buChar char="•"/>
              <a:defRPr/>
            </a:pPr>
            <a:r>
              <a:rPr lang="en-US" altLang="en-US" b="1" dirty="0" smtClean="0"/>
              <a:t>Do we want to know that we can bring our disputes to court and that we will be heard?</a:t>
            </a:r>
          </a:p>
          <a:p>
            <a:pPr marL="171450" indent="-171450">
              <a:buFont typeface="Arial" panose="020B0604020202020204" pitchFamily="34" charset="0"/>
              <a:buChar char="•"/>
              <a:defRPr/>
            </a:pPr>
            <a:r>
              <a:rPr lang="en-US" altLang="en-US" b="1" dirty="0" smtClean="0"/>
              <a:t>Do we need a court free from political influences?</a:t>
            </a:r>
          </a:p>
          <a:p>
            <a:pPr marL="171450" indent="-171450">
              <a:buFont typeface="Arial" panose="020B0604020202020204" pitchFamily="34" charset="0"/>
              <a:buChar char="•"/>
              <a:defRPr/>
            </a:pPr>
            <a:r>
              <a:rPr lang="en-US" altLang="en-US" b="1" dirty="0" smtClean="0"/>
              <a:t>A judge that will listen and apply the law in a manner that is fair and impartial?</a:t>
            </a:r>
          </a:p>
          <a:p>
            <a:pPr marL="171450" indent="-171450">
              <a:buFont typeface="Arial" panose="020B0604020202020204" pitchFamily="34" charset="0"/>
              <a:buChar char="•"/>
              <a:defRPr/>
            </a:pPr>
            <a:r>
              <a:rPr lang="en-US" altLang="en-US" b="1" dirty="0" smtClean="0"/>
              <a:t>A judge that is able to make decisions?</a:t>
            </a:r>
          </a:p>
          <a:p>
            <a:pPr eaLnBrk="1" hangingPunct="1">
              <a:defRPr/>
            </a:pPr>
            <a:endParaRPr lang="en-US" altLang="en-US" sz="1900" dirty="0" smtClean="0"/>
          </a:p>
          <a:p>
            <a:pPr>
              <a:defRPr/>
            </a:pPr>
            <a:r>
              <a:rPr lang="en-US" altLang="en-US" dirty="0" smtClean="0"/>
              <a:t>To have freedom, we must have fair and impartial courts.  A judge is called upon to interpret the law; listen to the facts and apply the law in a manner that is fair and impartial; to make procedural rulings; and often to mediate among parties to settle disputes.</a:t>
            </a:r>
          </a:p>
          <a:p>
            <a:endParaRPr lang="en-US" dirty="0"/>
          </a:p>
        </p:txBody>
      </p:sp>
      <p:sp>
        <p:nvSpPr>
          <p:cNvPr id="4" name="Slide Number Placeholder 3"/>
          <p:cNvSpPr>
            <a:spLocks noGrp="1"/>
          </p:cNvSpPr>
          <p:nvPr>
            <p:ph type="sldNum" sz="quarter" idx="10"/>
          </p:nvPr>
        </p:nvSpPr>
        <p:spPr/>
        <p:txBody>
          <a:bodyPr/>
          <a:lstStyle/>
          <a:p>
            <a:fld id="{3E195573-F9F5-4902-A82E-8818ED1305D8}" type="slidenum">
              <a:rPr lang="en-US" smtClean="0"/>
              <a:t>7</a:t>
            </a:fld>
            <a:endParaRPr lang="en-US"/>
          </a:p>
        </p:txBody>
      </p:sp>
    </p:spTree>
    <p:extLst>
      <p:ext uri="{BB962C8B-B14F-4D97-AF65-F5344CB8AC3E}">
        <p14:creationId xmlns:p14="http://schemas.microsoft.com/office/powerpoint/2010/main" val="4290139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smtClean="0"/>
          </a:p>
          <a:p>
            <a:r>
              <a:rPr lang="en-US" altLang="en-US" dirty="0" smtClean="0"/>
              <a:t>Where does the law come from?</a:t>
            </a:r>
          </a:p>
          <a:p>
            <a:endParaRPr lang="en-US" dirty="0"/>
          </a:p>
        </p:txBody>
      </p:sp>
      <p:sp>
        <p:nvSpPr>
          <p:cNvPr id="4" name="Slide Number Placeholder 3"/>
          <p:cNvSpPr>
            <a:spLocks noGrp="1"/>
          </p:cNvSpPr>
          <p:nvPr>
            <p:ph type="sldNum" sz="quarter" idx="10"/>
          </p:nvPr>
        </p:nvSpPr>
        <p:spPr/>
        <p:txBody>
          <a:bodyPr/>
          <a:lstStyle/>
          <a:p>
            <a:fld id="{3E195573-F9F5-4902-A82E-8818ED1305D8}" type="slidenum">
              <a:rPr lang="en-US" smtClean="0"/>
              <a:t>8</a:t>
            </a:fld>
            <a:endParaRPr lang="en-US"/>
          </a:p>
        </p:txBody>
      </p:sp>
    </p:spTree>
    <p:extLst>
      <p:ext uri="{BB962C8B-B14F-4D97-AF65-F5344CB8AC3E}">
        <p14:creationId xmlns:p14="http://schemas.microsoft.com/office/powerpoint/2010/main" val="551593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smtClean="0"/>
              <a:t>The Rule of Law</a:t>
            </a:r>
            <a:endParaRPr lang="en-US" altLang="en-US" dirty="0" smtClean="0"/>
          </a:p>
          <a:p>
            <a:endParaRPr lang="en-US" altLang="en-US" dirty="0" smtClean="0"/>
          </a:p>
          <a:p>
            <a:r>
              <a:rPr lang="en-US" altLang="en-US" dirty="0" smtClean="0"/>
              <a:t>Trial courts must follow the </a:t>
            </a:r>
          </a:p>
          <a:p>
            <a:r>
              <a:rPr lang="en-US" altLang="en-US" dirty="0" smtClean="0"/>
              <a:t> </a:t>
            </a:r>
          </a:p>
          <a:p>
            <a:r>
              <a:rPr lang="en-US" altLang="en-US" dirty="0" smtClean="0"/>
              <a:t>U.S. Constitution</a:t>
            </a:r>
          </a:p>
          <a:p>
            <a:r>
              <a:rPr lang="en-US" altLang="en-US" dirty="0" smtClean="0"/>
              <a:t> </a:t>
            </a:r>
          </a:p>
          <a:p>
            <a:r>
              <a:rPr lang="en-US" altLang="en-US" dirty="0" smtClean="0"/>
              <a:t>Arizona Constitution</a:t>
            </a:r>
          </a:p>
          <a:p>
            <a:r>
              <a:rPr lang="en-US" altLang="en-US" dirty="0" smtClean="0"/>
              <a:t> </a:t>
            </a:r>
          </a:p>
          <a:p>
            <a:r>
              <a:rPr lang="en-US" altLang="en-US" dirty="0" smtClean="0"/>
              <a:t>Applicable federal laws</a:t>
            </a:r>
          </a:p>
          <a:p>
            <a:r>
              <a:rPr lang="en-US" altLang="en-US" dirty="0" smtClean="0"/>
              <a:t> </a:t>
            </a:r>
          </a:p>
          <a:p>
            <a:r>
              <a:rPr lang="en-US" altLang="en-US" dirty="0" smtClean="0"/>
              <a:t>State laws</a:t>
            </a:r>
          </a:p>
          <a:p>
            <a:r>
              <a:rPr lang="en-US" altLang="en-US" dirty="0" smtClean="0"/>
              <a:t> </a:t>
            </a:r>
          </a:p>
          <a:p>
            <a:r>
              <a:rPr lang="en-US" altLang="en-US" dirty="0" smtClean="0"/>
              <a:t>State rules of procedure &amp; evidence</a:t>
            </a:r>
          </a:p>
          <a:p>
            <a:endParaRPr lang="en-US" altLang="en-US" dirty="0" smtClean="0"/>
          </a:p>
          <a:p>
            <a:r>
              <a:rPr lang="en-US" altLang="en-US" dirty="0" smtClean="0"/>
              <a:t>And… (see next slide)</a:t>
            </a:r>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3E195573-F9F5-4902-A82E-8818ED1305D8}" type="slidenum">
              <a:rPr lang="en-US" smtClean="0"/>
              <a:t>9</a:t>
            </a:fld>
            <a:endParaRPr lang="en-US"/>
          </a:p>
        </p:txBody>
      </p:sp>
    </p:spTree>
    <p:extLst>
      <p:ext uri="{BB962C8B-B14F-4D97-AF65-F5344CB8AC3E}">
        <p14:creationId xmlns:p14="http://schemas.microsoft.com/office/powerpoint/2010/main" val="1824232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ight Triangle 6"/>
          <p:cNvSpPr/>
          <p:nvPr userDrawn="1"/>
        </p:nvSpPr>
        <p:spPr>
          <a:xfrm rot="10800000">
            <a:off x="7731292" y="-12032"/>
            <a:ext cx="1428750" cy="15240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userDrawn="1"/>
        </p:nvSpPr>
        <p:spPr>
          <a:xfrm rot="5400000">
            <a:off x="47625" y="-47625"/>
            <a:ext cx="1428750" cy="15240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userDrawn="1"/>
        </p:nvSpPr>
        <p:spPr>
          <a:xfrm>
            <a:off x="0" y="5334000"/>
            <a:ext cx="1428750" cy="15240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userDrawn="1"/>
        </p:nvSpPr>
        <p:spPr>
          <a:xfrm rot="16200000">
            <a:off x="7667625" y="5381625"/>
            <a:ext cx="1428750" cy="15240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02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89480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480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365126"/>
            <a:ext cx="699135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1524000" y="1726407"/>
            <a:ext cx="69913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
        <p:nvSpPr>
          <p:cNvPr id="7" name="Rectangle 6"/>
          <p:cNvSpPr/>
          <p:nvPr/>
        </p:nvSpPr>
        <p:spPr>
          <a:xfrm>
            <a:off x="0" y="0"/>
            <a:ext cx="1151467" cy="68580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12" descr="OurCourts_Colorado_0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152400"/>
            <a:ext cx="1151467" cy="1295400"/>
          </a:xfrm>
          <a:prstGeom prst="rect">
            <a:avLst/>
          </a:prstGeom>
        </p:spPr>
      </p:pic>
      <p:sp>
        <p:nvSpPr>
          <p:cNvPr id="10" name="Right Triangle 9"/>
          <p:cNvSpPr/>
          <p:nvPr/>
        </p:nvSpPr>
        <p:spPr>
          <a:xfrm rot="16200000">
            <a:off x="7667625" y="5381625"/>
            <a:ext cx="1428750" cy="15240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p:cNvSpPr/>
          <p:nvPr/>
        </p:nvSpPr>
        <p:spPr>
          <a:xfrm rot="10800000">
            <a:off x="7731292" y="-12032"/>
            <a:ext cx="1428750" cy="15240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151467" y="0"/>
            <a:ext cx="0" cy="685800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04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42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2/19/2015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002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2/19/2015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46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2/19/2015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425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571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2/19/2015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65878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243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2/19/2015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5864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upload.wikimedia.org/wikipedia/commons/9/99/AZ_State_Capitol_Building_80635.JPG"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descr="C:\Users\gatesp\AppData\Local\Microsoft\Windows\Temporary Internet Files\Content.Outlook\3HLBQQV8\Our Courts AZ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04800"/>
            <a:ext cx="27432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70910" y="3408764"/>
            <a:ext cx="7924800" cy="1938992"/>
          </a:xfrm>
          <a:prstGeom prst="rect">
            <a:avLst/>
          </a:prstGeom>
          <a:noFill/>
        </p:spPr>
        <p:txBody>
          <a:bodyPr wrap="square" rtlCol="0">
            <a:spAutoFit/>
          </a:bodyPr>
          <a:lstStyle/>
          <a:p>
            <a:pPr algn="ctr"/>
            <a:r>
              <a:rPr lang="en-US" altLang="en-US" sz="6000" b="1" dirty="0">
                <a:ea typeface="Batang" panose="02030600000101010101" pitchFamily="18" charset="-127"/>
              </a:rPr>
              <a:t>How </a:t>
            </a:r>
            <a:r>
              <a:rPr lang="en-US" altLang="en-US" sz="6000" b="1" dirty="0" smtClean="0">
                <a:ea typeface="Batang" panose="02030600000101010101" pitchFamily="18" charset="-127"/>
              </a:rPr>
              <a:t>Decisions Are Made</a:t>
            </a:r>
            <a:endParaRPr lang="en-US" sz="6000" dirty="0"/>
          </a:p>
        </p:txBody>
      </p:sp>
      <p:sp>
        <p:nvSpPr>
          <p:cNvPr id="5" name="TextBox 4"/>
          <p:cNvSpPr txBox="1"/>
          <p:nvPr/>
        </p:nvSpPr>
        <p:spPr>
          <a:xfrm>
            <a:off x="2209800" y="5562600"/>
            <a:ext cx="5257800" cy="1200329"/>
          </a:xfrm>
          <a:prstGeom prst="rect">
            <a:avLst/>
          </a:prstGeom>
          <a:noFill/>
        </p:spPr>
        <p:txBody>
          <a:bodyPr wrap="square" rtlCol="0">
            <a:spAutoFit/>
          </a:bodyPr>
          <a:lstStyle/>
          <a:p>
            <a:pPr algn="ctr"/>
            <a:r>
              <a:rPr lang="en-US" altLang="en-US" dirty="0">
                <a:ea typeface="Batang" panose="02030600000101010101" pitchFamily="18" charset="-127"/>
              </a:rPr>
              <a:t>INSERT presenter’s name, title and organization (and perhaps date and location of presentation) here.</a:t>
            </a:r>
          </a:p>
          <a:p>
            <a:pPr algn="ctr"/>
            <a:endParaRPr lang="en-US" dirty="0"/>
          </a:p>
        </p:txBody>
      </p:sp>
      <p:sp>
        <p:nvSpPr>
          <p:cNvPr id="9" name="Right Triangle 8"/>
          <p:cNvSpPr/>
          <p:nvPr/>
        </p:nvSpPr>
        <p:spPr>
          <a:xfrm rot="16200000">
            <a:off x="7689863" y="5395382"/>
            <a:ext cx="1428750" cy="15240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p:nvSpPr>
        <p:spPr>
          <a:xfrm rot="5400000">
            <a:off x="43257" y="-47625"/>
            <a:ext cx="1428750" cy="15240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p:cNvSpPr/>
          <p:nvPr/>
        </p:nvSpPr>
        <p:spPr>
          <a:xfrm rot="10800000">
            <a:off x="7715250" y="0"/>
            <a:ext cx="1428750" cy="15240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p:cNvSpPr/>
          <p:nvPr/>
        </p:nvSpPr>
        <p:spPr>
          <a:xfrm>
            <a:off x="-4368" y="5347758"/>
            <a:ext cx="1428750" cy="15240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 of Higher Courts</a:t>
            </a:r>
            <a:endParaRPr lang="en-US" dirty="0"/>
          </a:p>
        </p:txBody>
      </p:sp>
      <p:sp>
        <p:nvSpPr>
          <p:cNvPr id="3" name="Content Placeholder 2"/>
          <p:cNvSpPr>
            <a:spLocks noGrp="1"/>
          </p:cNvSpPr>
          <p:nvPr>
            <p:ph idx="1"/>
          </p:nvPr>
        </p:nvSpPr>
        <p:spPr/>
        <p:txBody>
          <a:bodyPr/>
          <a:lstStyle/>
          <a:p>
            <a:pPr marL="0" indent="0">
              <a:buNone/>
            </a:pPr>
            <a:endParaRPr lang="en-US" sz="1800" dirty="0" smtClean="0"/>
          </a:p>
          <a:p>
            <a:pPr marL="0" indent="0" algn="ctr">
              <a:buNone/>
            </a:pPr>
            <a:r>
              <a:rPr lang="en-US" sz="2800" b="1" dirty="0" smtClean="0"/>
              <a:t>U.S. Supreme Court</a:t>
            </a:r>
          </a:p>
          <a:p>
            <a:pPr marL="0" indent="0" algn="ctr">
              <a:buNone/>
            </a:pPr>
            <a:endParaRPr lang="en-US" sz="2800" b="1" dirty="0"/>
          </a:p>
          <a:p>
            <a:pPr marL="0" indent="0" algn="ctr">
              <a:buNone/>
            </a:pPr>
            <a:r>
              <a:rPr lang="en-US" sz="2800" b="1" dirty="0" smtClean="0"/>
              <a:t>Arizona Supreme Court</a:t>
            </a:r>
          </a:p>
          <a:p>
            <a:pPr marL="0" indent="0" algn="ctr">
              <a:buNone/>
            </a:pPr>
            <a:endParaRPr lang="en-US" sz="2800" b="1" dirty="0"/>
          </a:p>
          <a:p>
            <a:pPr marL="0" indent="0" algn="ctr">
              <a:buNone/>
            </a:pPr>
            <a:r>
              <a:rPr lang="en-US" sz="2800" b="1" dirty="0" smtClean="0"/>
              <a:t>Arizona Court of Appeals</a:t>
            </a:r>
            <a:endParaRPr lang="en-US" sz="2800" b="1" dirty="0"/>
          </a:p>
        </p:txBody>
      </p:sp>
      <p:pic>
        <p:nvPicPr>
          <p:cNvPr id="4" name="Picture 3"/>
          <p:cNvPicPr>
            <a:picLocks noChangeAspect="1"/>
          </p:cNvPicPr>
          <p:nvPr/>
        </p:nvPicPr>
        <p:blipFill>
          <a:blip r:embed="rId3"/>
          <a:stretch>
            <a:fillRect/>
          </a:stretch>
        </p:blipFill>
        <p:spPr>
          <a:xfrm>
            <a:off x="3810000" y="4979234"/>
            <a:ext cx="2578893" cy="1726366"/>
          </a:xfrm>
          <a:prstGeom prst="rect">
            <a:avLst/>
          </a:prstGeom>
        </p:spPr>
      </p:pic>
    </p:spTree>
    <p:extLst>
      <p:ext uri="{BB962C8B-B14F-4D97-AF65-F5344CB8AC3E}">
        <p14:creationId xmlns:p14="http://schemas.microsoft.com/office/powerpoint/2010/main" val="54661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defRPr/>
            </a:pPr>
            <a:r>
              <a:rPr lang="en-US" sz="4800" b="1" i="1" dirty="0">
                <a:solidFill>
                  <a:srgbClr val="1E2171"/>
                </a:solidFill>
                <a:effectLst>
                  <a:outerShdw blurRad="38100" dist="38100" dir="2700000" algn="tl">
                    <a:srgbClr val="000000">
                      <a:alpha val="43137"/>
                    </a:srgbClr>
                  </a:outerShdw>
                </a:effectLst>
                <a:latin typeface="Bell MT" pitchFamily="18" charset="0"/>
              </a:rPr>
              <a:t>Our Trial Courts</a:t>
            </a:r>
            <a:br>
              <a:rPr lang="en-US" sz="4800" b="1" i="1" dirty="0">
                <a:solidFill>
                  <a:srgbClr val="1E2171"/>
                </a:solidFill>
                <a:effectLst>
                  <a:outerShdw blurRad="38100" dist="38100" dir="2700000" algn="tl">
                    <a:srgbClr val="000000">
                      <a:alpha val="43137"/>
                    </a:srgbClr>
                  </a:outerShdw>
                </a:effectLst>
                <a:latin typeface="Bell MT" pitchFamily="18" charset="0"/>
              </a:rPr>
            </a:br>
            <a:r>
              <a:rPr lang="en-US" sz="4800" b="1" i="1" dirty="0">
                <a:solidFill>
                  <a:srgbClr val="1E2171"/>
                </a:solidFill>
                <a:effectLst>
                  <a:outerShdw blurRad="38100" dist="38100" dir="2700000" algn="tl">
                    <a:srgbClr val="000000">
                      <a:alpha val="43137"/>
                    </a:srgbClr>
                  </a:outerShdw>
                </a:effectLst>
                <a:latin typeface="Bell MT" pitchFamily="18" charset="0"/>
              </a:rPr>
              <a:t>Do Not Have the Last Word</a:t>
            </a:r>
            <a:r>
              <a:rPr lang="en-US" sz="4800" b="1" dirty="0">
                <a:solidFill>
                  <a:srgbClr val="1E2171"/>
                </a:solidFill>
                <a:effectLst>
                  <a:outerShdw blurRad="38100" dist="38100" dir="2700000" algn="tl">
                    <a:srgbClr val="000000">
                      <a:alpha val="43137"/>
                    </a:srgbClr>
                  </a:outerShdw>
                </a:effectLst>
                <a:latin typeface="Bell MT" pitchFamily="18" charset="0"/>
              </a:rPr>
              <a:t/>
            </a:r>
            <a:br>
              <a:rPr lang="en-US" sz="4800" b="1" dirty="0">
                <a:solidFill>
                  <a:srgbClr val="1E2171"/>
                </a:solidFill>
                <a:effectLst>
                  <a:outerShdw blurRad="38100" dist="38100" dir="2700000" algn="tl">
                    <a:srgbClr val="000000">
                      <a:alpha val="43137"/>
                    </a:srgbClr>
                  </a:outerShdw>
                </a:effectLst>
                <a:latin typeface="Bell MT" pitchFamily="18" charset="0"/>
              </a:rPr>
            </a:br>
            <a:endParaRPr lang="en-US" dirty="0"/>
          </a:p>
        </p:txBody>
      </p:sp>
      <p:pic>
        <p:nvPicPr>
          <p:cNvPr id="6" name="Picture 5"/>
          <p:cNvPicPr>
            <a:picLocks noChangeAspect="1"/>
          </p:cNvPicPr>
          <p:nvPr/>
        </p:nvPicPr>
        <p:blipFill>
          <a:blip r:embed="rId3"/>
          <a:stretch>
            <a:fillRect/>
          </a:stretch>
        </p:blipFill>
        <p:spPr>
          <a:xfrm>
            <a:off x="2628900" y="3581400"/>
            <a:ext cx="4152900" cy="2803208"/>
          </a:xfrm>
          <a:prstGeom prst="rect">
            <a:avLst/>
          </a:prstGeom>
        </p:spPr>
      </p:pic>
    </p:spTree>
    <p:extLst>
      <p:ext uri="{BB962C8B-B14F-4D97-AF65-F5344CB8AC3E}">
        <p14:creationId xmlns:p14="http://schemas.microsoft.com/office/powerpoint/2010/main" val="60769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Appeals</a:t>
            </a:r>
            <a:endParaRPr lang="en-US" dirty="0"/>
          </a:p>
        </p:txBody>
      </p:sp>
      <p:pic>
        <p:nvPicPr>
          <p:cNvPr id="5" name="Picture 3" descr="MCj02974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5334000"/>
            <a:ext cx="671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MCj02974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287" y="4343400"/>
            <a:ext cx="671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Cj02974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343400"/>
            <a:ext cx="671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MCj02974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2087" y="4343400"/>
            <a:ext cx="671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4"/>
          <p:cNvSpPr>
            <a:spLocks noChangeShapeType="1"/>
          </p:cNvSpPr>
          <p:nvPr/>
        </p:nvSpPr>
        <p:spPr bwMode="auto">
          <a:xfrm>
            <a:off x="3124200" y="4191000"/>
            <a:ext cx="2590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 name="Picture 3" descr="MCj02974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895600"/>
            <a:ext cx="671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MCj02974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066" y="2895600"/>
            <a:ext cx="671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MCj02974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4807" y="2922942"/>
            <a:ext cx="671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MCj02974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961043"/>
            <a:ext cx="671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MCj02974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922942"/>
            <a:ext cx="671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24"/>
          <p:cNvSpPr>
            <a:spLocks noChangeShapeType="1"/>
          </p:cNvSpPr>
          <p:nvPr/>
        </p:nvSpPr>
        <p:spPr bwMode="auto">
          <a:xfrm>
            <a:off x="1371600" y="2667000"/>
            <a:ext cx="708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6" name="Picture 23" descr="MCj02974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9471" y="1600200"/>
            <a:ext cx="671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3" descr="MCj02974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968" y="1600200"/>
            <a:ext cx="671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3" descr="MCj02974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6465" y="1600200"/>
            <a:ext cx="671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descr="MCj02974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3752" y="1584009"/>
            <a:ext cx="671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3" descr="MCj02974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8152" y="1571458"/>
            <a:ext cx="671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3" descr="MCj02974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065" y="1584009"/>
            <a:ext cx="671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MCj02974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9178" y="1614489"/>
            <a:ext cx="671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descr="MCj02974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2178" y="1571513"/>
            <a:ext cx="671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descr="MCj02974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480" y="1600200"/>
            <a:ext cx="671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58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3000"/>
                                        <p:tgtEl>
                                          <p:spTgt spid="15"/>
                                        </p:tgtEl>
                                      </p:cBhvr>
                                    </p:animEffect>
                                  </p:childTnLst>
                                </p:cTn>
                              </p:par>
                              <p:par>
                                <p:cTn id="49" presetID="10"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childTnLst>
                                </p:cTn>
                              </p:par>
                              <p:par>
                                <p:cTn id="52" presetID="10"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childTnLst>
                                </p:cTn>
                              </p:par>
                              <p:par>
                                <p:cTn id="58" presetID="10"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childTnLst>
                                </p:cTn>
                              </p:par>
                              <p:par>
                                <p:cTn id="61" presetID="10"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childTnLst>
                                </p:cTn>
                              </p:par>
                              <p:par>
                                <p:cTn id="64" presetID="10" presetClass="entr" presetSubtype="0"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childTnLst>
                                </p:cTn>
                              </p:par>
                              <p:par>
                                <p:cTn id="67" presetID="10"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1000"/>
                                        <p:tgtEl>
                                          <p:spTgt spid="23"/>
                                        </p:tgtEl>
                                      </p:cBhvr>
                                    </p:animEffect>
                                  </p:childTnLst>
                                </p:cTn>
                              </p:par>
                              <p:par>
                                <p:cTn id="70" presetID="10"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2489200"/>
            <a:ext cx="6858000" cy="2387600"/>
          </a:xfrm>
        </p:spPr>
        <p:txBody>
          <a:bodyPr/>
          <a:lstStyle/>
          <a:p>
            <a:r>
              <a:rPr lang="en-US" dirty="0" smtClean="0"/>
              <a:t>“Equal Justice Under the Law”</a:t>
            </a:r>
            <a:endParaRPr lang="en-US" dirty="0"/>
          </a:p>
        </p:txBody>
      </p:sp>
      <p:sp>
        <p:nvSpPr>
          <p:cNvPr id="5" name="Subtitle 4"/>
          <p:cNvSpPr>
            <a:spLocks noGrp="1"/>
          </p:cNvSpPr>
          <p:nvPr>
            <p:ph type="subTitle" idx="1"/>
          </p:nvPr>
        </p:nvSpPr>
        <p:spPr>
          <a:xfrm>
            <a:off x="1143000" y="4516438"/>
            <a:ext cx="6858000" cy="1655762"/>
          </a:xfrm>
        </p:spPr>
        <p:txBody>
          <a:bodyPr/>
          <a:lstStyle/>
          <a:p>
            <a:endParaRPr lang="en-US" dirty="0" smtClean="0"/>
          </a:p>
          <a:p>
            <a:endParaRPr lang="en-US" dirty="0"/>
          </a:p>
          <a:p>
            <a:r>
              <a:rPr lang="en-US" dirty="0" smtClean="0"/>
              <a:t>Entrance to the U.S. Supreme Court</a:t>
            </a:r>
            <a:endParaRPr lang="en-US" dirty="0"/>
          </a:p>
        </p:txBody>
      </p:sp>
      <p:pic>
        <p:nvPicPr>
          <p:cNvPr id="6" name="Picture 5"/>
          <p:cNvPicPr>
            <a:picLocks noChangeAspect="1"/>
          </p:cNvPicPr>
          <p:nvPr/>
        </p:nvPicPr>
        <p:blipFill>
          <a:blip r:embed="rId3"/>
          <a:stretch>
            <a:fillRect/>
          </a:stretch>
        </p:blipFill>
        <p:spPr>
          <a:xfrm>
            <a:off x="2799474" y="579198"/>
            <a:ext cx="3545052" cy="2468802"/>
          </a:xfrm>
          <a:prstGeom prst="rect">
            <a:avLst/>
          </a:prstGeom>
        </p:spPr>
      </p:pic>
    </p:spTree>
    <p:extLst>
      <p:ext uri="{BB962C8B-B14F-4D97-AF65-F5344CB8AC3E}">
        <p14:creationId xmlns:p14="http://schemas.microsoft.com/office/powerpoint/2010/main" val="334606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152400" y="1524000"/>
            <a:ext cx="2819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Bell MT" panose="02020503060305020303" pitchFamily="18" charset="0"/>
              </a:rPr>
              <a:t>Applying </a:t>
            </a:r>
          </a:p>
          <a:p>
            <a:pPr algn="ctr" eaLnBrk="1" hangingPunct="1"/>
            <a:r>
              <a:rPr lang="en-US" altLang="en-US" sz="2800" dirty="0">
                <a:latin typeface="Bell MT" panose="02020503060305020303" pitchFamily="18" charset="0"/>
              </a:rPr>
              <a:t>the Rule of Law</a:t>
            </a:r>
          </a:p>
        </p:txBody>
      </p:sp>
      <p:sp>
        <p:nvSpPr>
          <p:cNvPr id="8" name="Text Box 4"/>
          <p:cNvSpPr txBox="1">
            <a:spLocks noChangeArrowheads="1"/>
          </p:cNvSpPr>
          <p:nvPr/>
        </p:nvSpPr>
        <p:spPr bwMode="auto">
          <a:xfrm>
            <a:off x="6019800" y="1739106"/>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Bell MT" panose="02020503060305020303" pitchFamily="18" charset="0"/>
              </a:rPr>
              <a:t>Equally to All</a:t>
            </a:r>
          </a:p>
        </p:txBody>
      </p:sp>
      <p:pic>
        <p:nvPicPr>
          <p:cNvPr id="9" name="Picture 8"/>
          <p:cNvPicPr>
            <a:picLocks noChangeAspect="1"/>
          </p:cNvPicPr>
          <p:nvPr/>
        </p:nvPicPr>
        <p:blipFill>
          <a:blip r:embed="rId3"/>
          <a:stretch>
            <a:fillRect/>
          </a:stretch>
        </p:blipFill>
        <p:spPr>
          <a:xfrm>
            <a:off x="1828800" y="609600"/>
            <a:ext cx="5102794" cy="4749196"/>
          </a:xfrm>
          <a:prstGeom prst="rect">
            <a:avLst/>
          </a:prstGeom>
        </p:spPr>
      </p:pic>
      <p:sp>
        <p:nvSpPr>
          <p:cNvPr id="10" name="Text Box 6"/>
          <p:cNvSpPr txBox="1">
            <a:spLocks noChangeArrowheads="1"/>
          </p:cNvSpPr>
          <p:nvPr/>
        </p:nvSpPr>
        <p:spPr bwMode="auto">
          <a:xfrm>
            <a:off x="2057400" y="5943600"/>
            <a:ext cx="480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Bell MT" panose="02020503060305020303" pitchFamily="18" charset="0"/>
              </a:rPr>
              <a:t>Fair &amp; Impartial Courts</a:t>
            </a:r>
          </a:p>
        </p:txBody>
      </p:sp>
    </p:spTree>
    <p:extLst>
      <p:ext uri="{BB962C8B-B14F-4D97-AF65-F5344CB8AC3E}">
        <p14:creationId xmlns:p14="http://schemas.microsoft.com/office/powerpoint/2010/main" val="81848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Courts Arizona</a:t>
            </a:r>
            <a:endParaRPr lang="en-US" dirty="0"/>
          </a:p>
        </p:txBody>
      </p:sp>
      <p:sp>
        <p:nvSpPr>
          <p:cNvPr id="3" name="Content Placeholder 2"/>
          <p:cNvSpPr>
            <a:spLocks noGrp="1"/>
          </p:cNvSpPr>
          <p:nvPr>
            <p:ph idx="1"/>
          </p:nvPr>
        </p:nvSpPr>
        <p:spPr/>
        <p:txBody>
          <a:bodyPr/>
          <a:lstStyle/>
          <a:p>
            <a:r>
              <a:rPr lang="en-US" dirty="0" smtClean="0"/>
              <a:t>Who am I?</a:t>
            </a:r>
          </a:p>
          <a:p>
            <a:endParaRPr lang="en-US" dirty="0"/>
          </a:p>
          <a:p>
            <a:r>
              <a:rPr lang="en-US" dirty="0" smtClean="0"/>
              <a:t>What is the “Our Courts Arizona” program all about?</a:t>
            </a:r>
          </a:p>
          <a:p>
            <a:endParaRPr lang="en-US" dirty="0"/>
          </a:p>
          <a:p>
            <a:r>
              <a:rPr lang="en-US" dirty="0" smtClean="0"/>
              <a:t>What are the learning objectives for today’s session?</a:t>
            </a:r>
            <a:endParaRPr lang="en-US" dirty="0"/>
          </a:p>
        </p:txBody>
      </p:sp>
      <p:pic>
        <p:nvPicPr>
          <p:cNvPr id="5" name="Picture 4"/>
          <p:cNvPicPr>
            <a:picLocks noChangeAspect="1"/>
          </p:cNvPicPr>
          <p:nvPr/>
        </p:nvPicPr>
        <p:blipFill rotWithShape="1">
          <a:blip r:embed="rId3"/>
          <a:srcRect t="26667" b="23809"/>
          <a:stretch/>
        </p:blipFill>
        <p:spPr>
          <a:xfrm>
            <a:off x="2438400" y="4648200"/>
            <a:ext cx="4103077" cy="1524000"/>
          </a:xfrm>
          <a:prstGeom prst="rect">
            <a:avLst/>
          </a:prstGeom>
        </p:spPr>
      </p:pic>
    </p:spTree>
    <p:extLst>
      <p:ext uri="{BB962C8B-B14F-4D97-AF65-F5344CB8AC3E}">
        <p14:creationId xmlns:p14="http://schemas.microsoft.com/office/powerpoint/2010/main" val="34825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433637"/>
            <a:ext cx="6858000" cy="1300163"/>
          </a:xfrm>
        </p:spPr>
        <p:txBody>
          <a:bodyPr>
            <a:normAutofit fontScale="90000"/>
          </a:bodyPr>
          <a:lstStyle/>
          <a:p>
            <a:r>
              <a:rPr lang="en-US" dirty="0" smtClean="0"/>
              <a:t>What are the 3 branches of government?</a:t>
            </a:r>
            <a:endParaRPr lang="en-US" dirty="0"/>
          </a:p>
        </p:txBody>
      </p:sp>
      <p:pic>
        <p:nvPicPr>
          <p:cNvPr id="4" name="Picture 3"/>
          <p:cNvPicPr>
            <a:picLocks noChangeAspect="1"/>
          </p:cNvPicPr>
          <p:nvPr/>
        </p:nvPicPr>
        <p:blipFill>
          <a:blip r:embed="rId3"/>
          <a:stretch>
            <a:fillRect/>
          </a:stretch>
        </p:blipFill>
        <p:spPr>
          <a:xfrm>
            <a:off x="2652673" y="228600"/>
            <a:ext cx="3838653" cy="1984340"/>
          </a:xfrm>
          <a:prstGeom prst="rect">
            <a:avLst/>
          </a:prstGeom>
        </p:spPr>
      </p:pic>
      <p:grpSp>
        <p:nvGrpSpPr>
          <p:cNvPr id="5" name="Group 4"/>
          <p:cNvGrpSpPr>
            <a:grpSpLocks/>
          </p:cNvGrpSpPr>
          <p:nvPr/>
        </p:nvGrpSpPr>
        <p:grpSpPr bwMode="auto">
          <a:xfrm>
            <a:off x="609600" y="4038600"/>
            <a:ext cx="3657600" cy="2233613"/>
            <a:chOff x="152400" y="4318000"/>
            <a:chExt cx="3657600" cy="2233613"/>
          </a:xfrm>
        </p:grpSpPr>
        <p:grpSp>
          <p:nvGrpSpPr>
            <p:cNvPr id="6" name="Group 1"/>
            <p:cNvGrpSpPr>
              <a:grpSpLocks/>
            </p:cNvGrpSpPr>
            <p:nvPr/>
          </p:nvGrpSpPr>
          <p:grpSpPr bwMode="auto">
            <a:xfrm>
              <a:off x="152400" y="4318000"/>
              <a:ext cx="3657600" cy="1212850"/>
              <a:chOff x="152400" y="4318000"/>
              <a:chExt cx="3657600" cy="1212850"/>
            </a:xfrm>
          </p:grpSpPr>
          <p:pic>
            <p:nvPicPr>
              <p:cNvPr id="8" name="Picture 6" descr="White H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318000"/>
                <a:ext cx="18288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p:cNvSpPr txBox="1">
                <a:spLocks noChangeArrowheads="1"/>
              </p:cNvSpPr>
              <p:nvPr/>
            </p:nvSpPr>
            <p:spPr bwMode="auto">
              <a:xfrm>
                <a:off x="152400" y="4495800"/>
                <a:ext cx="1752600" cy="400050"/>
              </a:xfrm>
              <a:prstGeom prst="rect">
                <a:avLst/>
              </a:prstGeom>
              <a:noFill/>
              <a:ln w="9525">
                <a:noFill/>
                <a:miter lim="800000"/>
                <a:headEnd/>
                <a:tailEnd/>
              </a:ln>
              <a:effectLst/>
            </p:spPr>
            <p:txBody>
              <a:bodyPr>
                <a:spAutoFit/>
              </a:bodyPr>
              <a:lstStyle/>
              <a:p>
                <a:pPr algn="ctr" eaLnBrk="1" hangingPunct="1">
                  <a:spcBef>
                    <a:spcPct val="50000"/>
                  </a:spcBef>
                  <a:defRPr/>
                </a:pPr>
                <a:r>
                  <a:rPr lang="en-US" sz="2000" b="1" dirty="0">
                    <a:effectLst>
                      <a:outerShdw blurRad="38100" dist="38100" dir="2700000" algn="tl">
                        <a:srgbClr val="000000"/>
                      </a:outerShdw>
                    </a:effectLst>
                    <a:latin typeface="Bell MT" pitchFamily="18" charset="0"/>
                  </a:rPr>
                  <a:t>Executive</a:t>
                </a:r>
                <a:endParaRPr lang="en-US" b="1" dirty="0">
                  <a:effectLst>
                    <a:outerShdw blurRad="38100" dist="38100" dir="2700000" algn="tl">
                      <a:srgbClr val="000000"/>
                    </a:outerShdw>
                  </a:effectLst>
                  <a:latin typeface="Bell MT" pitchFamily="18" charset="0"/>
                </a:endParaRPr>
              </a:p>
            </p:txBody>
          </p:sp>
        </p:grpSp>
        <p:pic>
          <p:nvPicPr>
            <p:cNvPr id="7" name="Picture 14" descr="File:AZ State Capitol Building 80635.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 y="5164138"/>
              <a:ext cx="1946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p:cNvPicPr>
            <a:picLocks noChangeAspect="1"/>
          </p:cNvPicPr>
          <p:nvPr/>
        </p:nvPicPr>
        <p:blipFill>
          <a:blip r:embed="rId7"/>
          <a:stretch>
            <a:fillRect/>
          </a:stretch>
        </p:blipFill>
        <p:spPr>
          <a:xfrm>
            <a:off x="5029200" y="4038600"/>
            <a:ext cx="3670110" cy="2298391"/>
          </a:xfrm>
          <a:prstGeom prst="rect">
            <a:avLst/>
          </a:prstGeom>
        </p:spPr>
      </p:pic>
    </p:spTree>
    <p:extLst>
      <p:ext uri="{BB962C8B-B14F-4D97-AF65-F5344CB8AC3E}">
        <p14:creationId xmlns:p14="http://schemas.microsoft.com/office/powerpoint/2010/main" val="89035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Court Systems</a:t>
            </a:r>
            <a:endParaRPr lang="en-US" dirty="0"/>
          </a:p>
        </p:txBody>
      </p:sp>
      <p:sp>
        <p:nvSpPr>
          <p:cNvPr id="3" name="Content Placeholder 2"/>
          <p:cNvSpPr>
            <a:spLocks noGrp="1"/>
          </p:cNvSpPr>
          <p:nvPr>
            <p:ph idx="1"/>
          </p:nvPr>
        </p:nvSpPr>
        <p:spPr/>
        <p:txBody>
          <a:bodyPr/>
          <a:lstStyle/>
          <a:p>
            <a:pPr lvl="1" algn="ctr">
              <a:buNone/>
            </a:pPr>
            <a:endParaRPr lang="en-US" altLang="en-US" dirty="0"/>
          </a:p>
          <a:p>
            <a:pPr algn="ctr">
              <a:buNone/>
            </a:pPr>
            <a:r>
              <a:rPr lang="en-US" altLang="en-US" sz="2800" b="1" dirty="0">
                <a:latin typeface="Bell MT" panose="02020503060305020303" pitchFamily="18" charset="0"/>
              </a:rPr>
              <a:t>Municipal Courts</a:t>
            </a:r>
          </a:p>
          <a:p>
            <a:pPr algn="ctr">
              <a:buNone/>
            </a:pPr>
            <a:endParaRPr lang="en-US" altLang="en-US" sz="2800" b="1" dirty="0" smtClean="0">
              <a:latin typeface="Bell MT" panose="02020503060305020303" pitchFamily="18" charset="0"/>
            </a:endParaRPr>
          </a:p>
          <a:p>
            <a:pPr algn="ctr">
              <a:buNone/>
            </a:pPr>
            <a:r>
              <a:rPr lang="en-US" altLang="en-US" sz="2800" b="1" dirty="0" smtClean="0">
                <a:latin typeface="Bell MT" panose="02020503060305020303" pitchFamily="18" charset="0"/>
              </a:rPr>
              <a:t>Justice </a:t>
            </a:r>
            <a:r>
              <a:rPr lang="en-US" altLang="en-US" sz="2800" b="1" dirty="0">
                <a:latin typeface="Bell MT" panose="02020503060305020303" pitchFamily="18" charset="0"/>
              </a:rPr>
              <a:t>Courts</a:t>
            </a:r>
          </a:p>
          <a:p>
            <a:pPr algn="ctr">
              <a:buNone/>
            </a:pPr>
            <a:endParaRPr lang="en-US" altLang="en-US" sz="2800" b="1" dirty="0" smtClean="0">
              <a:latin typeface="Bell MT" panose="02020503060305020303" pitchFamily="18" charset="0"/>
            </a:endParaRPr>
          </a:p>
          <a:p>
            <a:pPr algn="ctr">
              <a:buNone/>
            </a:pPr>
            <a:r>
              <a:rPr lang="en-US" altLang="en-US" sz="2800" b="1" dirty="0" smtClean="0">
                <a:latin typeface="Bell MT" panose="02020503060305020303" pitchFamily="18" charset="0"/>
              </a:rPr>
              <a:t>State </a:t>
            </a:r>
            <a:r>
              <a:rPr lang="en-US" altLang="en-US" sz="2800" b="1" dirty="0">
                <a:latin typeface="Bell MT" panose="02020503060305020303" pitchFamily="18" charset="0"/>
              </a:rPr>
              <a:t>Courts</a:t>
            </a:r>
          </a:p>
          <a:p>
            <a:pPr algn="ctr">
              <a:buNone/>
            </a:pPr>
            <a:r>
              <a:rPr lang="en-US" altLang="en-US" sz="2800" b="1" dirty="0">
                <a:latin typeface="Bell MT" panose="02020503060305020303" pitchFamily="18" charset="0"/>
              </a:rPr>
              <a:t>(Superior Courts, Court of Appeals, </a:t>
            </a:r>
          </a:p>
          <a:p>
            <a:pPr algn="ctr">
              <a:buNone/>
            </a:pPr>
            <a:r>
              <a:rPr lang="en-US" altLang="en-US" sz="2800" b="1" dirty="0">
                <a:latin typeface="Bell MT" panose="02020503060305020303" pitchFamily="18" charset="0"/>
              </a:rPr>
              <a:t>Arizona Supreme Court)</a:t>
            </a:r>
          </a:p>
          <a:p>
            <a:endParaRPr lang="en-US" dirty="0"/>
          </a:p>
        </p:txBody>
      </p:sp>
    </p:spTree>
    <p:extLst>
      <p:ext uri="{BB962C8B-B14F-4D97-AF65-F5344CB8AC3E}">
        <p14:creationId xmlns:p14="http://schemas.microsoft.com/office/powerpoint/2010/main" val="427896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State Courts are Busy</a:t>
            </a:r>
            <a:endParaRPr lang="en-US" dirty="0"/>
          </a:p>
        </p:txBody>
      </p:sp>
      <p:sp>
        <p:nvSpPr>
          <p:cNvPr id="3" name="Content Placeholder 2"/>
          <p:cNvSpPr>
            <a:spLocks noGrp="1"/>
          </p:cNvSpPr>
          <p:nvPr>
            <p:ph idx="1"/>
          </p:nvPr>
        </p:nvSpPr>
        <p:spPr>
          <a:xfrm>
            <a:off x="1524000" y="1726406"/>
            <a:ext cx="6991350" cy="4750593"/>
          </a:xfrm>
        </p:spPr>
        <p:txBody>
          <a:bodyPr/>
          <a:lstStyle/>
          <a:p>
            <a:pPr marL="342900" indent="-342900" algn="ctr">
              <a:lnSpc>
                <a:spcPct val="80000"/>
              </a:lnSpc>
              <a:spcBef>
                <a:spcPct val="20000"/>
              </a:spcBef>
              <a:buClr>
                <a:schemeClr val="hlink"/>
              </a:buClr>
              <a:buSzPct val="65000"/>
              <a:buNone/>
              <a:defRPr/>
            </a:pPr>
            <a:r>
              <a:rPr lang="en-US" sz="2800" dirty="0">
                <a:solidFill>
                  <a:schemeClr val="bg2"/>
                </a:solidFill>
                <a:effectLst>
                  <a:outerShdw blurRad="38100" dist="38100" dir="2700000" algn="tl">
                    <a:srgbClr val="000000"/>
                  </a:outerShdw>
                </a:effectLst>
                <a:latin typeface="Bell MT" pitchFamily="18" charset="0"/>
              </a:rPr>
              <a:t>Cases Filed—FY 2014</a:t>
            </a:r>
          </a:p>
          <a:p>
            <a:pPr marL="342900" indent="-342900">
              <a:lnSpc>
                <a:spcPct val="80000"/>
              </a:lnSpc>
              <a:spcBef>
                <a:spcPct val="20000"/>
              </a:spcBef>
              <a:buClr>
                <a:schemeClr val="hlink"/>
              </a:buClr>
              <a:buSzPct val="65000"/>
              <a:buNone/>
              <a:defRPr/>
            </a:pPr>
            <a:r>
              <a:rPr lang="en-US" dirty="0">
                <a:effectLst>
                  <a:outerShdw blurRad="38100" dist="38100" dir="2700000" algn="tl">
                    <a:srgbClr val="000000"/>
                  </a:outerShdw>
                </a:effectLst>
                <a:latin typeface="Bell MT" pitchFamily="18" charset="0"/>
              </a:rPr>
              <a:t>	</a:t>
            </a:r>
          </a:p>
          <a:p>
            <a:pPr marL="1257300" lvl="2" indent="-342900">
              <a:lnSpc>
                <a:spcPct val="80000"/>
              </a:lnSpc>
              <a:spcBef>
                <a:spcPct val="20000"/>
              </a:spcBef>
              <a:buClr>
                <a:schemeClr val="hlink"/>
              </a:buClr>
              <a:buSzPct val="65000"/>
              <a:buNone/>
              <a:defRPr/>
            </a:pPr>
            <a:r>
              <a:rPr lang="en-US" sz="2400" dirty="0">
                <a:latin typeface="Bell MT" pitchFamily="18" charset="0"/>
              </a:rPr>
              <a:t> 1,188,248</a:t>
            </a:r>
            <a:r>
              <a:rPr lang="en-US" sz="2400" dirty="0">
                <a:effectLst>
                  <a:outerShdw blurRad="38100" dist="38100" dir="2700000" algn="tl">
                    <a:srgbClr val="000000"/>
                  </a:outerShdw>
                </a:effectLst>
                <a:latin typeface="Bell MT" pitchFamily="18" charset="0"/>
              </a:rPr>
              <a:t>	-Municipal Courts</a:t>
            </a:r>
          </a:p>
          <a:p>
            <a:pPr marL="1257300" lvl="2" indent="-342900">
              <a:lnSpc>
                <a:spcPct val="80000"/>
              </a:lnSpc>
              <a:spcBef>
                <a:spcPct val="20000"/>
              </a:spcBef>
              <a:buClr>
                <a:schemeClr val="hlink"/>
              </a:buClr>
              <a:buSzPct val="65000"/>
              <a:buNone/>
              <a:defRPr/>
            </a:pPr>
            <a:r>
              <a:rPr lang="en-US" dirty="0">
                <a:effectLst>
                  <a:outerShdw blurRad="38100" dist="38100" dir="2700000" algn="tl">
                    <a:srgbClr val="000000"/>
                  </a:outerShdw>
                </a:effectLst>
                <a:latin typeface="Bell MT" pitchFamily="18" charset="0"/>
              </a:rPr>
              <a:t>	</a:t>
            </a:r>
          </a:p>
          <a:p>
            <a:pPr marL="1257300" lvl="2" indent="-342900">
              <a:lnSpc>
                <a:spcPct val="80000"/>
              </a:lnSpc>
              <a:spcBef>
                <a:spcPct val="20000"/>
              </a:spcBef>
              <a:buClr>
                <a:schemeClr val="hlink"/>
              </a:buClr>
              <a:buSzPct val="65000"/>
              <a:buNone/>
              <a:defRPr/>
            </a:pPr>
            <a:r>
              <a:rPr lang="en-US" sz="2400" dirty="0">
                <a:latin typeface="Bell MT" pitchFamily="18" charset="0"/>
              </a:rPr>
              <a:t>    732,852</a:t>
            </a:r>
            <a:r>
              <a:rPr lang="en-US" sz="2400" dirty="0">
                <a:effectLst>
                  <a:outerShdw blurRad="38100" dist="38100" dir="2700000" algn="tl">
                    <a:srgbClr val="000000"/>
                  </a:outerShdw>
                </a:effectLst>
                <a:latin typeface="Bell MT" pitchFamily="18" charset="0"/>
              </a:rPr>
              <a:t>	-Justice Courts</a:t>
            </a:r>
          </a:p>
          <a:p>
            <a:pPr marL="1257300" lvl="2" indent="-342900">
              <a:lnSpc>
                <a:spcPct val="80000"/>
              </a:lnSpc>
              <a:spcBef>
                <a:spcPct val="20000"/>
              </a:spcBef>
              <a:buClr>
                <a:schemeClr val="hlink"/>
              </a:buClr>
              <a:buSzPct val="65000"/>
              <a:buNone/>
              <a:defRPr/>
            </a:pPr>
            <a:r>
              <a:rPr lang="en-US" sz="2400" dirty="0">
                <a:effectLst>
                  <a:outerShdw blurRad="38100" dist="38100" dir="2700000" algn="tl">
                    <a:srgbClr val="000000"/>
                  </a:outerShdw>
                </a:effectLst>
                <a:latin typeface="Bell MT" pitchFamily="18" charset="0"/>
              </a:rPr>
              <a:t>		</a:t>
            </a:r>
          </a:p>
          <a:p>
            <a:pPr marL="1257300" lvl="2" indent="-342900">
              <a:lnSpc>
                <a:spcPct val="80000"/>
              </a:lnSpc>
              <a:spcBef>
                <a:spcPct val="20000"/>
              </a:spcBef>
              <a:buClr>
                <a:schemeClr val="hlink"/>
              </a:buClr>
              <a:buSzPct val="65000"/>
              <a:buNone/>
              <a:defRPr/>
            </a:pPr>
            <a:r>
              <a:rPr lang="en-US" sz="2400" dirty="0">
                <a:effectLst>
                  <a:outerShdw blurRad="38100" dist="38100" dir="2700000" algn="tl">
                    <a:srgbClr val="000000"/>
                  </a:outerShdw>
                </a:effectLst>
                <a:latin typeface="Bell MT" pitchFamily="18" charset="0"/>
              </a:rPr>
              <a:t>    </a:t>
            </a:r>
            <a:r>
              <a:rPr lang="en-US" sz="2400" dirty="0">
                <a:latin typeface="Bell MT" pitchFamily="18" charset="0"/>
              </a:rPr>
              <a:t>201,170</a:t>
            </a:r>
            <a:r>
              <a:rPr lang="en-US" sz="2400" dirty="0">
                <a:effectLst>
                  <a:outerShdw blurRad="38100" dist="38100" dir="2700000" algn="tl">
                    <a:srgbClr val="000000"/>
                  </a:outerShdw>
                </a:effectLst>
                <a:latin typeface="Bell MT" pitchFamily="18" charset="0"/>
              </a:rPr>
              <a:t> 	-Superior Courts</a:t>
            </a:r>
          </a:p>
          <a:p>
            <a:pPr marL="1257300" lvl="2" indent="-342900">
              <a:lnSpc>
                <a:spcPct val="80000"/>
              </a:lnSpc>
              <a:spcBef>
                <a:spcPct val="20000"/>
              </a:spcBef>
              <a:buClr>
                <a:schemeClr val="hlink"/>
              </a:buClr>
              <a:buSzPct val="65000"/>
              <a:buNone/>
              <a:defRPr/>
            </a:pPr>
            <a:r>
              <a:rPr lang="en-US" sz="2400" dirty="0">
                <a:effectLst>
                  <a:outerShdw blurRad="38100" dist="38100" dir="2700000" algn="tl">
                    <a:srgbClr val="000000"/>
                  </a:outerShdw>
                </a:effectLst>
                <a:latin typeface="Bell MT" pitchFamily="18" charset="0"/>
              </a:rPr>
              <a:t>	   </a:t>
            </a:r>
          </a:p>
          <a:p>
            <a:pPr marL="1257300" lvl="2" indent="-342900">
              <a:lnSpc>
                <a:spcPct val="80000"/>
              </a:lnSpc>
              <a:spcBef>
                <a:spcPct val="20000"/>
              </a:spcBef>
              <a:buClr>
                <a:schemeClr val="hlink"/>
              </a:buClr>
              <a:buSzPct val="65000"/>
              <a:buNone/>
              <a:defRPr/>
            </a:pPr>
            <a:r>
              <a:rPr lang="en-US" sz="2400" dirty="0">
                <a:effectLst>
                  <a:outerShdw blurRad="38100" dist="38100" dir="2700000" algn="tl">
                    <a:srgbClr val="000000"/>
                  </a:outerShdw>
                </a:effectLst>
                <a:latin typeface="Bell MT" pitchFamily="18" charset="0"/>
              </a:rPr>
              <a:t>        </a:t>
            </a:r>
            <a:r>
              <a:rPr lang="en-US" sz="2400" dirty="0">
                <a:latin typeface="Bell MT" pitchFamily="18" charset="0"/>
              </a:rPr>
              <a:t>3,412</a:t>
            </a:r>
            <a:r>
              <a:rPr lang="en-US" sz="2400" dirty="0">
                <a:effectLst>
                  <a:outerShdw blurRad="38100" dist="38100" dir="2700000" algn="tl">
                    <a:srgbClr val="000000"/>
                  </a:outerShdw>
                </a:effectLst>
                <a:latin typeface="Bell MT" pitchFamily="18" charset="0"/>
              </a:rPr>
              <a:t>       -Court of Appeals</a:t>
            </a:r>
          </a:p>
          <a:p>
            <a:pPr marL="1257300" lvl="2" indent="-342900">
              <a:lnSpc>
                <a:spcPct val="80000"/>
              </a:lnSpc>
              <a:spcBef>
                <a:spcPct val="20000"/>
              </a:spcBef>
              <a:buClr>
                <a:schemeClr val="hlink"/>
              </a:buClr>
              <a:buSzPct val="65000"/>
              <a:buNone/>
              <a:defRPr/>
            </a:pPr>
            <a:endParaRPr lang="en-US" sz="2400" dirty="0">
              <a:effectLst>
                <a:outerShdw blurRad="38100" dist="38100" dir="2700000" algn="tl">
                  <a:srgbClr val="000000"/>
                </a:outerShdw>
              </a:effectLst>
              <a:latin typeface="Bell MT" pitchFamily="18" charset="0"/>
            </a:endParaRPr>
          </a:p>
          <a:p>
            <a:pPr marL="1257300" lvl="2" indent="-342900">
              <a:lnSpc>
                <a:spcPct val="80000"/>
              </a:lnSpc>
              <a:spcBef>
                <a:spcPct val="20000"/>
              </a:spcBef>
              <a:buClr>
                <a:schemeClr val="hlink"/>
              </a:buClr>
              <a:buSzPct val="65000"/>
              <a:buNone/>
              <a:defRPr/>
            </a:pPr>
            <a:r>
              <a:rPr lang="en-US" sz="2400" dirty="0">
                <a:effectLst>
                  <a:outerShdw blurRad="38100" dist="38100" dir="2700000" algn="tl">
                    <a:srgbClr val="000000"/>
                  </a:outerShdw>
                </a:effectLst>
                <a:latin typeface="Bell MT" pitchFamily="18" charset="0"/>
              </a:rPr>
              <a:t>	   </a:t>
            </a:r>
            <a:r>
              <a:rPr lang="en-US" sz="2400" dirty="0">
                <a:latin typeface="Bell MT" pitchFamily="18" charset="0"/>
              </a:rPr>
              <a:t>1,037</a:t>
            </a:r>
            <a:r>
              <a:rPr lang="en-US" sz="2400" dirty="0">
                <a:effectLst>
                  <a:outerShdw blurRad="38100" dist="38100" dir="2700000" algn="tl">
                    <a:srgbClr val="000000"/>
                  </a:outerShdw>
                </a:effectLst>
                <a:latin typeface="Bell MT" pitchFamily="18" charset="0"/>
              </a:rPr>
              <a:t>	-Supreme </a:t>
            </a:r>
            <a:r>
              <a:rPr lang="en-US" sz="2400" dirty="0" smtClean="0">
                <a:effectLst>
                  <a:outerShdw blurRad="38100" dist="38100" dir="2700000" algn="tl">
                    <a:srgbClr val="000000"/>
                  </a:outerShdw>
                </a:effectLst>
                <a:latin typeface="Bell MT" pitchFamily="18" charset="0"/>
              </a:rPr>
              <a:t>Court</a:t>
            </a:r>
          </a:p>
          <a:p>
            <a:pPr marL="1257300" lvl="2" indent="-342900">
              <a:lnSpc>
                <a:spcPct val="80000"/>
              </a:lnSpc>
              <a:spcBef>
                <a:spcPct val="20000"/>
              </a:spcBef>
              <a:buClr>
                <a:schemeClr val="hlink"/>
              </a:buClr>
              <a:buSzPct val="65000"/>
              <a:buNone/>
              <a:defRPr/>
            </a:pPr>
            <a:endParaRPr lang="en-US" sz="2400" dirty="0">
              <a:effectLst>
                <a:outerShdw blurRad="38100" dist="38100" dir="2700000" algn="tl">
                  <a:srgbClr val="000000"/>
                </a:outerShdw>
              </a:effectLst>
              <a:latin typeface="Bell MT" pitchFamily="18" charset="0"/>
            </a:endParaRPr>
          </a:p>
          <a:p>
            <a:pPr marL="0" indent="0" algn="ctr">
              <a:buNone/>
            </a:pPr>
            <a:r>
              <a:rPr lang="en-US" sz="2400" b="1" dirty="0">
                <a:solidFill>
                  <a:srgbClr val="FF0000"/>
                </a:solidFill>
                <a:effectLst>
                  <a:outerShdw blurRad="38100" dist="38100" dir="2700000" algn="tl">
                    <a:srgbClr val="000000">
                      <a:alpha val="43137"/>
                    </a:srgbClr>
                  </a:outerShdw>
                </a:effectLst>
                <a:latin typeface="Bell MT" pitchFamily="18" charset="0"/>
              </a:rPr>
              <a:t>2,126,719  Total State Cases</a:t>
            </a:r>
          </a:p>
          <a:p>
            <a:endParaRPr lang="en-US" dirty="0"/>
          </a:p>
        </p:txBody>
      </p:sp>
    </p:spTree>
    <p:extLst>
      <p:ext uri="{BB962C8B-B14F-4D97-AF65-F5344CB8AC3E}">
        <p14:creationId xmlns:p14="http://schemas.microsoft.com/office/powerpoint/2010/main" val="188161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1122363"/>
            <a:ext cx="6858000" cy="1468437"/>
          </a:xfrm>
        </p:spPr>
        <p:txBody>
          <a:bodyPr/>
          <a:lstStyle/>
          <a:p>
            <a:r>
              <a:rPr lang="en-US" dirty="0" smtClean="0"/>
              <a:t>Your Day in Court</a:t>
            </a:r>
            <a:endParaRPr lang="en-US" dirty="0"/>
          </a:p>
        </p:txBody>
      </p:sp>
      <p:pic>
        <p:nvPicPr>
          <p:cNvPr id="6" name="Picture 9" descr="http://www.azcourts.gov/Portals/2/EDSERV/JCA/Graphics/OC_Yavapa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0900" y="2895600"/>
            <a:ext cx="2400300" cy="350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376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should we expect from our courts?</a:t>
            </a:r>
            <a:endParaRPr lang="en-US" dirty="0"/>
          </a:p>
        </p:txBody>
      </p:sp>
      <p:pic>
        <p:nvPicPr>
          <p:cNvPr id="6" name="Picture 5"/>
          <p:cNvPicPr>
            <a:picLocks noChangeAspect="1"/>
          </p:cNvPicPr>
          <p:nvPr/>
        </p:nvPicPr>
        <p:blipFill>
          <a:blip r:embed="rId3"/>
          <a:stretch>
            <a:fillRect/>
          </a:stretch>
        </p:blipFill>
        <p:spPr>
          <a:xfrm>
            <a:off x="2819400" y="4114800"/>
            <a:ext cx="3810000" cy="2533650"/>
          </a:xfrm>
          <a:prstGeom prst="rect">
            <a:avLst/>
          </a:prstGeom>
        </p:spPr>
      </p:pic>
    </p:spTree>
    <p:extLst>
      <p:ext uri="{BB962C8B-B14F-4D97-AF65-F5344CB8AC3E}">
        <p14:creationId xmlns:p14="http://schemas.microsoft.com/office/powerpoint/2010/main" val="380352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400" b="1" dirty="0">
                <a:solidFill>
                  <a:srgbClr val="1E2171"/>
                </a:solidFill>
                <a:effectLst>
                  <a:outerShdw blurRad="38100" dist="38100" dir="2700000" algn="tl">
                    <a:srgbClr val="000000"/>
                  </a:outerShdw>
                </a:effectLst>
                <a:latin typeface="Bell MT" pitchFamily="18" charset="0"/>
              </a:rPr>
              <a:t>Our Courts Must Apply the Law</a:t>
            </a:r>
            <a:br>
              <a:rPr lang="en-US" sz="4400" b="1" dirty="0">
                <a:solidFill>
                  <a:srgbClr val="1E2171"/>
                </a:solidFill>
                <a:effectLst>
                  <a:outerShdw blurRad="38100" dist="38100" dir="2700000" algn="tl">
                    <a:srgbClr val="000000"/>
                  </a:outerShdw>
                </a:effectLst>
                <a:latin typeface="Bell MT" pitchFamily="18" charset="0"/>
              </a:rPr>
            </a:br>
            <a:endParaRPr lang="en-US" dirty="0"/>
          </a:p>
        </p:txBody>
      </p:sp>
      <p:pic>
        <p:nvPicPr>
          <p:cNvPr id="6" name="Picture 5"/>
          <p:cNvPicPr>
            <a:picLocks noChangeAspect="1"/>
          </p:cNvPicPr>
          <p:nvPr/>
        </p:nvPicPr>
        <p:blipFill>
          <a:blip r:embed="rId3"/>
          <a:stretch>
            <a:fillRect/>
          </a:stretch>
        </p:blipFill>
        <p:spPr>
          <a:xfrm>
            <a:off x="3657600" y="4248779"/>
            <a:ext cx="2049387" cy="2304421"/>
          </a:xfrm>
          <a:prstGeom prst="rect">
            <a:avLst/>
          </a:prstGeom>
        </p:spPr>
      </p:pic>
    </p:spTree>
    <p:extLst>
      <p:ext uri="{BB962C8B-B14F-4D97-AF65-F5344CB8AC3E}">
        <p14:creationId xmlns:p14="http://schemas.microsoft.com/office/powerpoint/2010/main" val="189649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Courts Must Apply</a:t>
            </a:r>
            <a:endParaRPr lang="en-US" dirty="0"/>
          </a:p>
        </p:txBody>
      </p:sp>
      <p:sp>
        <p:nvSpPr>
          <p:cNvPr id="3" name="Content Placeholder 2"/>
          <p:cNvSpPr>
            <a:spLocks noGrp="1"/>
          </p:cNvSpPr>
          <p:nvPr>
            <p:ph idx="1"/>
          </p:nvPr>
        </p:nvSpPr>
        <p:spPr/>
        <p:txBody>
          <a:bodyPr/>
          <a:lstStyle/>
          <a:p>
            <a:pPr algn="ctr">
              <a:spcBef>
                <a:spcPct val="0"/>
              </a:spcBef>
              <a:spcAft>
                <a:spcPct val="70000"/>
              </a:spcAft>
              <a:buNone/>
            </a:pPr>
            <a:r>
              <a:rPr lang="en-US" altLang="en-US" sz="2800" b="1" dirty="0">
                <a:latin typeface="Bell MT" panose="02020503060305020303" pitchFamily="18" charset="0"/>
              </a:rPr>
              <a:t>U.S. &amp; Arizona Constitutions</a:t>
            </a:r>
          </a:p>
          <a:p>
            <a:pPr algn="ctr">
              <a:spcBef>
                <a:spcPct val="0"/>
              </a:spcBef>
              <a:spcAft>
                <a:spcPct val="70000"/>
              </a:spcAft>
              <a:buNone/>
            </a:pPr>
            <a:r>
              <a:rPr lang="en-US" altLang="en-US" sz="2800" b="1" dirty="0">
                <a:latin typeface="Bell MT" panose="02020503060305020303" pitchFamily="18" charset="0"/>
              </a:rPr>
              <a:t>U.S. &amp; Arizona Statutes</a:t>
            </a:r>
          </a:p>
          <a:p>
            <a:pPr algn="ctr">
              <a:spcBef>
                <a:spcPct val="0"/>
              </a:spcBef>
              <a:spcAft>
                <a:spcPct val="70000"/>
              </a:spcAft>
              <a:buNone/>
            </a:pPr>
            <a:r>
              <a:rPr lang="en-US" altLang="en-US" sz="2800" b="1" dirty="0">
                <a:latin typeface="Bell MT" panose="02020503060305020303" pitchFamily="18" charset="0"/>
              </a:rPr>
              <a:t>U.S. &amp; Arizona Agency Regulations</a:t>
            </a:r>
          </a:p>
          <a:p>
            <a:pPr algn="ctr">
              <a:spcBef>
                <a:spcPct val="0"/>
              </a:spcBef>
              <a:spcAft>
                <a:spcPct val="70000"/>
              </a:spcAft>
              <a:buNone/>
            </a:pPr>
            <a:r>
              <a:rPr lang="en-US" altLang="en-US" sz="2800" b="1" dirty="0">
                <a:latin typeface="Bell MT" panose="02020503060305020303" pitchFamily="18" charset="0"/>
              </a:rPr>
              <a:t>Arizona Rules of Procedure</a:t>
            </a:r>
          </a:p>
          <a:p>
            <a:pPr algn="ctr">
              <a:spcBef>
                <a:spcPct val="0"/>
              </a:spcBef>
              <a:spcAft>
                <a:spcPct val="70000"/>
              </a:spcAft>
              <a:buNone/>
            </a:pPr>
            <a:r>
              <a:rPr lang="en-US" altLang="en-US" sz="2800" b="1" dirty="0">
                <a:latin typeface="Bell MT" panose="02020503060305020303" pitchFamily="18" charset="0"/>
              </a:rPr>
              <a:t>Arizona Rules of Evidence</a:t>
            </a:r>
          </a:p>
          <a:p>
            <a:endParaRPr lang="en-US" dirty="0"/>
          </a:p>
        </p:txBody>
      </p:sp>
    </p:spTree>
    <p:extLst>
      <p:ext uri="{BB962C8B-B14F-4D97-AF65-F5344CB8AC3E}">
        <p14:creationId xmlns:p14="http://schemas.microsoft.com/office/powerpoint/2010/main" val="5047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ur Cour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21B0E34C-1FC5-455C-B2B3-651D4657618C}" vid="{53E25A23-7E40-42F6-8F84-C89C66F922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Our Courts</Template>
  <TotalTime>423</TotalTime>
  <Words>1422</Words>
  <Application>Microsoft Office PowerPoint</Application>
  <PresentationFormat>On-screen Show (4:3)</PresentationFormat>
  <Paragraphs>207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Batang</vt:lpstr>
      <vt:lpstr>Arial</vt:lpstr>
      <vt:lpstr>Bell MT</vt:lpstr>
      <vt:lpstr>Calibri</vt:lpstr>
      <vt:lpstr>Calibri Light</vt:lpstr>
      <vt:lpstr>Our Courts</vt:lpstr>
      <vt:lpstr>PowerPoint Presentation</vt:lpstr>
      <vt:lpstr>Our Courts Arizona</vt:lpstr>
      <vt:lpstr>What are the 3 branches of government?</vt:lpstr>
      <vt:lpstr>Our Court Systems</vt:lpstr>
      <vt:lpstr>Our State Courts are Busy</vt:lpstr>
      <vt:lpstr>Your Day in Court</vt:lpstr>
      <vt:lpstr>What should we expect from our courts?</vt:lpstr>
      <vt:lpstr>Our Courts Must Apply the Law </vt:lpstr>
      <vt:lpstr>Our Courts Must Apply</vt:lpstr>
      <vt:lpstr>Decisions of Higher Courts</vt:lpstr>
      <vt:lpstr>Our Trial Courts Do Not Have the Last Word </vt:lpstr>
      <vt:lpstr>Appeals</vt:lpstr>
      <vt:lpstr>“Equal Justice Under the Law”</vt:lpstr>
      <vt:lpstr>PowerPoint Presentation</vt:lpstr>
    </vt:vector>
  </TitlesOfParts>
  <Company>State Bar of Arizona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R. DeBruhl</dc:creator>
  <cp:lastModifiedBy>Sparrow, Alan</cp:lastModifiedBy>
  <cp:revision>37</cp:revision>
  <dcterms:created xsi:type="dcterms:W3CDTF">2014-12-02T18:00:46Z</dcterms:created>
  <dcterms:modified xsi:type="dcterms:W3CDTF">2015-02-19T22:10:40Z</dcterms:modified>
</cp:coreProperties>
</file>