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72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90A0"/>
    <a:srgbClr val="E78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6" autoAdjust="0"/>
    <p:restoredTop sz="54776" autoAdjust="0"/>
  </p:normalViewPr>
  <p:slideViewPr>
    <p:cSldViewPr>
      <p:cViewPr varScale="1">
        <p:scale>
          <a:sx n="63" d="100"/>
          <a:sy n="63" d="100"/>
        </p:scale>
        <p:origin x="280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7C4449E-9903-480A-B2F4-60D682B41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83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0F7A7-F2B0-4C82-8DB6-620CA6B94E7B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95573-F9F5-4902-A82E-8818ED130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66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300" dirty="0" smtClean="0"/>
              <a:t>MESSAGE TO PRESENTER:  THIS PRESENTATION IS DESIGNED AS AN INTERACTIVE PRESENTATION.  PLEASE ENCOURAGE AND FACILITATE AUDIENCE PARTICIPATION.  THIS PRESENTATION IS DESIGNED TO COMMUNICATE THE CRITICAL IMPORTANCE OF GOVERNMENT</a:t>
            </a:r>
            <a:r>
              <a:rPr lang="en-US" sz="3300" baseline="0" dirty="0" smtClean="0"/>
              <a:t> THROUGH THE RULE OF LAW</a:t>
            </a:r>
            <a:r>
              <a:rPr lang="en-US" sz="3300" dirty="0" smtClean="0"/>
              <a:t>.  </a:t>
            </a:r>
          </a:p>
          <a:p>
            <a:pPr eaLnBrk="1" hangingPunct="1">
              <a:defRPr/>
            </a:pPr>
            <a:endParaRPr lang="en-US" sz="33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95573-F9F5-4902-A82E-8818ED1305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94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eaLnBrk="1" hangingPunct="1">
              <a:defRPr/>
            </a:pPr>
            <a:r>
              <a:rPr lang="en-US" sz="3300" dirty="0" smtClean="0"/>
              <a:t>Introduce yourself and Our Courts.</a:t>
            </a:r>
          </a:p>
          <a:p>
            <a:pPr eaLnBrk="1" hangingPunct="1">
              <a:defRPr/>
            </a:pPr>
            <a:endParaRPr lang="en-US" sz="3300" dirty="0" smtClean="0"/>
          </a:p>
          <a:p>
            <a:pPr eaLnBrk="1" hangingPunct="1">
              <a:defRPr/>
            </a:pPr>
            <a:r>
              <a:rPr lang="en-US" sz="1800" i="1" dirty="0" smtClean="0"/>
              <a:t>Our Courts Arizona </a:t>
            </a:r>
            <a:r>
              <a:rPr lang="en-US" sz="1800" dirty="0" smtClean="0"/>
              <a:t>is an outreach initiative by the Arizona Supreme Court in which judges provide nonpartisan information to the public about our courts through interactive presentations.</a:t>
            </a:r>
          </a:p>
          <a:p>
            <a:pPr lvl="1" eaLnBrk="1" hangingPunct="1">
              <a:defRPr/>
            </a:pPr>
            <a:endParaRPr lang="en-US" sz="1800" dirty="0" smtClean="0"/>
          </a:p>
          <a:p>
            <a:pPr lvl="1" eaLnBrk="1" hangingPunct="1">
              <a:buFontTx/>
              <a:buChar char="•"/>
              <a:defRPr/>
            </a:pPr>
            <a:r>
              <a:rPr lang="en-US" sz="1800" dirty="0" smtClean="0"/>
              <a:t>During the presentation today, we will discuss the importance of the concept known</a:t>
            </a:r>
            <a:r>
              <a:rPr lang="en-US" sz="1800" baseline="0" dirty="0" smtClean="0"/>
              <a:t>  as the “rule of law.”  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95573-F9F5-4902-A82E-8818ED1305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SzPct val="160000"/>
              <a:buFontTx/>
              <a:buChar char="•"/>
            </a:pPr>
            <a:endParaRPr lang="en-US" altLang="en-US" sz="1800" b="1" dirty="0" smtClean="0"/>
          </a:p>
          <a:p>
            <a:pPr eaLnBrk="1" hangingPunct="1">
              <a:lnSpc>
                <a:spcPct val="80000"/>
              </a:lnSpc>
              <a:buSzPct val="160000"/>
              <a:buFontTx/>
              <a:buNone/>
            </a:pPr>
            <a:endParaRPr lang="en-US" altLang="en-US" sz="1800" b="1" dirty="0" smtClean="0"/>
          </a:p>
          <a:p>
            <a:pPr eaLnBrk="1" hangingPunct="1">
              <a:lnSpc>
                <a:spcPct val="80000"/>
              </a:lnSpc>
              <a:buSzPct val="160000"/>
              <a:buFontTx/>
              <a:buChar char="•"/>
            </a:pPr>
            <a:endParaRPr lang="en-US" altLang="en-US" sz="1800" b="1" dirty="0" smtClean="0"/>
          </a:p>
          <a:p>
            <a:pPr eaLnBrk="1" hangingPunct="1">
              <a:lnSpc>
                <a:spcPct val="80000"/>
              </a:lnSpc>
              <a:buSzPct val="160000"/>
              <a:buFontTx/>
              <a:buChar char="•"/>
            </a:pPr>
            <a:endParaRPr lang="en-US" alt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95573-F9F5-4902-A82E-8818ED1305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84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95573-F9F5-4902-A82E-8818ED1305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0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>
          <a:xfrm rot="10800000">
            <a:off x="7731292" y="-12032"/>
            <a:ext cx="1428750" cy="1524000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47625" y="-47625"/>
            <a:ext cx="1428750" cy="1524000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 userDrawn="1"/>
        </p:nvSpPr>
        <p:spPr>
          <a:xfrm>
            <a:off x="0" y="5334000"/>
            <a:ext cx="1428750" cy="1524000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 userDrawn="1"/>
        </p:nvSpPr>
        <p:spPr>
          <a:xfrm rot="16200000">
            <a:off x="7667625" y="5381625"/>
            <a:ext cx="1428750" cy="1524000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26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80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800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5126"/>
            <a:ext cx="699135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26407"/>
            <a:ext cx="69913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151467" cy="6858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12" descr="OurCourts_Colorado_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"/>
            <a:ext cx="1151467" cy="1295400"/>
          </a:xfrm>
          <a:prstGeom prst="rect">
            <a:avLst/>
          </a:prstGeom>
        </p:spPr>
      </p:pic>
      <p:sp>
        <p:nvSpPr>
          <p:cNvPr id="10" name="Right Triangle 9"/>
          <p:cNvSpPr/>
          <p:nvPr/>
        </p:nvSpPr>
        <p:spPr>
          <a:xfrm rot="16200000">
            <a:off x="7667625" y="5381625"/>
            <a:ext cx="1428750" cy="1524000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10800000">
            <a:off x="7731292" y="-12032"/>
            <a:ext cx="1428750" cy="1524000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51467" y="0"/>
            <a:ext cx="0" cy="6858000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044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6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024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8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255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1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78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433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86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usinfo.state.gov/journals/itdhr/0405/ijde/pdf.ht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gatesp\AppData\Local\Microsoft\Windows\Temporary Internet Files\Content.Outlook\3HLBQQV8\Our Courts AZ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27432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0910" y="3708737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000" b="1" dirty="0" smtClean="0">
                <a:ea typeface="Batang" panose="02030600000101010101" pitchFamily="18" charset="-127"/>
              </a:rPr>
              <a:t>The Rule of Law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55626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>
                <a:ea typeface="Batang" panose="02030600000101010101" pitchFamily="18" charset="-127"/>
              </a:rPr>
              <a:t>INSERT presenter’s name, title and organization (and perhaps date and location of presentation) here.</a:t>
            </a:r>
          </a:p>
          <a:p>
            <a:pPr algn="ctr"/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 rot="16200000">
            <a:off x="7689863" y="5395382"/>
            <a:ext cx="1428750" cy="1524000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5400000">
            <a:off x="43257" y="-47625"/>
            <a:ext cx="1428750" cy="1524000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10800000">
            <a:off x="7715250" y="0"/>
            <a:ext cx="1428750" cy="1524000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>
            <a:off x="-4368" y="5347758"/>
            <a:ext cx="1428750" cy="1524000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73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5334000"/>
            <a:ext cx="6858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CONSTITUTION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2350477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05200" y="2362200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0" y="2350477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24700" y="2362200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1219200" y="668215"/>
            <a:ext cx="7315200" cy="16764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2000" y="123483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RULE OF LAW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81200" y="2362200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PROCESS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5200" y="2364154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 PROTECTION</a:t>
            </a:r>
            <a:endParaRPr lang="en-US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6400" y="2340707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GUARANTEED RIGHTS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7718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5334000"/>
            <a:ext cx="6858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CONSTITUTION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2350477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05200" y="2362200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0" y="2350477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24700" y="2362200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1219200" y="668215"/>
            <a:ext cx="7315200" cy="16764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2000" y="123483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RULE OF LAW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81200" y="2362200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PROCESS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5200" y="2364154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 PROTECTION</a:t>
            </a:r>
            <a:endParaRPr lang="en-US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6400" y="2340707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GUARANTEED RIGHTS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24700" y="2360245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SEPARATION OF POWERS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0487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21892" y="228600"/>
            <a:ext cx="3815281" cy="1779842"/>
            <a:chOff x="3221892" y="228600"/>
            <a:chExt cx="3815281" cy="1779842"/>
          </a:xfrm>
        </p:grpSpPr>
        <p:pic>
          <p:nvPicPr>
            <p:cNvPr id="19" name="Picture 2" descr="MPj0401099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52800" y="228600"/>
              <a:ext cx="1981200" cy="13208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8" name="Picture 2" descr="http://thumbs.dreamstime.com/x/arizona-state-capitol-2153011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03573" y="653606"/>
              <a:ext cx="2133600" cy="13548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3221892" y="1549400"/>
              <a:ext cx="1905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u="none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Legislative</a:t>
              </a:r>
            </a:p>
          </p:txBody>
        </p:sp>
      </p:grp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828800" y="2537524"/>
            <a:ext cx="6096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u="none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Three Branches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34000" y="4419600"/>
            <a:ext cx="3505200" cy="1739900"/>
            <a:chOff x="5334000" y="4419600"/>
            <a:chExt cx="3505200" cy="1739900"/>
          </a:xfrm>
        </p:grpSpPr>
        <p:pic>
          <p:nvPicPr>
            <p:cNvPr id="22" name="Picture 4" descr="PDF version of 'The Supreme Court of the United States: Highest Court in the Land'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34000" y="4419600"/>
              <a:ext cx="1828800" cy="1422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3" name="Picture 4" descr="http://www.azcourts.gov/Portals/9/North%20Side%20of%20Court_thumb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05550" y="4978400"/>
              <a:ext cx="2533650" cy="11811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6553200" y="4518575"/>
              <a:ext cx="22860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u="none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Judicial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14400" y="4419600"/>
            <a:ext cx="3352800" cy="1821327"/>
            <a:chOff x="914400" y="4419600"/>
            <a:chExt cx="3352800" cy="1821327"/>
          </a:xfrm>
        </p:grpSpPr>
        <p:pic>
          <p:nvPicPr>
            <p:cNvPr id="25" name="Picture 6" descr="White Hous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38400" y="4419600"/>
              <a:ext cx="1828800" cy="121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6" descr="http://kjzz.org/sites/default/files/Brewer%20signing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19200" y="5006487"/>
              <a:ext cx="1645920" cy="12344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914400" y="4530971"/>
              <a:ext cx="17526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u="none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Executive</a:t>
              </a:r>
            </a:p>
          </p:txBody>
        </p:sp>
      </p:grpSp>
      <p:sp>
        <p:nvSpPr>
          <p:cNvPr id="2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2954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2007 by Colorado Bar Association and Colorado Judicial Institute, </a:t>
            </a:r>
            <a:r>
              <a:rPr lang="en-US" dirty="0" err="1"/>
              <a:t>Inc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5334000"/>
            <a:ext cx="6858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CONSTITUTION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2350477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05200" y="2362200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0" y="2350477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24700" y="2362200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1219200" y="668215"/>
            <a:ext cx="7315200" cy="16764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2000" y="123483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RULE OF LAW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81200" y="2362200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PROCESS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5200" y="2364154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 PROTECTION</a:t>
            </a:r>
            <a:endParaRPr lang="en-US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6400" y="2340707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GUARANTEED RIGHTS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24700" y="2360245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SEPARATION OF POWERS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5256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gatesp\AppData\Local\Microsoft\Windows\Temporary Internet Files\Content.Outlook\3HLBQQV8\Our Courts AZ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27432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37338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a typeface="Batang" panose="02030600000101010101" pitchFamily="18" charset="-127"/>
              </a:rPr>
              <a:t>Thank you!</a:t>
            </a:r>
            <a:endParaRPr lang="en-US" sz="5400" dirty="0"/>
          </a:p>
        </p:txBody>
      </p:sp>
      <p:sp>
        <p:nvSpPr>
          <p:cNvPr id="9" name="Right Triangle 8"/>
          <p:cNvSpPr/>
          <p:nvPr/>
        </p:nvSpPr>
        <p:spPr>
          <a:xfrm rot="16200000">
            <a:off x="7689863" y="5395382"/>
            <a:ext cx="1428750" cy="1524000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5400000">
            <a:off x="43257" y="-47625"/>
            <a:ext cx="1428750" cy="1524000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10800000">
            <a:off x="7715250" y="0"/>
            <a:ext cx="1428750" cy="1524000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>
            <a:off x="-4368" y="5347758"/>
            <a:ext cx="1428750" cy="1524000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80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Courts Arizona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</a:p>
          <a:p>
            <a:endParaRPr lang="en-US" dirty="0"/>
          </a:p>
          <a:p>
            <a:r>
              <a:rPr lang="en-US" dirty="0" smtClean="0"/>
              <a:t>What is the “Our Courts Arizona” program all about?</a:t>
            </a:r>
          </a:p>
          <a:p>
            <a:endParaRPr lang="en-US" dirty="0"/>
          </a:p>
          <a:p>
            <a:r>
              <a:rPr lang="en-US" dirty="0" smtClean="0"/>
              <a:t>What are the learning objectives for today’s session?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6667" b="23809"/>
          <a:stretch/>
        </p:blipFill>
        <p:spPr>
          <a:xfrm>
            <a:off x="2438400" y="4648200"/>
            <a:ext cx="4103077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4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5334000"/>
            <a:ext cx="6858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CONSTITUTION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035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5334000"/>
            <a:ext cx="6858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CONSTITUTION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2350477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05200" y="2362200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0" y="2350477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24700" y="2362200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46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5334000"/>
            <a:ext cx="6858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CONSTITUTION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2350477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05200" y="2362200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0" y="2350477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24700" y="2362200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1219200" y="668215"/>
            <a:ext cx="7315200" cy="16764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2000" y="123483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RULE OF LAW</a:t>
            </a:r>
          </a:p>
        </p:txBody>
      </p:sp>
    </p:spTree>
    <p:extLst>
      <p:ext uri="{BB962C8B-B14F-4D97-AF65-F5344CB8AC3E}">
        <p14:creationId xmlns:p14="http://schemas.microsoft.com/office/powerpoint/2010/main" val="111824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057400" y="1143000"/>
            <a:ext cx="5366385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6288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5334000"/>
            <a:ext cx="6858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CONSTITUTION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2350477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05200" y="2362200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0" y="2350477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24700" y="2362200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1219200" y="668215"/>
            <a:ext cx="7315200" cy="16764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2000" y="123483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RULE OF LAW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81200" y="2362200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PROCESS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15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5334000"/>
            <a:ext cx="6858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CONSTITUTION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2350477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05200" y="2362200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0" y="2350477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24700" y="2362200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1219200" y="668215"/>
            <a:ext cx="7315200" cy="16764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2000" y="123483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RULE OF LAW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81200" y="2362200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PROCESS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5200" y="2364154"/>
            <a:ext cx="68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 PROTECTION</a:t>
            </a:r>
            <a:endParaRPr lang="en-US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8781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039408" y="4876800"/>
            <a:ext cx="55626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900" b="1" u="none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EQUAL JUSTICE UNDER LAW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u="none" dirty="0">
                <a:latin typeface="Tahoma" charset="0"/>
              </a:rPr>
              <a:t>Entrance to the U.S. Supreme Court</a:t>
            </a:r>
          </a:p>
        </p:txBody>
      </p:sp>
      <p:pic>
        <p:nvPicPr>
          <p:cNvPr id="1026" name="Picture 2" descr="http://upload.wikimedia.org/wikipedia/commons/5/5a/EqualJusticeUnderLa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5831416" cy="408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224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r Cour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21B0E34C-1FC5-455C-B2B3-651D4657618C}" vid="{53E25A23-7E40-42F6-8F84-C89C66F922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Our Courts</Template>
  <TotalTime>396</TotalTime>
  <Words>234</Words>
  <Application>Microsoft Office PowerPoint</Application>
  <PresentationFormat>On-screen Show (4:3)</PresentationFormat>
  <Paragraphs>58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Batang</vt:lpstr>
      <vt:lpstr>Arial</vt:lpstr>
      <vt:lpstr>Calibri</vt:lpstr>
      <vt:lpstr>Calibri Light</vt:lpstr>
      <vt:lpstr>Tahoma</vt:lpstr>
      <vt:lpstr>Our Courts</vt:lpstr>
      <vt:lpstr>PowerPoint Presentation</vt:lpstr>
      <vt:lpstr>Our Courts Arizona</vt:lpstr>
      <vt:lpstr>PowerPoint Presentation</vt:lpstr>
      <vt:lpstr>PowerPoint Presentation</vt:lpstr>
      <vt:lpstr>RULE OF LAW</vt:lpstr>
      <vt:lpstr>PowerPoint Presentation</vt:lpstr>
      <vt:lpstr>RULE OF LAW</vt:lpstr>
      <vt:lpstr>RULE OF LAW</vt:lpstr>
      <vt:lpstr>PowerPoint Presentation</vt:lpstr>
      <vt:lpstr>RULE OF LAW</vt:lpstr>
      <vt:lpstr>RULE OF LAW</vt:lpstr>
      <vt:lpstr>PowerPoint Presentation</vt:lpstr>
      <vt:lpstr>RULE OF LAW</vt:lpstr>
      <vt:lpstr>PowerPoint Presentation</vt:lpstr>
    </vt:vector>
  </TitlesOfParts>
  <Company>State Bar of Arizona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R. DeBruhl</dc:creator>
  <cp:lastModifiedBy>Goltz, Gabriel</cp:lastModifiedBy>
  <cp:revision>31</cp:revision>
  <dcterms:created xsi:type="dcterms:W3CDTF">2014-12-02T18:00:46Z</dcterms:created>
  <dcterms:modified xsi:type="dcterms:W3CDTF">2015-02-19T21:18:01Z</dcterms:modified>
</cp:coreProperties>
</file>