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816" r:id="rId2"/>
  </p:sldMasterIdLst>
  <p:notesMasterIdLst>
    <p:notesMasterId r:id="rId30"/>
  </p:notesMasterIdLst>
  <p:handoutMasterIdLst>
    <p:handoutMasterId r:id="rId31"/>
  </p:handoutMasterIdLst>
  <p:sldIdLst>
    <p:sldId id="599" r:id="rId3"/>
    <p:sldId id="622" r:id="rId4"/>
    <p:sldId id="623" r:id="rId5"/>
    <p:sldId id="624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  <p:sldId id="636" r:id="rId17"/>
    <p:sldId id="635" r:id="rId18"/>
    <p:sldId id="637" r:id="rId19"/>
    <p:sldId id="638" r:id="rId20"/>
    <p:sldId id="639" r:id="rId21"/>
    <p:sldId id="640" r:id="rId22"/>
    <p:sldId id="641" r:id="rId23"/>
    <p:sldId id="642" r:id="rId24"/>
    <p:sldId id="643" r:id="rId25"/>
    <p:sldId id="644" r:id="rId26"/>
    <p:sldId id="645" r:id="rId27"/>
    <p:sldId id="646" r:id="rId28"/>
    <p:sldId id="59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171"/>
    <a:srgbClr val="050A0F"/>
    <a:srgbClr val="E5FFFF"/>
    <a:srgbClr val="FFFF00"/>
    <a:srgbClr val="2D0DEB"/>
    <a:srgbClr val="CC9900"/>
    <a:srgbClr val="663300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9" autoAdjust="0"/>
    <p:restoredTop sz="71778" autoAdjust="0"/>
  </p:normalViewPr>
  <p:slideViewPr>
    <p:cSldViewPr>
      <p:cViewPr>
        <p:scale>
          <a:sx n="50" d="100"/>
          <a:sy n="50" d="100"/>
        </p:scale>
        <p:origin x="-960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5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fld id="{A512725E-A683-4B3A-BF48-AA92369BC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7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u="none">
                <a:latin typeface="Arial" charset="0"/>
              </a:defRPr>
            </a:lvl1pPr>
          </a:lstStyle>
          <a:p>
            <a:pPr>
              <a:defRPr/>
            </a:pPr>
            <a:fld id="{A4F93589-017C-45E6-82D3-5C9E746E9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5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9D04F-9098-421F-8934-7EAF385FD9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698500"/>
            <a:ext cx="1341438" cy="10064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1859895"/>
            <a:ext cx="5607711" cy="673866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endParaRPr lang="en-US" sz="17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93589-017C-45E6-82D3-5C9E746E93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9690E-FCDE-4ABC-B4FC-4C2029B04C8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8DA3-64F9-4D4F-9AE8-837C05C58593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96CC-49B8-4815-9F08-5429D6F38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4D79-728E-4D2D-9151-D4B7E767BBBD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3DCF-31AE-4A0D-82B6-6AC7F47E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1C37-E098-4158-8963-B6F0CFEA7D64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6902-3E95-4934-9E20-C6E7AF30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solidFill>
                  <a:srgbClr val="969696">
                    <a:shade val="75000"/>
                  </a:srgb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8E75CAFC-4C00-473E-A0FD-937E51B09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DE0EF982-C450-4371-844B-794E5B200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solidFill>
                  <a:srgbClr val="969696">
                    <a:shade val="75000"/>
                  </a:srgb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C40A141-B707-492B-B953-6657B0A7A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9D8D21AC-D0CD-4FEE-98E8-00E837438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F18C4820-0E39-4C33-9882-D8509A536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9E3C8969-A9F9-4121-A637-07417CFF2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9CAE047-DE69-4112-998A-9EDF8B8D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solidFill>
                  <a:srgbClr val="969696">
                    <a:shade val="75000"/>
                  </a:srgb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8457BC43-08A9-4CC7-85A1-131B280E3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75E7-16B4-4116-B40A-63BC8FD9CA25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3AF4-2A05-451A-96A4-7416815F6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290DDABE-3116-4B3C-A737-73C2D740A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CFF17729-4942-4EE5-A58D-F9CDD02E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9D65D289-32D2-4083-9185-6E7928055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962B-C61D-4AD7-8B23-53B6AB52D42B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D7CC-910D-4216-B119-B3199FDA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95D1-AA41-4B34-8790-2DEF1B43E52F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3738-AAF9-4118-AF8D-650AF312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2EEF-06F5-4026-9A9E-AC308E42D035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1070-26E4-4BC3-8EF8-AD7BD4F8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2C22-0A1E-4510-824F-A761E729D83F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AE23-9FE2-450E-BC75-C4724F1A7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95AE-A99D-4293-AD90-9787D702B6F2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A366-F20B-4DB8-BF20-9C0E02AC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C932-23F3-4E08-9547-EA389B649D26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DCF-06AD-40D5-B240-81039762F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90D5-666E-47A4-8903-87E1092725AB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557C-C369-4C81-8881-35082389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8DF69DF-2776-4092-BAB9-55D6CA9460F7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Copyright © 2008 by </a:t>
            </a:r>
            <a:r>
              <a:rPr lang="en-US" dirty="0" smtClean="0"/>
              <a:t>Arizona </a:t>
            </a:r>
            <a:r>
              <a:rPr lang="en-US" dirty="0"/>
              <a:t>Bar Association and </a:t>
            </a:r>
            <a:r>
              <a:rPr lang="en-US" dirty="0" smtClean="0"/>
              <a:t>Arizona </a:t>
            </a:r>
            <a:r>
              <a:rPr lang="en-US" dirty="0"/>
              <a:t>Judicial Institute, Inc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0E5D17A-045D-46F1-80F7-C607DD06F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8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u="none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AF310782-D64B-48AD-8518-9EB153D3681F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u="none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u="none">
                <a:solidFill>
                  <a:srgbClr val="969696">
                    <a:shade val="75000"/>
                  </a:srgbClr>
                </a:solidFill>
                <a:latin typeface="Georgia"/>
              </a:defRPr>
            </a:lvl1pPr>
          </a:lstStyle>
          <a:p>
            <a:pPr>
              <a:defRPr/>
            </a:pPr>
            <a:fld id="{397EDBE1-C084-40BB-B717-D829B228C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3838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.galveston.tx.us/judgecriss/212th%20DC%20Pictures/jury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foundation.org/2008Forensics/Updates/July03/The%20jury%20of%20twelve%20good%20people%20and%20true%2C%20listen%20to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newhall.cam.ac.uk/students/mcr/const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medialearningllc.files.wordpress.com/2009/05/bil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Placeholder 12" descr="OurCourts_Colorado_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914400"/>
            <a:ext cx="4064000" cy="4572000"/>
          </a:xfrm>
        </p:spPr>
      </p:pic>
      <p:sp>
        <p:nvSpPr>
          <p:cNvPr id="16387" name="Text Placeholder 11"/>
          <p:cNvSpPr>
            <a:spLocks noGrp="1"/>
          </p:cNvSpPr>
          <p:nvPr>
            <p:ph type="body" sz="half" idx="2"/>
          </p:nvPr>
        </p:nvSpPr>
        <p:spPr>
          <a:xfrm>
            <a:off x="95250" y="1066800"/>
            <a:ext cx="4019550" cy="4724400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dirty="0" smtClean="0">
              <a:solidFill>
                <a:schemeClr val="tx1"/>
              </a:solidFill>
              <a:latin typeface="Bell MT" pitchFamily="18" charset="0"/>
              <a:ea typeface="Batang" pitchFamily="18" charset="-127"/>
            </a:endParaRPr>
          </a:p>
          <a:p>
            <a:pPr eaLnBrk="1" hangingPunct="1"/>
            <a:endParaRPr lang="en-US" sz="3600" b="1" dirty="0" smtClean="0">
              <a:solidFill>
                <a:schemeClr val="tx1"/>
              </a:solidFill>
              <a:latin typeface="Bell MT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Soldiers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35000"/>
            <a:ext cx="19954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447800"/>
            <a:ext cx="38401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4267200"/>
            <a:ext cx="8229600" cy="2057400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US" u="none" dirty="0" smtClean="0"/>
              <a:t>The government cannot force you to shelter soldiers in your home without your consent in time of war or peace.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94247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Rights of the Accused Amendments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5861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1654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4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43735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According to the Fourth Amendment, in most circumstances, a search and seizure is not permitted without . . 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20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Warrant/Probable Cause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42741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2094"/>
            <a:ext cx="3736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78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4373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four principles are part of the Fifth Amendment?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6093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Self Incrimination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Double Jeopardy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Due Process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Eminent Domain</a:t>
            </a:r>
            <a:endParaRPr lang="en-US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298825" cy="249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3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Amendment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sz="3400" u="none" dirty="0"/>
              <a:t>You cannot be tried for the same crime twice—called “Double Jeopardy.”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sz="3400" u="none" dirty="0"/>
              <a:t>You do not have to testify against your self. “I plead the fifth” (self incrimination).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sz="3400" u="none" dirty="0"/>
              <a:t>You must have </a:t>
            </a:r>
            <a:r>
              <a:rPr lang="en-US" sz="3400" i="1" u="none" dirty="0"/>
              <a:t>due process </a:t>
            </a:r>
            <a:r>
              <a:rPr lang="en-US" sz="3400" u="none" dirty="0"/>
              <a:t>of law before you are convicted.</a:t>
            </a:r>
          </a:p>
          <a:p>
            <a:pPr marL="457200" lvl="0" indent="-457200" eaLnBrk="0" hangingPunct="0">
              <a:buFont typeface="Arial" panose="020B0604020202020204" pitchFamily="34" charset="0"/>
              <a:buChar char="•"/>
            </a:pPr>
            <a:r>
              <a:rPr lang="en-US" sz="3400" u="none" dirty="0"/>
              <a:t>The government cannot take your land unless it pays.</a:t>
            </a:r>
          </a:p>
        </p:txBody>
      </p:sp>
    </p:spTree>
    <p:extLst>
      <p:ext uri="{BB962C8B-B14F-4D97-AF65-F5344CB8AC3E}">
        <p14:creationId xmlns:p14="http://schemas.microsoft.com/office/powerpoint/2010/main" val="3221735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4373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rights relating to a trial are afforded to the people in the Sixth Amendment?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3858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105400" cy="6324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+	Speedy and public 	trial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+	Impartial jury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+	Informed of the 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nature and cause 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of accusation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+	Confronted with 	witnesses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+	Obtain witness in favor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+	Assistance of counsel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006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6304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Image    From:    </a:t>
            </a:r>
            <a:r>
              <a:rPr lang="en-US" sz="1000" u="none" dirty="0">
                <a:hlinkClick r:id="rId3"/>
              </a:rPr>
              <a:t>http://www.co.galveston.tx.us/judgecriss/212th%20DC%20Pictures/jury2.jpg,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0116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43735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The Seventh Amendment guarantees the right to a trial by jury in most cases of this  kind…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5117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Bill of Rights</a:t>
            </a:r>
            <a:endParaRPr lang="en-US" sz="6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300196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sz="3200" i="1" u="none" dirty="0" smtClean="0"/>
              <a:t>A Refresher</a:t>
            </a:r>
            <a:endParaRPr lang="en-US" sz="3200" i="1" u="none" dirty="0"/>
          </a:p>
        </p:txBody>
      </p:sp>
      <p:sp>
        <p:nvSpPr>
          <p:cNvPr id="4" name="Rectangle 3"/>
          <p:cNvSpPr/>
          <p:nvPr/>
        </p:nvSpPr>
        <p:spPr>
          <a:xfrm>
            <a:off x="228600" y="57544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i="1" u="none" dirty="0" smtClean="0"/>
              <a:t>Our Courts Arizona Project. </a:t>
            </a:r>
            <a:r>
              <a:rPr lang="en-US" i="1" u="none" dirty="0"/>
              <a:t>Used with permission of the </a:t>
            </a:r>
            <a:r>
              <a:rPr lang="en-US" i="1" u="none" dirty="0" smtClean="0"/>
              <a:t> New Jersey and Florida </a:t>
            </a:r>
            <a:r>
              <a:rPr lang="en-US" i="1" u="none" dirty="0"/>
              <a:t>Law Related Education </a:t>
            </a:r>
            <a:r>
              <a:rPr lang="en-US" i="1" u="none" dirty="0" smtClean="0"/>
              <a:t>Associations, </a:t>
            </a:r>
            <a:r>
              <a:rPr lang="en-US" i="1" u="none" dirty="0"/>
              <a:t>Inc.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38007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Civil</a:t>
            </a:r>
            <a:endParaRPr lang="en-US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17662"/>
            <a:ext cx="5145088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9436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/>
              <a:t>Image From:</a:t>
            </a:r>
            <a:r>
              <a:rPr lang="en-US" sz="1200" u="none" dirty="0">
                <a:hlinkClick r:id="rId3"/>
              </a:rPr>
              <a:t> http://www.pastfoundation.org/2008Forensics/Updates/July03/The%20jury%20of%20twelve%20good%20people%20and%20true,%20listen%20to%20</a:t>
            </a:r>
            <a:endParaRPr lang="en-US" sz="1200" dirty="0"/>
          </a:p>
          <a:p>
            <a:pPr eaLnBrk="0" hangingPunct="0"/>
            <a:r>
              <a:rPr lang="en-US" sz="1200" dirty="0"/>
              <a:t>the%20evidence%20presented%20by%20their%20colleagues.JPG</a:t>
            </a:r>
          </a:p>
        </p:txBody>
      </p:sp>
    </p:spTree>
    <p:extLst>
      <p:ext uri="{BB962C8B-B14F-4D97-AF65-F5344CB8AC3E}">
        <p14:creationId xmlns:p14="http://schemas.microsoft.com/office/powerpoint/2010/main" val="54041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43735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What type of punishment is not allowed according to the Eighth Amendment?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3903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267200" cy="6324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Punishment that is cruel and unusual</a:t>
            </a:r>
            <a:endParaRPr lang="en-US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43300" cy="297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8129"/>
            <a:ext cx="35623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937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6324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/>
              <a:t>Which Amendment states that there are certain rights listed in the Constitution, but that does not mean that there aren’t other rights that the people have that are not listed.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427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20574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9th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129881" y="6109721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/>
              <a:t>Image From: </a:t>
            </a:r>
            <a:r>
              <a:rPr lang="en-US" sz="1200" u="none" dirty="0">
                <a:hlinkClick r:id="rId2"/>
              </a:rPr>
              <a:t>http://www.newhall.cam.ac.uk/students/mcr/const.jpg</a:t>
            </a:r>
            <a:endParaRPr lang="en-US" sz="1200" dirty="0"/>
          </a:p>
          <a:p>
            <a:pPr eaLnBrk="0" hangingPunct="0"/>
            <a:endParaRPr lang="en-US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81" y="228600"/>
            <a:ext cx="4770438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31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6324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According to the Tenth Amendment, the powers not delegated to the United States by the Constitution are reserved to the . . 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264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27432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States</a:t>
            </a:r>
            <a:endParaRPr lang="en-US" sz="6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76300"/>
            <a:ext cx="554196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4876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sz="1200" dirty="0"/>
              <a:t>Image From: http://www.natural‐law.org/images/states_map.gif</a:t>
            </a:r>
          </a:p>
        </p:txBody>
      </p:sp>
    </p:spTree>
    <p:extLst>
      <p:ext uri="{BB962C8B-B14F-4D97-AF65-F5344CB8AC3E}">
        <p14:creationId xmlns:p14="http://schemas.microsoft.com/office/powerpoint/2010/main" val="581826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New Imag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80170" y="2468563"/>
            <a:ext cx="231706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Cheyenne Coun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133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delta co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69848" y="1371600"/>
            <a:ext cx="170950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denver district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71204" y="838200"/>
            <a:ext cx="1144191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elbert c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93785" y="4495800"/>
            <a:ext cx="190706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jackson c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985842"/>
            <a:ext cx="1722438" cy="9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jefferson c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038600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0" descr="logan count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191000" y="438150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" descr="weld co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245721" y="3505200"/>
            <a:ext cx="131855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2" descr="san miguel co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096000" y="4659624"/>
            <a:ext cx="1371600" cy="9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3" descr="El Paso County Courthouse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981444" y="2590800"/>
            <a:ext cx="667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9600" y="152400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i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Our Courts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143000" y="3124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Serving </a:t>
            </a:r>
            <a:r>
              <a:rPr lang="en-US" sz="48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Arizona</a:t>
            </a:r>
            <a:endParaRPr lang="en-US" sz="4800" b="1" u="none" dirty="0"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81000" y="39624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Serving Justice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How many amendments are in the Bill of Rights?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7235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20574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10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414963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6184552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/>
              <a:t>Image    From:    Image    From:    </a:t>
            </a:r>
            <a:r>
              <a:rPr lang="en-US" sz="1200" u="none" dirty="0">
                <a:hlinkClick r:id="rId3"/>
              </a:rPr>
              <a:t>http://</a:t>
            </a:r>
            <a:r>
              <a:rPr lang="en-US" sz="1200" u="none" dirty="0" smtClean="0">
                <a:hlinkClick r:id="rId3"/>
              </a:rPr>
              <a:t>multimedialearningllc.files.wordpress.com/2009/05/bill</a:t>
            </a:r>
            <a:r>
              <a:rPr lang="en-US" sz="1200" dirty="0" smtClean="0"/>
              <a:t>‐of‐rights.jpg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548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are the five rights listed in the First Amendment?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30270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Amendment – 5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Freedom of Speech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Freedom of Religion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Freedom of Press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Freedom of Assembly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Right to Petition the Government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9725"/>
            <a:ext cx="35544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78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right is listed in the Second Amendment?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1644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right of the people to keep and bear arms.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35125"/>
            <a:ext cx="27273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89125"/>
            <a:ext cx="3044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165417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67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43735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According to the Third Amendment, who is not allowed to be quartered in your house without your consent?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9444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17286</TotalTime>
  <Words>390</Words>
  <Application>Microsoft Office PowerPoint</Application>
  <PresentationFormat>On-screen Show (4:3)</PresentationFormat>
  <Paragraphs>49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Apex</vt:lpstr>
      <vt:lpstr>Civic</vt:lpstr>
      <vt:lpstr>PowerPoint Presentation</vt:lpstr>
      <vt:lpstr>The Bill of Rights</vt:lpstr>
      <vt:lpstr>How many amendments are in the Bill of Rights?</vt:lpstr>
      <vt:lpstr>10</vt:lpstr>
      <vt:lpstr>What are the five rights listed in the First Amendment?</vt:lpstr>
      <vt:lpstr>The First Amendment – 5 rights</vt:lpstr>
      <vt:lpstr>What right is listed in the Second Amendment?</vt:lpstr>
      <vt:lpstr>The right of the people to keep and bear arms.</vt:lpstr>
      <vt:lpstr>According to the Third Amendment, who is not allowed to be quartered in your house without your consent?</vt:lpstr>
      <vt:lpstr>Soldiers</vt:lpstr>
      <vt:lpstr>Rights of the Accused Amendments</vt:lpstr>
      <vt:lpstr>According to the Fourth Amendment, in most circumstances, a search and seizure is not permitted without . . . </vt:lpstr>
      <vt:lpstr>Warrant/Probable Cause</vt:lpstr>
      <vt:lpstr>What four principles are part of the Fifth Amendment?</vt:lpstr>
      <vt:lpstr>Self Incrimination  Double Jeopardy  Due Process  Eminent Domain</vt:lpstr>
      <vt:lpstr>Fifth Amendment</vt:lpstr>
      <vt:lpstr>What rights relating to a trial are afforded to the people in the Sixth Amendment?</vt:lpstr>
      <vt:lpstr>+ Speedy and public  trial  + Impartial jury  + Informed of the   nature and cause   of accusation  + Confronted with  witnesses  + Obtain witness in favor  + Assistance of counsel </vt:lpstr>
      <vt:lpstr>The Seventh Amendment guarantees the right to a trial by jury in most cases of this  kind…</vt:lpstr>
      <vt:lpstr>Civil</vt:lpstr>
      <vt:lpstr>What type of punishment is not allowed according to the Eighth Amendment?</vt:lpstr>
      <vt:lpstr>Punishment that is cruel and unusual</vt:lpstr>
      <vt:lpstr>Which Amendment states that there are certain rights listed in the Constitution, but that does not mean that there aren’t other rights that the people have that are not listed.</vt:lpstr>
      <vt:lpstr>9th</vt:lpstr>
      <vt:lpstr>According to the Tenth Amendment, the powers not delegated to the United States by the Constitution are reserved to the . . . </vt:lpstr>
      <vt:lpstr>States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Courts: Arizona</dc:title>
  <dc:creator>Michael Miller</dc:creator>
  <cp:keywords>Fundamentals</cp:keywords>
  <dc:description>Subgroup Hellon &amp; DeBruhl; Taken from various slides used by CO &amp; FL courts, as well as generally available on internet.</dc:description>
  <cp:lastModifiedBy>Windows User</cp:lastModifiedBy>
  <cp:revision>370</cp:revision>
  <cp:lastPrinted>2014-10-18T00:08:26Z</cp:lastPrinted>
  <dcterms:created xsi:type="dcterms:W3CDTF">2007-04-27T20:25:04Z</dcterms:created>
  <dcterms:modified xsi:type="dcterms:W3CDTF">2014-10-21T18:40:00Z</dcterms:modified>
</cp:coreProperties>
</file>