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Lst>
  <p:notesMasterIdLst>
    <p:notesMasterId r:id="rId24"/>
  </p:notesMasterIdLst>
  <p:sldIdLst>
    <p:sldId id="319" r:id="rId3"/>
    <p:sldId id="274" r:id="rId4"/>
    <p:sldId id="256" r:id="rId5"/>
    <p:sldId id="272" r:id="rId6"/>
    <p:sldId id="275" r:id="rId7"/>
    <p:sldId id="259" r:id="rId8"/>
    <p:sldId id="301" r:id="rId9"/>
    <p:sldId id="307" r:id="rId10"/>
    <p:sldId id="308" r:id="rId11"/>
    <p:sldId id="265" r:id="rId12"/>
    <p:sldId id="309" r:id="rId13"/>
    <p:sldId id="317" r:id="rId14"/>
    <p:sldId id="314" r:id="rId15"/>
    <p:sldId id="316" r:id="rId16"/>
    <p:sldId id="318" r:id="rId17"/>
    <p:sldId id="311" r:id="rId18"/>
    <p:sldId id="310" r:id="rId19"/>
    <p:sldId id="298" r:id="rId20"/>
    <p:sldId id="282" r:id="rId21"/>
    <p:sldId id="296" r:id="rId22"/>
    <p:sldId id="320"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62" autoAdjust="0"/>
  </p:normalViewPr>
  <p:slideViewPr>
    <p:cSldViewPr>
      <p:cViewPr varScale="1">
        <p:scale>
          <a:sx n="60" d="100"/>
          <a:sy n="60" d="100"/>
        </p:scale>
        <p:origin x="-7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dirty="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E298A24C-042C-4B1A-AD25-2FF7AD37BD98}" type="datetimeFigureOut">
              <a:rPr lang="en-US"/>
              <a:pPr>
                <a:defRPr/>
              </a:pPr>
              <a:t>11/8/2013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dirty="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A622486D-7427-4860-A76A-B0F8DE7DAAB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FD6B1C-07F8-4B9A-B1E8-60FDF82C77BF}" type="slidenum">
              <a:rPr lang="en-US">
                <a:solidFill>
                  <a:prstClr val="black"/>
                </a:solidFill>
                <a:latin typeface="Arial" charset="0"/>
              </a:rPr>
              <a:pPr fontAlgn="base">
                <a:spcBef>
                  <a:spcPct val="0"/>
                </a:spcBef>
                <a:spcAft>
                  <a:spcPct val="0"/>
                </a:spcAft>
              </a:pPr>
              <a:t>1</a:t>
            </a:fld>
            <a:endParaRPr lang="en-US">
              <a:solidFill>
                <a:prstClr val="black"/>
              </a:solidFill>
              <a:latin typeface="Arial" charset="0"/>
            </a:endParaRPr>
          </a:p>
        </p:txBody>
      </p:sp>
      <p:sp>
        <p:nvSpPr>
          <p:cNvPr id="18434" name="Rectangle 2"/>
          <p:cNvSpPr>
            <a:spLocks noGrp="1" noRot="1" noChangeAspect="1" noChangeArrowheads="1" noTextEdit="1"/>
          </p:cNvSpPr>
          <p:nvPr>
            <p:ph type="sldImg"/>
          </p:nvPr>
        </p:nvSpPr>
        <p:spPr bwMode="auto">
          <a:xfrm>
            <a:off x="1136650" y="720725"/>
            <a:ext cx="1385888" cy="1039813"/>
          </a:xfrm>
          <a:noFill/>
          <a:ln>
            <a:solidFill>
              <a:srgbClr val="000000"/>
            </a:solidFill>
            <a:miter lim="800000"/>
            <a:headEnd/>
            <a:tailEnd/>
          </a:ln>
        </p:spPr>
      </p:sp>
      <p:sp>
        <p:nvSpPr>
          <p:cNvPr id="18435" name="Rectangle 3"/>
          <p:cNvSpPr>
            <a:spLocks noGrp="1" noChangeArrowheads="1"/>
          </p:cNvSpPr>
          <p:nvPr>
            <p:ph type="body" idx="1"/>
          </p:nvPr>
        </p:nvSpPr>
        <p:spPr bwMode="auto">
          <a:xfrm>
            <a:off x="731520" y="1920240"/>
            <a:ext cx="5852160" cy="6960870"/>
          </a:xfrm>
          <a:noFill/>
        </p:spPr>
        <p:txBody>
          <a:bodyPr wrap="square" numCol="1" anchor="t" anchorCtr="0" compatLnSpc="1">
            <a:prstTxWarp prst="textNoShape">
              <a:avLst/>
            </a:prstTxWarp>
          </a:bodyPr>
          <a:lstStyle/>
          <a:p>
            <a:pPr>
              <a:spcBef>
                <a:spcPct val="0"/>
              </a:spcBef>
            </a:pPr>
            <a:r>
              <a:rPr lang="en-US" sz="1900" dirty="0"/>
              <a:t>Introduce yourself.</a:t>
            </a:r>
          </a:p>
          <a:p>
            <a:pPr>
              <a:spcBef>
                <a:spcPct val="0"/>
              </a:spcBef>
            </a:pPr>
            <a:r>
              <a:rPr lang="en-US" sz="1900" dirty="0"/>
              <a:t>Introduce Our Courts as a joint activity of citizens, lawyers, and judges to provide information to the public about our state and federal courts.</a:t>
            </a:r>
          </a:p>
          <a:p>
            <a:pPr>
              <a:spcBef>
                <a:spcPct val="0"/>
              </a:spcBef>
            </a:pPr>
            <a:r>
              <a:rPr lang="en-US" sz="1900" dirty="0"/>
              <a:t>Today’s presentation is about how bankruptcy cases work.  In the few minutes we have together, I would like to explore the history of bankruptcy and how it has evolved into the present system.  We can then examine the different kinds of bankruptcy cases that can be filed.  Lastly, we will identify the basic components of an individual bankruptcy case.  When we are through, hopefully you will have a better understanding of how bankruptcy cases work.</a:t>
            </a:r>
            <a:endParaRPr lang="en-US" sz="2000"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To make all of this less abstract, let’s consider a fairly typical bankruptcy case.  Jane and John Doe always dreamed of buying a restaurant.  They pooled their life savings and finally realized their dream.  They open a restaurant serving the finest in Swiss cuisine.  Things worked well for a while, but because of an economic downturn, they have fallen on hard times.  Customers stopped coming, and as a result, they cannot pay their lenders, their employees, the people who lease them equipment, the vendors who have sold them food, or their taxes.  And so, they talk to a lawyer about filing for bankruptcy protection.</a:t>
            </a:r>
          </a:p>
          <a:p>
            <a:pPr fontAlgn="auto">
              <a:spcBef>
                <a:spcPts val="0"/>
              </a:spcBef>
              <a:spcAft>
                <a:spcPts val="0"/>
              </a:spcAft>
              <a:defRPr/>
            </a:pPr>
            <a:endParaRPr lang="en-US" dirty="0" smtClean="0"/>
          </a:p>
          <a:p>
            <a:pPr fontAlgn="auto">
              <a:spcBef>
                <a:spcPts val="0"/>
              </a:spcBef>
              <a:spcAft>
                <a:spcPts val="0"/>
              </a:spcAft>
              <a:defRPr/>
            </a:pPr>
            <a:r>
              <a:rPr lang="en-US" dirty="0" smtClean="0"/>
              <a:t>[Divide room into creditors and the restaurant owners.  Ask each what they are hoping to achieve, as an intro to this slide]</a:t>
            </a:r>
          </a:p>
          <a:p>
            <a:pPr fontAlgn="auto">
              <a:spcBef>
                <a:spcPts val="0"/>
              </a:spcBef>
              <a:spcAft>
                <a:spcPts val="0"/>
              </a:spcAft>
              <a:defRPr/>
            </a:pPr>
            <a:endParaRPr lang="en-US" dirty="0" smtClean="0"/>
          </a:p>
          <a:p>
            <a:pPr fontAlgn="auto">
              <a:spcBef>
                <a:spcPts val="0"/>
              </a:spcBef>
              <a:spcAft>
                <a:spcPts val="0"/>
              </a:spcAft>
              <a:defRPr/>
            </a:pPr>
            <a:r>
              <a:rPr lang="en-US" dirty="0" smtClean="0"/>
              <a:t>So, what are the goals of U.S. bankruptcy laws?</a:t>
            </a:r>
          </a:p>
          <a:p>
            <a:pPr fontAlgn="auto">
              <a:spcBef>
                <a:spcPts val="0"/>
              </a:spcBef>
              <a:spcAft>
                <a:spcPts val="0"/>
              </a:spcAft>
              <a:defRPr/>
            </a:pPr>
            <a:r>
              <a:rPr lang="en-US" u="sng" dirty="0" smtClean="0"/>
              <a:t>Although there are some problems for people who declare bankruptcy, the process is designed to be a helpful one to them and to their creditors</a:t>
            </a:r>
            <a:r>
              <a:rPr lang="en-US" dirty="0" smtClean="0"/>
              <a:t>:</a:t>
            </a:r>
            <a:endParaRPr lang="en-US" u="sng" dirty="0" smtClean="0"/>
          </a:p>
          <a:p>
            <a:pPr fontAlgn="auto">
              <a:spcBef>
                <a:spcPts val="0"/>
              </a:spcBef>
              <a:spcAft>
                <a:spcPts val="0"/>
              </a:spcAft>
              <a:buFont typeface="Arial" pitchFamily="34" charset="0"/>
              <a:buChar char="•"/>
              <a:defRPr/>
            </a:pPr>
            <a:r>
              <a:rPr lang="en-US" dirty="0" smtClean="0"/>
              <a:t>Fair treatment for all creditors:  Prior to a bankruptcy filing, each creditor has the right to take whatever legal collection actions they desire.  No consideration for the rights of other creditors.  Bankruptcy seeks to treat creditors fairly, based on the type of claims.  For example, secured claims (i.e., ones for which collateral has been given, like a mortgage) will be paid before unsecured (i.e., no collateral) claims.</a:t>
            </a:r>
          </a:p>
          <a:p>
            <a:pPr fontAlgn="auto">
              <a:spcBef>
                <a:spcPts val="0"/>
              </a:spcBef>
              <a:spcAft>
                <a:spcPts val="0"/>
              </a:spcAft>
              <a:buFont typeface="Arial" pitchFamily="34" charset="0"/>
              <a:buChar char="•"/>
              <a:defRPr/>
            </a:pPr>
            <a:r>
              <a:rPr lang="en-US" dirty="0" smtClean="0"/>
              <a:t>The “Fresh Start”:  One of the most important phrases that you may have already heard or undoubtedly will hear in connection with a bankruptcy case is the term “fresh start.”  The term refers to the goal of the bankruptcy laws that if the debtor has complied with the Bankruptcy Code’s requirements and has surrendered assets or sufficient future income for distribution to creditors, the debtor is entitled to a new beginning, unburdened by the unpaid balance of many pre-bankruptcy debts.</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44DBF7-8326-4A1A-90E7-EBA45A09518F}"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lvl="1" fontAlgn="auto">
              <a:spcBef>
                <a:spcPts val="0"/>
              </a:spcBef>
              <a:spcAft>
                <a:spcPts val="0"/>
              </a:spcAft>
              <a:defRPr/>
            </a:pPr>
            <a:r>
              <a:rPr lang="en-US" dirty="0" smtClean="0"/>
              <a:t>So, let’s come back to Jane and John.  They have consulted an attorney, and they have decided to seek bankruptcy protection.  So, what will their case look like?</a:t>
            </a:r>
          </a:p>
          <a:p>
            <a:pPr lvl="1" fontAlgn="auto">
              <a:spcBef>
                <a:spcPts val="0"/>
              </a:spcBef>
              <a:spcAft>
                <a:spcPts val="0"/>
              </a:spcAft>
              <a:defRPr/>
            </a:pPr>
            <a:endParaRPr lang="en-US" dirty="0" smtClean="0"/>
          </a:p>
          <a:p>
            <a:pPr lvl="1" fontAlgn="auto">
              <a:spcBef>
                <a:spcPts val="0"/>
              </a:spcBef>
              <a:spcAft>
                <a:spcPts val="0"/>
              </a:spcAft>
              <a:defRPr/>
            </a:pPr>
            <a:r>
              <a:rPr lang="en-US" dirty="0" smtClean="0"/>
              <a:t>If you listen to the news, you have probably heard the terms Chapter 13, Chapter 7, or Chapter 11 proceedings described in connection with a bankruptcy case.  Let me give you a brief explanation of what this means.</a:t>
            </a:r>
          </a:p>
          <a:p>
            <a:pPr lvl="1" fontAlgn="auto">
              <a:spcBef>
                <a:spcPts val="0"/>
              </a:spcBef>
              <a:spcAft>
                <a:spcPts val="0"/>
              </a:spcAft>
              <a:defRPr/>
            </a:pPr>
            <a:endParaRPr lang="en-US" dirty="0" smtClean="0"/>
          </a:p>
          <a:p>
            <a:pPr lvl="1" fontAlgn="auto">
              <a:spcBef>
                <a:spcPts val="0"/>
              </a:spcBef>
              <a:spcAft>
                <a:spcPts val="0"/>
              </a:spcAft>
              <a:defRPr/>
            </a:pPr>
            <a:r>
              <a:rPr lang="en-US" dirty="0" smtClean="0"/>
              <a:t>Bankruptcy law in the U.S. is federal law.  This is because our founders were concerned about the risk of inconsistency among the different states.  Our U.S. Bankruptcy Code is divided into various chapters.  Several of these chapters describe separate forms of bankruptcy.  The most common of these are chapters 13 (individual repayment plans), 7 (liquidations), and 11 (business reorganizations).  [If asked:  Chapter 9 deals with municipal reorganizations like the famous bankruptcy of Orange County, California in 1994, and Chapter 15, which deals with international proceedings].</a:t>
            </a:r>
          </a:p>
          <a:p>
            <a:pPr lvl="1" fontAlgn="auto">
              <a:spcBef>
                <a:spcPts val="0"/>
              </a:spcBef>
              <a:spcAft>
                <a:spcPts val="0"/>
              </a:spcAft>
              <a:defRPr/>
            </a:pPr>
            <a:endParaRPr lang="en-US" dirty="0" smtClean="0"/>
          </a:p>
          <a:p>
            <a:pPr lvl="1" fontAlgn="auto">
              <a:spcBef>
                <a:spcPts val="0"/>
              </a:spcBef>
              <a:spcAft>
                <a:spcPts val="0"/>
              </a:spcAft>
              <a:defRPr/>
            </a:pPr>
            <a:r>
              <a:rPr lang="en-US" dirty="0" smtClean="0"/>
              <a:t>How Jane and John’s case proceeds depends on which chapter they file their case under.</a:t>
            </a:r>
          </a:p>
          <a:p>
            <a:pPr lvl="1" fontAlgn="auto">
              <a:spcBef>
                <a:spcPts val="0"/>
              </a:spcBef>
              <a:spcAft>
                <a:spcPts val="0"/>
              </a:spcAft>
              <a:defRPr/>
            </a:pPr>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FD7C89-CA47-40E6-B329-D82F05660353}"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dirty="0" smtClean="0"/>
              <a:t>Let’s assume that Jane and John decide to do a repayment plan under Chapter 13.  Chapter 13 cases deal with individual debtors with relatively small levels of debt.  How must Jane and John proceed?</a:t>
            </a:r>
          </a:p>
          <a:p>
            <a:pPr lvl="1">
              <a:spcBef>
                <a:spcPct val="0"/>
              </a:spcBef>
            </a:pPr>
            <a:endParaRPr lang="en-US" dirty="0" smtClean="0"/>
          </a:p>
          <a:p>
            <a:pPr lvl="1">
              <a:spcBef>
                <a:spcPct val="0"/>
              </a:spcBef>
            </a:pPr>
            <a:r>
              <a:rPr lang="en-US" dirty="0" smtClean="0"/>
              <a:t>There is considerably more to the filing for bankruptcy than filing a piece of paper seeking the protection of the bankruptcy laws.</a:t>
            </a:r>
          </a:p>
          <a:p>
            <a:pPr>
              <a:spcBef>
                <a:spcPct val="0"/>
              </a:spcBef>
            </a:pPr>
            <a:endParaRPr lang="en-US" dirty="0" smtClean="0"/>
          </a:p>
          <a:p>
            <a:pPr lvl="1">
              <a:spcBef>
                <a:spcPct val="0"/>
              </a:spcBef>
            </a:pPr>
            <a:r>
              <a:rPr lang="en-US" dirty="0" smtClean="0"/>
              <a:t>Before a filing can occur, individual debtors like Jane and John (i.e., not corporations or entities) must go to a credit counseling course, which, in part, explains the pros and cons of filing bankruptcy.</a:t>
            </a:r>
          </a:p>
          <a:p>
            <a:pPr>
              <a:spcBef>
                <a:spcPct val="0"/>
              </a:spcBef>
            </a:pPr>
            <a:endParaRPr lang="en-US" dirty="0" smtClean="0"/>
          </a:p>
          <a:p>
            <a:pPr lvl="1">
              <a:spcBef>
                <a:spcPct val="0"/>
              </a:spcBef>
            </a:pPr>
            <a:r>
              <a:rPr lang="en-US" dirty="0" smtClean="0"/>
              <a:t>Then, Jane and John must complete schedules and other forms that must be filed with the bankruptcy petition.  These 60+ page forms require detailed information from the debtor, including a breakdown of every debt owed and every asset that the debtor may possess.</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7D56AB-4625-49DE-B450-1B1101E6DB42}"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It is also important to note that Jane and John will file their case in specialized United States Bankruptcy Court (photo depicts the Customs House in Denver, where our Bankruptcy Court is located).</a:t>
            </a:r>
          </a:p>
          <a:p>
            <a:pPr>
              <a:spcBef>
                <a:spcPct val="0"/>
              </a:spcBef>
            </a:pPr>
            <a:endParaRPr lang="en-US" dirty="0" smtClean="0"/>
          </a:p>
          <a:p>
            <a:pPr>
              <a:spcBef>
                <a:spcPct val="0"/>
              </a:spcBef>
            </a:pPr>
            <a:r>
              <a:rPr lang="en-US" dirty="0" smtClean="0"/>
              <a:t>Jane and John’s bankruptcy case will be somewhat different from lawsuits that are typically heard in courts.  </a:t>
            </a:r>
          </a:p>
          <a:p>
            <a:pPr>
              <a:spcBef>
                <a:spcPct val="0"/>
              </a:spcBef>
              <a:buFontTx/>
              <a:buChar char="•"/>
            </a:pPr>
            <a:r>
              <a:rPr lang="en-US" dirty="0" smtClean="0"/>
              <a:t>Unlike a typical lawsuit, bankruptcy is a process where one bankruptcy may generate one to several dozen mini-trials involving sometimes dozens of different parties on totally separate disputes, all within the same bankruptcy proceeding.</a:t>
            </a:r>
          </a:p>
          <a:p>
            <a:pPr>
              <a:spcBef>
                <a:spcPct val="0"/>
              </a:spcBef>
              <a:buFontTx/>
              <a:buChar char="•"/>
            </a:pPr>
            <a:r>
              <a:rPr lang="en-US" dirty="0" smtClean="0"/>
              <a:t>In bankruptcy cases virtually all proceedings, including trials, are only tried to a Judge.  No juries except in very limited situations.</a:t>
            </a:r>
          </a:p>
          <a:p>
            <a:pPr>
              <a:spcBef>
                <a:spcPct val="0"/>
              </a:spcBef>
              <a:buFontTx/>
              <a:buChar char="•"/>
            </a:pPr>
            <a:r>
              <a:rPr lang="en-US" dirty="0" smtClean="0"/>
              <a:t>Because a bankruptcy case is a process, speed is critical.  It is not unusual to go from the beginning of a case to its closing  in 90-120 days.  Complicated cases like some major corporate reorganizations can take considerably longer, sometimes up to one or two years to conclude.  Still a vastly accelerated timetable when compared to other more general courts.</a:t>
            </a:r>
          </a:p>
          <a:p>
            <a:pPr>
              <a:spcBef>
                <a:spcPct val="0"/>
              </a:spcBef>
              <a:buFontTx/>
              <a:buChar char="•"/>
            </a:pPr>
            <a:r>
              <a:rPr lang="en-US" dirty="0" smtClean="0"/>
              <a:t>Cases can range in complexity and size.  From a small case involving a young couple to the reorganization of huge corporate concerns such as United Airlines, Enron and Chrysler.</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FA347-2D02-4261-96FF-45DAEA573F0A}"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lvl="1" fontAlgn="auto">
              <a:spcBef>
                <a:spcPts val="0"/>
              </a:spcBef>
              <a:spcAft>
                <a:spcPts val="0"/>
              </a:spcAft>
              <a:defRPr/>
            </a:pPr>
            <a:r>
              <a:rPr lang="en-US" dirty="0" smtClean="0"/>
              <a:t>So, who will be the players in Jane and John’s chapter 13 bankruptcy proceeding?  Unlike a typical lawsuit, which involves a very limited number of litigants, a bankruptcy case can involve hundreds of players.  The general categories of participants are:</a:t>
            </a:r>
          </a:p>
          <a:p>
            <a:pPr lvl="1" fontAlgn="auto">
              <a:spcBef>
                <a:spcPts val="0"/>
              </a:spcBef>
              <a:spcAft>
                <a:spcPts val="0"/>
              </a:spcAft>
              <a:buFont typeface="Arial" pitchFamily="34" charset="0"/>
              <a:buChar char="•"/>
              <a:defRPr/>
            </a:pPr>
            <a:r>
              <a:rPr lang="en-US" dirty="0" smtClean="0"/>
              <a:t>The Debtor – here those are Jane and John</a:t>
            </a:r>
          </a:p>
          <a:p>
            <a:pPr lvl="1" fontAlgn="auto">
              <a:spcBef>
                <a:spcPts val="0"/>
              </a:spcBef>
              <a:spcAft>
                <a:spcPts val="0"/>
              </a:spcAft>
              <a:buFont typeface="Arial" pitchFamily="34" charset="0"/>
              <a:buChar char="•"/>
              <a:defRPr/>
            </a:pPr>
            <a:r>
              <a:rPr lang="en-US" dirty="0" smtClean="0"/>
              <a:t>The Creditors – the people to whom Jane and John owe money; in bigger cases, there could be hundreds of creditors.</a:t>
            </a:r>
          </a:p>
          <a:p>
            <a:pPr lvl="1" fontAlgn="auto">
              <a:spcBef>
                <a:spcPts val="0"/>
              </a:spcBef>
              <a:spcAft>
                <a:spcPts val="0"/>
              </a:spcAft>
              <a:buFont typeface="Arial" pitchFamily="34" charset="0"/>
              <a:buChar char="•"/>
              <a:defRPr/>
            </a:pPr>
            <a:r>
              <a:rPr lang="en-US" dirty="0" smtClean="0"/>
              <a:t>The Trustee (for purposes of our discussion today, I will play that role) - There are several kinds of trustees that may be involved in a bankruptcy case depending on the type of case that is filed.  Duties can range from the gathering of all or most of the debtor’s assets and selling them to raise money to distribute to creditors to supervision of the bankruptcy case to making sure that it is proceeding forward.</a:t>
            </a:r>
          </a:p>
          <a:p>
            <a:pPr lvl="1" fontAlgn="auto">
              <a:spcBef>
                <a:spcPts val="0"/>
              </a:spcBef>
              <a:spcAft>
                <a:spcPts val="0"/>
              </a:spcAft>
              <a:buFont typeface="Arial" pitchFamily="34" charset="0"/>
              <a:buChar char="•"/>
              <a:defRPr/>
            </a:pPr>
            <a:r>
              <a:rPr lang="en-US" dirty="0" smtClean="0"/>
              <a:t>The Court – oversees all of the proceedings.</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7C0457-FB85-46AD-B488-AA3E2A0E265E}"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Jane and John have filed their papers in the bankruptcy court, and their chapter 13 proceeding has begun.  What happens next?</a:t>
            </a:r>
          </a:p>
          <a:p>
            <a:pPr>
              <a:spcBef>
                <a:spcPct val="0"/>
              </a:spcBef>
            </a:pPr>
            <a:endParaRPr lang="en-US" dirty="0" smtClean="0"/>
          </a:p>
          <a:p>
            <a:pPr>
              <a:spcBef>
                <a:spcPct val="0"/>
              </a:spcBef>
            </a:pPr>
            <a:r>
              <a:rPr lang="en-US" dirty="0" smtClean="0"/>
              <a:t>Well, immediately, something called an “automatic stay” occurs.  This stay basically tells the world that all collection activity by creditors against the debtor or his or her property must immediately stop.  This means foreclosures cannot be held, lawsuits against the debtor are stopped in their tracks, even if a trial is to start the next day, all collection activities against the debtor, including collection telephone calls must cease.</a:t>
            </a:r>
          </a:p>
          <a:p>
            <a:pPr>
              <a:spcBef>
                <a:spcPct val="0"/>
              </a:spcBef>
            </a:pPr>
            <a:endParaRPr lang="en-US" dirty="0" smtClean="0"/>
          </a:p>
          <a:p>
            <a:pPr>
              <a:spcBef>
                <a:spcPct val="0"/>
              </a:spcBef>
            </a:pPr>
            <a:r>
              <a:rPr lang="en-US" dirty="0" smtClean="0"/>
              <a:t>Creditors can ask that the stay be “lifted” or stated otherwise, that the creditor be allowed to proceed with the previously stayed action.  In fact, a motion for relief from the automatic stay is one of the most common forms of litigation in the bankruptcy court.</a:t>
            </a:r>
          </a:p>
          <a:p>
            <a:pPr>
              <a:spcBef>
                <a:spcPct val="0"/>
              </a:spcBef>
            </a:pPr>
            <a:endParaRPr lang="en-US" dirty="0" smtClean="0"/>
          </a:p>
          <a:p>
            <a:pPr>
              <a:spcBef>
                <a:spcPct val="0"/>
              </a:spcBef>
            </a:pPr>
            <a:r>
              <a:rPr lang="en-US" dirty="0" smtClean="0"/>
              <a:t>The process for determining whether relief from the stay is appropriate is placed on a very fast track.  Normally, the entire process is completed within 60 days.</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1A0122-5C76-46FA-8F53-19FECDAD6EE4}"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what happens next for Jane and John.</a:t>
            </a:r>
          </a:p>
          <a:p>
            <a:pPr>
              <a:spcBef>
                <a:spcPct val="0"/>
              </a:spcBef>
            </a:pPr>
            <a:endParaRPr lang="en-US" smtClean="0"/>
          </a:p>
          <a:p>
            <a:pPr>
              <a:spcBef>
                <a:spcPct val="0"/>
              </a:spcBef>
            </a:pPr>
            <a:r>
              <a:rPr lang="en-US" smtClean="0"/>
              <a:t>Approximately 40 days after the bankruptcy filing, a meeting of creditors is held.  This is a meeting run by the Chapter 13 trustee at which the debtor is questioned about the reasons behind the filing of the bankruptcy case and details about the debtor taken from the schedules.  At the meeting, creditors get the opportunity to question the debtor directly.  Most of these meetings are brief and to the point, with very few creditors in attendance.</a:t>
            </a:r>
          </a:p>
          <a:p>
            <a:pPr>
              <a:spcBef>
                <a:spcPct val="0"/>
              </a:spcBef>
            </a:pPr>
            <a:endParaRPr lang="en-US" smtClean="0"/>
          </a:p>
          <a:p>
            <a:pPr>
              <a:spcBef>
                <a:spcPct val="0"/>
              </a:spcBef>
            </a:pPr>
            <a:r>
              <a:rPr lang="en-US" smtClean="0"/>
              <a:t>[ask creditors what they might want to know; ask debtors what they are hoping for at this meeting]</a:t>
            </a:r>
          </a:p>
          <a:p>
            <a:pPr>
              <a:spcBef>
                <a:spcPct val="0"/>
              </a:spcBef>
            </a:pPr>
            <a:endParaRPr lang="en-US" smtClean="0"/>
          </a:p>
          <a:p>
            <a:pPr>
              <a:spcBef>
                <a:spcPct val="0"/>
              </a:spcBef>
            </a:pPr>
            <a:r>
              <a:rPr lang="en-US" smtClean="0"/>
              <a:t>[</a:t>
            </a:r>
            <a:r>
              <a:rPr lang="en-US" u="sng" smtClean="0"/>
              <a:t>Walk through rest of slide, describing each event with reference to Jane and John’s case</a:t>
            </a:r>
            <a:r>
              <a:rPr lang="en-US" smtClean="0"/>
              <a:t>]</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FD6E5-7751-4FBF-A50D-C6A57EA45735}"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Now, as I mentioned there are several other types of bankruptcy proceedings.  So, what if Jane and John chose to pursue a liquidation under Chapter 7, rather than a repayment plan under chapter 13?  What would that look like?</a:t>
            </a:r>
          </a:p>
          <a:p>
            <a:pPr>
              <a:spcBef>
                <a:spcPct val="0"/>
              </a:spcBef>
            </a:pPr>
            <a:endParaRPr lang="en-US" dirty="0" smtClean="0"/>
          </a:p>
          <a:p>
            <a:pPr>
              <a:spcBef>
                <a:spcPct val="0"/>
              </a:spcBef>
            </a:pPr>
            <a:r>
              <a:rPr lang="en-US" dirty="0" smtClean="0"/>
              <a:t>The initial steps (e.g., credit counseling, filing of petition and schedules in Bankruptcy Court, and the automatic stay) are the same.</a:t>
            </a:r>
          </a:p>
          <a:p>
            <a:pPr>
              <a:spcBef>
                <a:spcPct val="0"/>
              </a:spcBef>
            </a:pPr>
            <a:endParaRPr lang="en-US" dirty="0" smtClean="0"/>
          </a:p>
          <a:p>
            <a:pPr>
              <a:spcBef>
                <a:spcPct val="0"/>
              </a:spcBef>
            </a:pPr>
            <a:r>
              <a:rPr lang="en-US" dirty="0" smtClean="0"/>
              <a:t>The basic players are also the same:  debtors, creditors, trustee, and court.</a:t>
            </a:r>
          </a:p>
          <a:p>
            <a:pPr>
              <a:spcBef>
                <a:spcPct val="0"/>
              </a:spcBef>
            </a:pPr>
            <a:endParaRPr lang="en-US" dirty="0" smtClean="0"/>
          </a:p>
          <a:p>
            <a:pPr>
              <a:spcBef>
                <a:spcPct val="0"/>
              </a:spcBef>
            </a:pPr>
            <a:r>
              <a:rPr lang="en-US" dirty="0" smtClean="0"/>
              <a:t>In this kind of case, however, the goal is for the trustee to collect the assets and sell them.</a:t>
            </a:r>
          </a:p>
          <a:p>
            <a:pPr>
              <a:spcBef>
                <a:spcPct val="0"/>
              </a:spcBef>
            </a:pPr>
            <a:endParaRPr lang="en-US" dirty="0" smtClean="0"/>
          </a:p>
          <a:p>
            <a:pPr>
              <a:spcBef>
                <a:spcPct val="0"/>
              </a:spcBef>
            </a:pPr>
            <a:r>
              <a:rPr lang="en-US" dirty="0" smtClean="0"/>
              <a:t>[</a:t>
            </a:r>
            <a:r>
              <a:rPr lang="en-US" u="sng" dirty="0" smtClean="0"/>
              <a:t>Walk through slide, again continually referring to our hypothetical</a:t>
            </a:r>
            <a:r>
              <a:rPr lang="en-US" dirty="0" smtClean="0"/>
              <a:t>]</a:t>
            </a:r>
          </a:p>
          <a:p>
            <a:pPr>
              <a:spcBef>
                <a:spcPct val="0"/>
              </a:spcBef>
            </a:pPr>
            <a:endParaRPr lang="en-US" dirty="0" smtClean="0"/>
          </a:p>
          <a:p>
            <a:pPr>
              <a:spcBef>
                <a:spcPct val="0"/>
              </a:spcBef>
            </a:pPr>
            <a:r>
              <a:rPr lang="en-US" dirty="0" smtClean="0"/>
              <a:t>Examples of exempt assets:  household goods ($3,000), motor vehicles ($5,000), home ($60,000)</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934575-F410-4D70-A13A-BBEC3778EE34}"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Finally, let’s change our hypothetical a little.  Let’s assume that Jane and John formed a business entity, perhaps a corporation, to start their restaurant.  And, now, the business wants to seek bankruptcy protection.  Jane and John’s business might file under chapter 11.</a:t>
            </a:r>
          </a:p>
          <a:p>
            <a:pPr>
              <a:spcBef>
                <a:spcPct val="0"/>
              </a:spcBef>
            </a:pPr>
            <a:endParaRPr lang="en-US" dirty="0" smtClean="0"/>
          </a:p>
          <a:p>
            <a:pPr>
              <a:spcBef>
                <a:spcPct val="0"/>
              </a:spcBef>
            </a:pPr>
            <a:r>
              <a:rPr lang="en-US" dirty="0" smtClean="0"/>
              <a:t>As I have already noted, chapter 11 cases concern business reorganizations.  The businesses can be relatively small, like Jane’s and John’s corporation, or they can be huge, like United Airlines and Enron.</a:t>
            </a:r>
          </a:p>
          <a:p>
            <a:pPr>
              <a:spcBef>
                <a:spcPct val="0"/>
              </a:spcBef>
            </a:pPr>
            <a:endParaRPr lang="en-US" dirty="0" smtClean="0"/>
          </a:p>
          <a:p>
            <a:pPr>
              <a:spcBef>
                <a:spcPct val="0"/>
              </a:spcBef>
            </a:pPr>
            <a:r>
              <a:rPr lang="en-US" dirty="0" smtClean="0"/>
              <a:t>In this type of case, Jane and John’s business would file a plan of reorganization that outlines a proposal to repay all or part of the debts that existed before the filing of the bankruptcy case.  This plan is voted on by its creditors.  If approved by the creditors, then all or part of the debtor’s pre-bankruptcy obligations are paid to the creditors over time as outlined by the plan. </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D291B-8C05-4ED2-9F3E-759B0F9615A0}"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smtClean="0"/>
              <a:t>The slides that I have shown you so far have been focused on the process and on the debtors, but I would like to emphasize the point that bankruptcy proceedings seek to protect both debtors and creditors.  Creditors have important rights as well.</a:t>
            </a:r>
          </a:p>
          <a:p>
            <a:pPr fontAlgn="auto">
              <a:spcBef>
                <a:spcPts val="0"/>
              </a:spcBef>
              <a:spcAft>
                <a:spcPts val="0"/>
              </a:spcAft>
              <a:defRPr/>
            </a:pPr>
            <a:endParaRPr lang="en-US" dirty="0" smtClean="0"/>
          </a:p>
          <a:p>
            <a:pPr fontAlgn="auto">
              <a:spcBef>
                <a:spcPts val="0"/>
              </a:spcBef>
              <a:spcAft>
                <a:spcPts val="0"/>
              </a:spcAft>
              <a:defRPr/>
            </a:pPr>
            <a:r>
              <a:rPr lang="en-US" dirty="0" smtClean="0"/>
              <a:t>[</a:t>
            </a:r>
            <a:r>
              <a:rPr lang="en-US" u="sng" dirty="0" smtClean="0"/>
              <a:t>Go through slide</a:t>
            </a:r>
            <a:r>
              <a:rPr lang="en-US" dirty="0" smtClean="0"/>
              <a:t>].</a:t>
            </a:r>
            <a:endParaRPr lang="en-US" dirty="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1175E1-430D-4C39-AB14-51410001BE88}"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Charles Dickens</a:t>
            </a:r>
          </a:p>
          <a:p>
            <a:pPr>
              <a:spcBef>
                <a:spcPct val="0"/>
              </a:spcBef>
            </a:pPr>
            <a:endParaRPr lang="en-US" dirty="0" smtClean="0"/>
          </a:p>
          <a:p>
            <a:pPr>
              <a:spcBef>
                <a:spcPct val="0"/>
              </a:spcBef>
            </a:pPr>
            <a:r>
              <a:rPr lang="en-US" dirty="0" smtClean="0"/>
              <a: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AB5C25-33C2-4BB7-ABEE-C6A404F436C0}"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Bankruptcy is not the cure for all financial ills.  There are serious ramifications suffered by those who seek bankruptcy protection (e.g., the debtor’s credit rating will be affected, and he or she may have a harder time getting a loan for a car or a house).  However, it can be of invaluable assistance to financially troubled individuals and entities.</a:t>
            </a:r>
          </a:p>
          <a:p>
            <a:pPr>
              <a:spcBef>
                <a:spcPct val="0"/>
              </a:spcBef>
            </a:pPr>
            <a:endParaRPr lang="en-US" dirty="0" smtClean="0"/>
          </a:p>
          <a:p>
            <a:pPr>
              <a:spcBef>
                <a:spcPct val="0"/>
              </a:spcBef>
            </a:pPr>
            <a:r>
              <a:rPr lang="en-US" dirty="0" smtClean="0"/>
              <a:t>The decision to file is not easy.  Anyone contemplating doing so should speak with a bankruptcy attorney, who can better explain all of the potential pitfalls.</a:t>
            </a:r>
          </a:p>
          <a:p>
            <a:pPr>
              <a:spcBef>
                <a:spcPct val="0"/>
              </a:spcBef>
            </a:pPr>
            <a:endParaRPr lang="en-US" dirty="0" smtClean="0"/>
          </a:p>
          <a:p>
            <a:pPr>
              <a:spcBef>
                <a:spcPct val="0"/>
              </a:spcBef>
            </a:pPr>
            <a:r>
              <a:rPr lang="en-US" dirty="0" smtClean="0"/>
              <a:t>Creditors also must take care to read all of the documents and notices they receive carefully, and they must file whatever documents are necessary to preserve their rights.   They also should speak with an attorney to fully protect themselves.</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ED5E4A-D493-4F50-9A99-731093B3C9BF}"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CAE4065A-45F8-4CF9-AACB-FF1DE0F04F22}" type="slidenum">
              <a:rPr lang="en-US" smtClean="0"/>
              <a:pPr/>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Thomas Jefferson</a:t>
            </a:r>
          </a:p>
          <a:p>
            <a:pPr>
              <a:spcBef>
                <a:spcPct val="0"/>
              </a:spcBef>
            </a:pPr>
            <a:endParaRPr lang="en-US" dirty="0" smtClean="0"/>
          </a:p>
          <a:p>
            <a:pPr>
              <a:spcBef>
                <a:spcPct val="0"/>
              </a:spcBef>
            </a:pPr>
            <a:r>
              <a:rPr lang="en-US" dirty="0" smtClean="0"/>
              <a:t>**</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F06250-9558-4F63-AD4E-28E8BBAC2BDE}"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 T. Barnum</a:t>
            </a:r>
          </a:p>
          <a:p>
            <a:pPr>
              <a:spcBef>
                <a:spcPct val="0"/>
              </a:spcBef>
            </a:pPr>
            <a:endParaRPr lang="en-US" smtClean="0"/>
          </a:p>
          <a:p>
            <a:pPr>
              <a:spcBef>
                <a:spcPct val="0"/>
              </a:spcBef>
            </a:pPr>
            <a:r>
              <a:rPr lang="en-US" smtClean="0"/>
              <a:t>**</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52743F-5AFB-4D15-A15A-78E9B8A89E05}"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one time or another in their respective lives, they or a company they controlled,  all went through bankruptcy.</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220AD1-02A4-45E6-B78F-73B24CB1CC6D}"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term “bankruptcy” is believed to originate from ancient Latin describing a "broken bench," </a:t>
            </a:r>
            <a:r>
              <a:rPr lang="en-US" dirty="0" err="1" smtClean="0"/>
              <a:t>bancus</a:t>
            </a:r>
            <a:r>
              <a:rPr lang="en-US" dirty="0" smtClean="0"/>
              <a:t>, the tradesman's counter, and </a:t>
            </a:r>
            <a:r>
              <a:rPr lang="en-US" dirty="0" err="1" smtClean="0"/>
              <a:t>ruptus</a:t>
            </a:r>
            <a:r>
              <a:rPr lang="en-US" dirty="0" smtClean="0"/>
              <a:t>, broken, denoting one whose place of business was broke or gone.  In medieval times, a tradesmen in the square who could not pay creditors' claims literally had his bench broken, which put him out of his misery.</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1AFAE5-C640-4628-B1B9-2A3E3B32FCE0}"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Historically, the process wasn’t always set up to be helpful to the debtor or the creditor.</a:t>
            </a:r>
          </a:p>
          <a:p>
            <a:pPr>
              <a:spcBef>
                <a:spcPct val="0"/>
              </a:spcBef>
            </a:pPr>
            <a:endParaRPr lang="en-US" dirty="0" smtClean="0"/>
          </a:p>
          <a:p>
            <a:pPr>
              <a:spcBef>
                <a:spcPct val="0"/>
              </a:spcBef>
            </a:pPr>
            <a:r>
              <a:rPr lang="en-US" dirty="0" smtClean="0"/>
              <a:t>Slavery was a popular technique for handling the problem, as were debtor’s prisons.  And in Ancient Rome, there were circumstances in which a debtor would be executed and various body parts distributed to his creditors, with the choice parts, whichever those were, going to the creditors owed the most.  With apologies to William Shakespeare, creditors were truly given a “pound of flesh.”</a:t>
            </a:r>
          </a:p>
          <a:p>
            <a:pPr>
              <a:spcBef>
                <a:spcPct val="0"/>
              </a:spcBef>
            </a:pPr>
            <a:endParaRPr lang="en-US" dirty="0" smtClean="0"/>
          </a:p>
          <a:p>
            <a:pPr>
              <a:spcBef>
                <a:spcPct val="0"/>
              </a:spcBef>
            </a:pPr>
            <a:r>
              <a:rPr lang="en-US" dirty="0" smtClean="0"/>
              <a:t>Fortunately, the modern view is different.  The focus is on giving debtors a “fresh start,” while continuing to be fair to creditors.</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6C2175-1937-4A1B-A32E-5063FD029304}"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smtClean="0"/>
              <a:t>At the outset, it is important to correct some common misperceptions about those who seek bankruptcy protection.  </a:t>
            </a:r>
          </a:p>
          <a:p>
            <a:pPr fontAlgn="auto">
              <a:spcBef>
                <a:spcPts val="0"/>
              </a:spcBef>
              <a:spcAft>
                <a:spcPts val="0"/>
              </a:spcAft>
              <a:defRPr/>
            </a:pPr>
            <a:endParaRPr lang="en-US" dirty="0" smtClean="0"/>
          </a:p>
          <a:p>
            <a:pPr fontAlgn="auto">
              <a:spcBef>
                <a:spcPts val="0"/>
              </a:spcBef>
              <a:spcAft>
                <a:spcPts val="0"/>
              </a:spcAft>
              <a:defRPr/>
            </a:pPr>
            <a:r>
              <a:rPr lang="en-US" dirty="0" smtClean="0"/>
              <a:t>First, most who seek bankruptcy protection are not irresponsible people. They are people who have encountered unanticipated and sometimes catastrophic circumstances:</a:t>
            </a:r>
          </a:p>
          <a:p>
            <a:pPr fontAlgn="auto">
              <a:spcBef>
                <a:spcPts val="0"/>
              </a:spcBef>
              <a:spcAft>
                <a:spcPts val="0"/>
              </a:spcAft>
              <a:defRPr/>
            </a:pPr>
            <a:endParaRPr lang="en-US" dirty="0" smtClean="0"/>
          </a:p>
          <a:p>
            <a:pPr fontAlgn="auto">
              <a:spcBef>
                <a:spcPts val="0"/>
              </a:spcBef>
              <a:spcAft>
                <a:spcPts val="0"/>
              </a:spcAft>
              <a:buFont typeface="Arial" pitchFamily="34" charset="0"/>
              <a:buChar char="•"/>
              <a:defRPr/>
            </a:pPr>
            <a:r>
              <a:rPr lang="en-US" dirty="0" smtClean="0"/>
              <a:t>Some just took on too much debt.  Maybe they ran up too many credit cards.</a:t>
            </a:r>
          </a:p>
          <a:p>
            <a:pPr fontAlgn="auto">
              <a:spcBef>
                <a:spcPts val="0"/>
              </a:spcBef>
              <a:spcAft>
                <a:spcPts val="0"/>
              </a:spcAft>
              <a:buFont typeface="Arial" pitchFamily="34" charset="0"/>
              <a:buChar char="•"/>
              <a:defRPr/>
            </a:pPr>
            <a:r>
              <a:rPr lang="en-US" dirty="0" smtClean="0"/>
              <a:t>Others took on debt and then lost income, which prevented them from paying their debts.</a:t>
            </a:r>
          </a:p>
          <a:p>
            <a:pPr fontAlgn="auto">
              <a:spcBef>
                <a:spcPts val="0"/>
              </a:spcBef>
              <a:spcAft>
                <a:spcPts val="0"/>
              </a:spcAft>
              <a:buFont typeface="Arial" pitchFamily="34" charset="0"/>
              <a:buChar char="•"/>
              <a:defRPr/>
            </a:pPr>
            <a:r>
              <a:rPr lang="en-US" dirty="0" smtClean="0"/>
              <a:t>Others faced unexpected circumstances, like a medical crisis with catastrophic medical bills.</a:t>
            </a:r>
          </a:p>
          <a:p>
            <a:pPr fontAlgn="auto">
              <a:spcBef>
                <a:spcPts val="0"/>
              </a:spcBef>
              <a:spcAft>
                <a:spcPts val="0"/>
              </a:spcAft>
              <a:buFont typeface="Arial" pitchFamily="34" charset="0"/>
              <a:buChar char="•"/>
              <a:defRPr/>
            </a:pPr>
            <a:r>
              <a:rPr lang="en-US" dirty="0" smtClean="0"/>
              <a:t>And others perhaps trusted others to manage their money, and those others failed badly.</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9141B1-AB2D-4E2B-A981-C331AB94C2B4}"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smtClean="0"/>
              <a:t>There </a:t>
            </a:r>
            <a:r>
              <a:rPr lang="en-US" dirty="0" smtClean="0"/>
              <a:t>is a misperception that bad actors can get away with misdeeds in the bankruptcy process.  This is not correct.  </a:t>
            </a:r>
          </a:p>
          <a:p>
            <a:pPr fontAlgn="auto">
              <a:spcBef>
                <a:spcPts val="0"/>
              </a:spcBef>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dirty="0" smtClean="0"/>
              <a:t>Although as I will discuss, many obligations are forgiven in a bankruptcy, certain obligations are not forgiven.  For example, if a debtor has been convicted of a crime and restitution is ordered, that order is not forgiven and the restitution must be paid.  Likewise, domestic support obligations, such as child support, cannot be forgiven.  </a:t>
            </a:r>
          </a:p>
          <a:p>
            <a:pPr fontAlgn="auto">
              <a:spcBef>
                <a:spcPts val="0"/>
              </a:spcBef>
              <a:spcAft>
                <a:spcPts val="0"/>
              </a:spcAft>
              <a:buFont typeface="Arial" pitchFamily="34" charset="0"/>
              <a:buChar char="•"/>
              <a:defRPr/>
            </a:pPr>
            <a:r>
              <a:rPr lang="en-US" dirty="0" smtClean="0"/>
              <a:t>If the debtor attempts to hide his or her assets from creditors during a bankruptcy case, it is possible that the result will be the sale of the debtor’s assets with no forgiveness of any of his or her debts.  </a:t>
            </a:r>
            <a:r>
              <a:rPr lang="en-US" u="sng" dirty="0" smtClean="0"/>
              <a:t>There are also criminal penalties that can be imposed</a:t>
            </a:r>
            <a:r>
              <a:rPr lang="en-US" dirty="0" smtClean="0"/>
              <a:t>.</a:t>
            </a:r>
          </a:p>
          <a:p>
            <a:pPr fontAlgn="auto">
              <a:spcBef>
                <a:spcPts val="0"/>
              </a:spcBef>
              <a:spcAft>
                <a:spcPts val="0"/>
              </a:spcAft>
              <a:buFont typeface="Arial" pitchFamily="34" charset="0"/>
              <a:buChar char="•"/>
              <a:defRPr/>
            </a:pPr>
            <a:r>
              <a:rPr lang="en-US" dirty="0" smtClean="0"/>
              <a:t>Likewise, if a debtor’s actions toward a particular creditor are egregious, it is possible that the Court may find that the debt owed to that specific creditor is not forgiven</a:t>
            </a:r>
          </a:p>
          <a:p>
            <a:pPr fontAlgn="auto">
              <a:spcBef>
                <a:spcPts val="0"/>
              </a:spcBef>
              <a:spcAft>
                <a:spcPts val="0"/>
              </a:spcAft>
              <a:defRPr/>
            </a:pPr>
            <a:endParaRPr lang="en-US" dirty="0" smtClean="0"/>
          </a:p>
          <a:p>
            <a:pPr fontAlgn="auto">
              <a:spcBef>
                <a:spcPts val="0"/>
              </a:spcBef>
              <a:spcAft>
                <a:spcPts val="0"/>
              </a:spcAft>
              <a:defRPr/>
            </a:pPr>
            <a:r>
              <a:rPr lang="en-US" dirty="0" smtClean="0"/>
              <a:t>And for reasons that I will discuss, filing solely to delay things does not work either.</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EFE0F4-8185-43E6-BF99-10C0DBC3B012}"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6D67B411-3F39-44BE-87BF-A4DDEF7C59B5}" type="datetime1">
              <a:rPr lang="en-US" smtClean="0"/>
              <a:pPr>
                <a:defRPr/>
              </a:pPr>
              <a:t>11/8/2013</a:t>
            </a:fld>
            <a:endParaRPr lang="en-US" dirty="0"/>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5D0992C9-CEB2-4B62-8F80-AAFA4FD6C00C}"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8D8B45C-DA79-4A7E-9B26-52FDBB6B8D89}" type="datetime1">
              <a:rPr lang="en-US" smtClean="0"/>
              <a:pPr>
                <a:defRPr/>
              </a:pPr>
              <a:t>11/8/2013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E174DA-5ABC-4086-A974-28EF0EF08CF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C934AF2-2394-4746-9F6D-2F9A96A62D30}" type="datetime1">
              <a:rPr lang="en-US" smtClean="0"/>
              <a:pPr>
                <a:defRPr/>
              </a:pPr>
              <a:t>11/8/2013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D2AED1-0891-4F88-B343-26F1056466BE}"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F310782-D64B-48AD-8518-9EB153D3681F}" type="datetimeFigureOut">
              <a:rPr lang="en-US" smtClean="0"/>
              <a:pPr/>
              <a:t>11/8/2013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310782-D64B-48AD-8518-9EB153D3681F}"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F310782-D64B-48AD-8518-9EB153D3681F}" type="datetimeFigureOut">
              <a:rPr lang="en-US" smtClean="0"/>
              <a:pPr/>
              <a:t>11/8/2013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F310782-D64B-48AD-8518-9EB153D3681F}"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F310782-D64B-48AD-8518-9EB153D3681F}" type="datetimeFigureOut">
              <a:rPr lang="en-US" smtClean="0"/>
              <a:pPr/>
              <a:t>11/8/2013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310782-D64B-48AD-8518-9EB153D3681F}"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AF310782-D64B-48AD-8518-9EB153D3681F}"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6D85DB-8586-4A12-8ECC-88E81E0781E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5" name="Date Placeholder 4"/>
          <p:cNvSpPr>
            <a:spLocks noGrp="1"/>
          </p:cNvSpPr>
          <p:nvPr>
            <p:ph type="dt" sz="half" idx="10"/>
          </p:nvPr>
        </p:nvSpPr>
        <p:spPr/>
        <p:txBody>
          <a:bodyPr/>
          <a:lstStyle/>
          <a:p>
            <a:fld id="{AF310782-D64B-48AD-8518-9EB153D3681F}" type="datetimeFigureOut">
              <a:rPr lang="en-US" smtClean="0"/>
              <a:pPr/>
              <a:t>11/8/2013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CA69203-74BF-40D8-8998-619CBA86BFB8}" type="datetime1">
              <a:rPr lang="en-US" smtClean="0"/>
              <a:pPr>
                <a:defRPr/>
              </a:pPr>
              <a:t>11/8/2013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23458A-748D-4D31-B6D8-3ED9DDB283A9}"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AF310782-D64B-48AD-8518-9EB153D3681F}" type="datetimeFigureOut">
              <a:rPr lang="en-US" smtClean="0"/>
              <a:pPr/>
              <a:t>11/8/2013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10782-D64B-48AD-8518-9EB153D3681F}"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206D85DB-8586-4A12-8ECC-88E81E0781E0}" type="slidenum">
              <a:rPr lang="en-US" smtClean="0">
                <a:solidFill>
                  <a:srgbClr val="969696">
                    <a:shade val="75000"/>
                  </a:srgbClr>
                </a:solidFill>
              </a:rPr>
              <a:pPr/>
              <a:t>‹#›</a:t>
            </a:fld>
            <a:endParaRPr lang="en-US">
              <a:solidFill>
                <a:srgbClr val="969696">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310782-D64B-48AD-8518-9EB153D3681F}"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76106C0-5E8E-47AE-9F6F-4F17EC91CBC2}" type="datetime1">
              <a:rPr lang="en-US" smtClean="0"/>
              <a:pPr>
                <a:defRPr/>
              </a:pPr>
              <a:t>11/8/2013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FF2D36A2-E894-4D5F-B4B3-096ECEE7DF1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C9590A8-AFBB-48A0-A2C1-A50B199EAACB}" type="datetime1">
              <a:rPr lang="en-US" smtClean="0"/>
              <a:pPr>
                <a:defRPr/>
              </a:pPr>
              <a:t>11/8/2013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E768F0-62A2-49E4-B343-253BE83E83C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E5ABD826-1FEC-438B-A2EA-01E5B3119A83}" type="datetime1">
              <a:rPr lang="en-US" smtClean="0"/>
              <a:pPr>
                <a:defRPr/>
              </a:pPr>
              <a:t>11/8/2013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E0A1DB-67A4-48BA-9CDE-4EC142CC6D9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6A51689-7D8B-4EBC-8CF6-77AAC14C5CE9}" type="datetime1">
              <a:rPr lang="en-US" smtClean="0"/>
              <a:pPr>
                <a:defRPr/>
              </a:pPr>
              <a:t>11/8/2013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B4401D0-ACBC-43B9-9523-DC2CC28015A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A09C1A6-A61E-41C2-8BEE-3798F816F93E}" type="datetime1">
              <a:rPr lang="en-US" smtClean="0"/>
              <a:pPr>
                <a:defRPr/>
              </a:pPr>
              <a:t>11/8/2013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FD380B7-F3D2-4946-AAEF-6385596CA01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D991676E-677F-4C5E-860E-49CFD691675B}" type="datetime1">
              <a:rPr lang="en-US" smtClean="0"/>
              <a:pPr>
                <a:defRPr/>
              </a:pPr>
              <a:t>11/8/2013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CCA37D-46F8-4EE2-9DF3-08F9CCC45888}"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7D4B6AB-7D4A-4D20-B372-8D37DAEA4645}" type="datetime1">
              <a:rPr lang="en-US" smtClean="0"/>
              <a:pPr>
                <a:defRPr/>
              </a:pPr>
              <a:t>11/8/2013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901217-E04F-4312-9F65-E6E17C4C3F0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A171FEDC-1B0D-48A0-AFFC-D0448D85B1D2}" type="datetime1">
              <a:rPr lang="en-US" smtClean="0"/>
              <a:pPr>
                <a:defRPr/>
              </a:pPr>
              <a:t>11/8/2013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D13282E0-DF86-40CA-8A1F-79733E9EBA5B}"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auto">
              <a:spcBef>
                <a:spcPts val="0"/>
              </a:spcBef>
              <a:spcAft>
                <a:spcPts val="0"/>
              </a:spcAft>
            </a:pPr>
            <a:fld id="{AF310782-D64B-48AD-8518-9EB153D3681F}" type="datetimeFigureOut">
              <a:rPr lang="en-US" smtClean="0">
                <a:latin typeface="Georgia"/>
              </a:rPr>
              <a:pPr fontAlgn="auto">
                <a:spcBef>
                  <a:spcPts val="0"/>
                </a:spcBef>
                <a:spcAft>
                  <a:spcPts val="0"/>
                </a:spcAft>
              </a:pPr>
              <a:t>11/8/2013</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auto">
              <a:spcBef>
                <a:spcPts val="0"/>
              </a:spcBef>
              <a:spcAft>
                <a:spcPts val="0"/>
              </a:spcAft>
            </a:pPr>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206D85DB-8586-4A12-8ECC-88E81E0781E0}" type="slidenum">
              <a:rPr lang="en-US" smtClean="0">
                <a:solidFill>
                  <a:srgbClr val="969696">
                    <a:shade val="75000"/>
                  </a:srgbClr>
                </a:solidFill>
                <a:latin typeface="Georgia"/>
              </a:rPr>
              <a:pPr fontAlgn="auto">
                <a:spcBef>
                  <a:spcPts val="0"/>
                </a:spcBef>
                <a:spcAft>
                  <a:spcPts val="0"/>
                </a:spcAft>
              </a:pPr>
              <a:t>‹#›</a:t>
            </a:fld>
            <a:endParaRPr lang="en-US">
              <a:solidFill>
                <a:srgbClr val="969696">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academic.shu.edu/honors/Rembrandt-Peale-painting-of-Thomas-Jefferson-New-York-Historical-Society.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academic.shu.edu/honors/Rembrandt-Peale-painting-of-Thomas-Jefferson-New-York-Historical-Society.jpg" TargetMode="External"/><Relationship Id="rId4" Type="http://schemas.openxmlformats.org/officeDocument/2006/relationships/image" Target="../media/image6.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academic.shu.edu/honors/Rembrandt-Peale-painting-of-Thomas-Jefferson-New-York-Historical-Society.jpg" TargetMode="External"/><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Placeholder 12" descr="OurCourts_Colorado_01.jpg"/>
          <p:cNvPicPr>
            <a:picLocks noGrp="1" noChangeAspect="1"/>
          </p:cNvPicPr>
          <p:nvPr>
            <p:ph type="pic" idx="1"/>
          </p:nvPr>
        </p:nvPicPr>
        <p:blipFill>
          <a:blip r:embed="rId3" cstate="print"/>
          <a:srcRect l="-3199" r="-3516"/>
          <a:stretch>
            <a:fillRect/>
          </a:stretch>
        </p:blipFill>
        <p:spPr>
          <a:xfrm>
            <a:off x="2895600" y="1295400"/>
            <a:ext cx="6172200" cy="4114800"/>
          </a:xfrm>
        </p:spPr>
      </p:pic>
      <p:sp>
        <p:nvSpPr>
          <p:cNvPr id="12" name="Text Placeholder 11"/>
          <p:cNvSpPr>
            <a:spLocks noGrp="1"/>
          </p:cNvSpPr>
          <p:nvPr>
            <p:ph type="body" sz="half" idx="2"/>
          </p:nvPr>
        </p:nvSpPr>
        <p:spPr/>
        <p:txBody>
          <a:bodyPr>
            <a:noAutofit/>
          </a:bodyPr>
          <a:lstStyle/>
          <a:p>
            <a:r>
              <a:rPr lang="en-US" sz="2800" dirty="0" smtClean="0">
                <a:solidFill>
                  <a:schemeClr val="tx1"/>
                </a:solidFill>
                <a:latin typeface="Bell MT" pitchFamily="18" charset="0"/>
                <a:ea typeface="Batang" pitchFamily="18" charset="-127"/>
              </a:rPr>
              <a:t>“An Economic Fresh Start- Bankruptcy Basics” </a:t>
            </a:r>
            <a:endParaRPr lang="en-US" sz="2800" dirty="0">
              <a:solidFill>
                <a:schemeClr val="tx1"/>
              </a:solidFill>
              <a:latin typeface="Bell MT" pitchFamily="18" charset="0"/>
              <a:ea typeface="Batang" pitchFamily="18" charset="-127"/>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382000" cy="1066800"/>
          </a:xfrm>
        </p:spPr>
        <p:txBody>
          <a:bodyPr>
            <a:normAutofit/>
          </a:bodyPr>
          <a:lstStyle/>
          <a:p>
            <a:pPr>
              <a:defRPr/>
            </a:pPr>
            <a:r>
              <a:rPr lang="en-US" sz="5400" b="1" dirty="0" smtClean="0">
                <a:solidFill>
                  <a:srgbClr val="002060"/>
                </a:solidFill>
                <a:latin typeface="Bell MT" pitchFamily="18" charset="0"/>
                <a:ea typeface="Tahoma" pitchFamily="34" charset="0"/>
                <a:cs typeface="Tahoma" pitchFamily="34" charset="0"/>
              </a:rPr>
              <a:t>Goals of Bankruptcy Laws</a:t>
            </a:r>
            <a:endParaRPr lang="en-US" sz="5400" b="1" dirty="0">
              <a:solidFill>
                <a:srgbClr val="002060"/>
              </a:solidFill>
              <a:latin typeface="Bell MT" pitchFamily="18" charset="0"/>
              <a:ea typeface="Tahoma" pitchFamily="34" charset="0"/>
              <a:cs typeface="Tahoma" pitchFamily="34" charset="0"/>
            </a:endParaRPr>
          </a:p>
        </p:txBody>
      </p:sp>
      <p:sp>
        <p:nvSpPr>
          <p:cNvPr id="2" name="Content Placeholder 1"/>
          <p:cNvSpPr>
            <a:spLocks noGrp="1"/>
          </p:cNvSpPr>
          <p:nvPr>
            <p:ph idx="1"/>
          </p:nvPr>
        </p:nvSpPr>
        <p:spPr>
          <a:xfrm>
            <a:off x="914400" y="1371600"/>
            <a:ext cx="7848600" cy="4525963"/>
          </a:xfrm>
        </p:spPr>
        <p:txBody>
          <a:bodyPr>
            <a:normAutofit/>
          </a:bodyPr>
          <a:lstStyle/>
          <a:p>
            <a:pPr>
              <a:defRPr/>
            </a:pPr>
            <a:endParaRPr lang="en-US" dirty="0" smtClean="0"/>
          </a:p>
          <a:p>
            <a:pPr>
              <a:buFont typeface="Wingdings" pitchFamily="2" charset="2"/>
              <a:buNone/>
              <a:defRPr/>
            </a:pPr>
            <a:r>
              <a:rPr lang="en-US" dirty="0" smtClean="0">
                <a:latin typeface="Arial Black"/>
              </a:rPr>
              <a:t>□ </a:t>
            </a:r>
            <a:r>
              <a:rPr lang="en-US" sz="3200" b="1" dirty="0" smtClean="0">
                <a:solidFill>
                  <a:srgbClr val="C00000"/>
                </a:solidFill>
                <a:latin typeface="Bell MT" pitchFamily="18" charset="0"/>
              </a:rPr>
              <a:t>Fair treatment for all creditors:  </a:t>
            </a:r>
          </a:p>
          <a:p>
            <a:pPr>
              <a:buFont typeface="Wingdings" pitchFamily="2" charset="2"/>
              <a:buNone/>
              <a:defRPr/>
            </a:pPr>
            <a:r>
              <a:rPr lang="en-US" sz="3200" dirty="0" smtClean="0">
                <a:solidFill>
                  <a:srgbClr val="FFC000"/>
                </a:solidFill>
                <a:latin typeface="Bell MT" pitchFamily="18" charset="0"/>
              </a:rPr>
              <a:t>	</a:t>
            </a:r>
            <a:r>
              <a:rPr lang="en-US" sz="3200" dirty="0" smtClean="0">
                <a:latin typeface="Bell MT" pitchFamily="18" charset="0"/>
              </a:rPr>
              <a:t>Equitable payment of claims (based on the type of claim)</a:t>
            </a:r>
          </a:p>
          <a:p>
            <a:pPr>
              <a:defRPr/>
            </a:pPr>
            <a:endParaRPr lang="en-US" sz="3200" dirty="0" smtClean="0">
              <a:latin typeface="Bell MT" pitchFamily="18" charset="0"/>
            </a:endParaRPr>
          </a:p>
          <a:p>
            <a:pPr>
              <a:buFont typeface="Wingdings" pitchFamily="2" charset="2"/>
              <a:buNone/>
              <a:defRPr/>
            </a:pPr>
            <a:r>
              <a:rPr lang="en-US" sz="3200" dirty="0" smtClean="0">
                <a:latin typeface="Bell MT" pitchFamily="18" charset="0"/>
              </a:rPr>
              <a:t>□ </a:t>
            </a:r>
            <a:r>
              <a:rPr lang="en-US" sz="3200" b="1" dirty="0" smtClean="0">
                <a:solidFill>
                  <a:srgbClr val="C00000"/>
                </a:solidFill>
                <a:latin typeface="Bell MT" pitchFamily="18" charset="0"/>
              </a:rPr>
              <a:t>The “Fresh Start”:  </a:t>
            </a:r>
          </a:p>
          <a:p>
            <a:pPr>
              <a:buFont typeface="Wingdings" pitchFamily="2" charset="2"/>
              <a:buNone/>
              <a:defRPr/>
            </a:pPr>
            <a:r>
              <a:rPr lang="en-US" sz="3200" dirty="0" smtClean="0">
                <a:solidFill>
                  <a:srgbClr val="FFC000"/>
                </a:solidFill>
                <a:latin typeface="Bell MT" pitchFamily="18" charset="0"/>
              </a:rPr>
              <a:t>	</a:t>
            </a:r>
            <a:r>
              <a:rPr lang="en-US" sz="3200" dirty="0" smtClean="0">
                <a:latin typeface="Bell MT" pitchFamily="18" charset="0"/>
              </a:rPr>
              <a:t>Debtors get a discharge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457200"/>
            <a:ext cx="6705600" cy="990600"/>
          </a:xfrm>
        </p:spPr>
        <p:txBody>
          <a:bodyPr>
            <a:noAutofit/>
          </a:bodyPr>
          <a:lstStyle/>
          <a:p>
            <a:pPr>
              <a:defRPr/>
            </a:pPr>
            <a:r>
              <a:rPr lang="en-US" sz="4000" b="1" dirty="0" smtClean="0">
                <a:solidFill>
                  <a:srgbClr val="002060"/>
                </a:solidFill>
                <a:latin typeface="Bell MT" pitchFamily="18" charset="0"/>
                <a:ea typeface="Tahoma" pitchFamily="34" charset="0"/>
                <a:cs typeface="Tahoma" pitchFamily="34" charset="0"/>
              </a:rPr>
              <a:t>Most Common </a:t>
            </a:r>
            <a:r>
              <a:rPr sz="4000" b="1" dirty="0" smtClean="0">
                <a:solidFill>
                  <a:srgbClr val="002060"/>
                </a:solidFill>
                <a:latin typeface="Bell MT" pitchFamily="18" charset="0"/>
                <a:ea typeface="Tahoma" pitchFamily="34" charset="0"/>
                <a:cs typeface="Tahoma" pitchFamily="34" charset="0"/>
              </a:rPr>
              <a:t>Types of Bankruptcy Cases</a:t>
            </a:r>
            <a:endParaRPr lang="en-US" sz="4000" b="1" dirty="0">
              <a:solidFill>
                <a:srgbClr val="002060"/>
              </a:solidFill>
              <a:latin typeface="Bell MT" pitchFamily="18" charset="0"/>
              <a:ea typeface="Tahoma" pitchFamily="34" charset="0"/>
              <a:cs typeface="Tahoma" pitchFamily="34" charset="0"/>
            </a:endParaRPr>
          </a:p>
        </p:txBody>
      </p:sp>
      <p:sp>
        <p:nvSpPr>
          <p:cNvPr id="2" name="Content Placeholder 1"/>
          <p:cNvSpPr>
            <a:spLocks noGrp="1"/>
          </p:cNvSpPr>
          <p:nvPr>
            <p:ph idx="1"/>
          </p:nvPr>
        </p:nvSpPr>
        <p:spPr>
          <a:xfrm>
            <a:off x="457200" y="2209800"/>
            <a:ext cx="8458200" cy="3810000"/>
          </a:xfrm>
        </p:spPr>
        <p:txBody>
          <a:bodyPr>
            <a:normAutofit/>
          </a:bodyPr>
          <a:lstStyle/>
          <a:p>
            <a:pPr>
              <a:buFont typeface="Wingdings" pitchFamily="2" charset="2"/>
              <a:buNone/>
            </a:pPr>
            <a:r>
              <a:rPr lang="en-US" sz="3200" dirty="0" smtClean="0">
                <a:latin typeface="Bell MT" pitchFamily="18" charset="0"/>
                <a:cs typeface="Tahoma" pitchFamily="34" charset="0"/>
              </a:rPr>
              <a:t>□ Chapter 13 – Individual Repayment Plans</a:t>
            </a:r>
          </a:p>
          <a:p>
            <a:pPr>
              <a:buFont typeface="Wingdings" pitchFamily="2" charset="2"/>
              <a:buNone/>
            </a:pPr>
            <a:endParaRPr lang="en-US" sz="3200" dirty="0" smtClean="0">
              <a:latin typeface="Bell MT" pitchFamily="18" charset="0"/>
              <a:cs typeface="Tahoma" pitchFamily="34" charset="0"/>
            </a:endParaRPr>
          </a:p>
          <a:p>
            <a:pPr>
              <a:buFont typeface="Wingdings" pitchFamily="2" charset="2"/>
              <a:buNone/>
            </a:pPr>
            <a:r>
              <a:rPr lang="en-US" sz="3200" dirty="0" smtClean="0">
                <a:latin typeface="Bell MT" pitchFamily="18" charset="0"/>
                <a:cs typeface="Tahoma" pitchFamily="34" charset="0"/>
              </a:rPr>
              <a:t>□ Chapter 7 – Liquidations</a:t>
            </a:r>
          </a:p>
          <a:p>
            <a:pPr>
              <a:buFont typeface="Wingdings" pitchFamily="2" charset="2"/>
              <a:buNone/>
            </a:pPr>
            <a:endParaRPr lang="en-US" sz="3200" dirty="0" smtClean="0">
              <a:latin typeface="Bell MT" pitchFamily="18" charset="0"/>
              <a:cs typeface="Tahoma" pitchFamily="34" charset="0"/>
            </a:endParaRPr>
          </a:p>
          <a:p>
            <a:pPr>
              <a:buFont typeface="Wingdings" pitchFamily="2" charset="2"/>
              <a:buNone/>
            </a:pPr>
            <a:r>
              <a:rPr lang="en-US" sz="3200" dirty="0" smtClean="0">
                <a:latin typeface="Bell MT" pitchFamily="18" charset="0"/>
                <a:cs typeface="Tahoma" pitchFamily="34" charset="0"/>
              </a:rPr>
              <a:t>□ Chapter 11 – Business Reorganizations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924800" cy="1066800"/>
          </a:xfrm>
        </p:spPr>
        <p:txBody>
          <a:bodyPr>
            <a:noAutofit/>
          </a:bodyPr>
          <a:lstStyle/>
          <a:p>
            <a:pPr algn="ctr">
              <a:defRPr/>
            </a:pPr>
            <a:r>
              <a:rPr lang="en-US" sz="4000" b="1" dirty="0" smtClean="0">
                <a:solidFill>
                  <a:srgbClr val="002060"/>
                </a:solidFill>
                <a:latin typeface="Bell MT" pitchFamily="18" charset="0"/>
                <a:ea typeface="Tahoma" pitchFamily="34" charset="0"/>
                <a:cs typeface="Tahoma" pitchFamily="34" charset="0"/>
              </a:rPr>
              <a:t>How </a:t>
            </a:r>
            <a:r>
              <a:rPr sz="4000" b="1" dirty="0" smtClean="0">
                <a:solidFill>
                  <a:srgbClr val="002060"/>
                </a:solidFill>
                <a:latin typeface="Bell MT" pitchFamily="18" charset="0"/>
                <a:ea typeface="Tahoma" pitchFamily="34" charset="0"/>
                <a:cs typeface="Tahoma" pitchFamily="34" charset="0"/>
              </a:rPr>
              <a:t>a Bankruptcy Case</a:t>
            </a:r>
            <a:r>
              <a:rPr lang="en-US" sz="4000" b="1" dirty="0" smtClean="0">
                <a:solidFill>
                  <a:srgbClr val="002060"/>
                </a:solidFill>
                <a:latin typeface="Bell MT" pitchFamily="18" charset="0"/>
                <a:ea typeface="Tahoma" pitchFamily="34" charset="0"/>
                <a:cs typeface="Tahoma" pitchFamily="34" charset="0"/>
              </a:rPr>
              <a:t> is Filed</a:t>
            </a:r>
            <a:endParaRPr lang="en-US" sz="4000" b="1" dirty="0">
              <a:solidFill>
                <a:srgbClr val="002060"/>
              </a:solidFill>
              <a:latin typeface="Bell MT" pitchFamily="18" charset="0"/>
            </a:endParaRPr>
          </a:p>
        </p:txBody>
      </p:sp>
      <p:sp>
        <p:nvSpPr>
          <p:cNvPr id="3" name="Text Placeholder 2"/>
          <p:cNvSpPr>
            <a:spLocks noGrp="1"/>
          </p:cNvSpPr>
          <p:nvPr>
            <p:ph type="body" idx="2"/>
          </p:nvPr>
        </p:nvSpPr>
        <p:spPr>
          <a:xfrm>
            <a:off x="685800" y="2209800"/>
            <a:ext cx="5257800" cy="2895600"/>
          </a:xfrm>
        </p:spPr>
        <p:txBody>
          <a:bodyPr>
            <a:noAutofit/>
          </a:bodyPr>
          <a:lstStyle/>
          <a:p>
            <a:r>
              <a:rPr lang="en-US" sz="3200" dirty="0" smtClean="0">
                <a:latin typeface="Bell MT" pitchFamily="18" charset="0"/>
                <a:cs typeface="Tahoma" pitchFamily="34" charset="0"/>
              </a:rPr>
              <a:t>□ Credit Counseling Course</a:t>
            </a:r>
          </a:p>
          <a:p>
            <a:endParaRPr lang="en-US" sz="3200" dirty="0" smtClean="0">
              <a:latin typeface="Bell MT" pitchFamily="18" charset="0"/>
              <a:cs typeface="Tahoma" pitchFamily="34" charset="0"/>
            </a:endParaRPr>
          </a:p>
          <a:p>
            <a:r>
              <a:rPr lang="en-US" sz="3200" dirty="0" smtClean="0">
                <a:latin typeface="Bell MT" pitchFamily="18" charset="0"/>
                <a:cs typeface="Tahoma" pitchFamily="34" charset="0"/>
              </a:rPr>
              <a:t>□ Schedules</a:t>
            </a:r>
          </a:p>
          <a:p>
            <a:r>
              <a:rPr lang="en-US" sz="3200" dirty="0" smtClean="0">
                <a:latin typeface="Bell MT" pitchFamily="18" charset="0"/>
                <a:cs typeface="Tahoma" pitchFamily="34" charset="0"/>
              </a:rPr>
              <a:t>          ○ Assets</a:t>
            </a:r>
          </a:p>
          <a:p>
            <a:r>
              <a:rPr lang="en-US" sz="3200" dirty="0" smtClean="0">
                <a:latin typeface="Bell MT" pitchFamily="18" charset="0"/>
                <a:cs typeface="Tahoma" pitchFamily="34" charset="0"/>
              </a:rPr>
              <a:t>          ○ Debts</a:t>
            </a:r>
          </a:p>
        </p:txBody>
      </p:sp>
      <p:pic>
        <p:nvPicPr>
          <p:cNvPr id="39938" name="Content Placeholder 4" descr="IMG_0780.JPG"/>
          <p:cNvPicPr>
            <a:picLocks noGrp="1" noChangeAspect="1"/>
          </p:cNvPicPr>
          <p:nvPr>
            <p:ph sz="half" idx="1"/>
          </p:nvPr>
        </p:nvPicPr>
        <p:blipFill>
          <a:blip r:embed="rId3" cstate="print"/>
          <a:stretch>
            <a:fillRect/>
          </a:stretch>
        </p:blipFill>
        <p:spPr>
          <a:xfrm>
            <a:off x="5791200" y="1828800"/>
            <a:ext cx="2452255" cy="3886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85800"/>
            <a:ext cx="8001000" cy="990600"/>
          </a:xfrm>
        </p:spPr>
        <p:txBody>
          <a:bodyPr>
            <a:noAutofit/>
          </a:bodyPr>
          <a:lstStyle/>
          <a:p>
            <a:pPr algn="ctr">
              <a:defRPr/>
            </a:pPr>
            <a:r>
              <a:rPr lang="en-US" sz="4400" b="1" dirty="0" smtClean="0">
                <a:solidFill>
                  <a:srgbClr val="002060"/>
                </a:solidFill>
                <a:latin typeface="Bell MT" pitchFamily="18" charset="0"/>
                <a:ea typeface="Tahoma" pitchFamily="34" charset="0"/>
                <a:cs typeface="Tahoma" pitchFamily="34" charset="0"/>
              </a:rPr>
              <a:t>Bankruptcy Cases are Heard in </a:t>
            </a:r>
            <a:r>
              <a:rPr sz="4400" b="1" dirty="0" smtClean="0">
                <a:solidFill>
                  <a:srgbClr val="002060"/>
                </a:solidFill>
                <a:latin typeface="Bell MT" pitchFamily="18" charset="0"/>
                <a:ea typeface="Tahoma" pitchFamily="34" charset="0"/>
                <a:cs typeface="Tahoma" pitchFamily="34" charset="0"/>
              </a:rPr>
              <a:t>Bankruptcy</a:t>
            </a:r>
            <a:r>
              <a:rPr lang="en-US" sz="4400" b="1" dirty="0" smtClean="0">
                <a:solidFill>
                  <a:srgbClr val="002060"/>
                </a:solidFill>
                <a:latin typeface="Bell MT" pitchFamily="18" charset="0"/>
                <a:ea typeface="Tahoma" pitchFamily="34" charset="0"/>
                <a:cs typeface="Tahoma" pitchFamily="34" charset="0"/>
              </a:rPr>
              <a:t> Court</a:t>
            </a:r>
            <a:endParaRPr lang="en-US" sz="4400" b="1" dirty="0">
              <a:solidFill>
                <a:srgbClr val="002060"/>
              </a:solidFill>
              <a:latin typeface="Bell MT" pitchFamily="18" charset="0"/>
            </a:endParaRPr>
          </a:p>
        </p:txBody>
      </p:sp>
      <p:sp>
        <p:nvSpPr>
          <p:cNvPr id="3" name="Text Placeholder 2"/>
          <p:cNvSpPr>
            <a:spLocks noGrp="1"/>
          </p:cNvSpPr>
          <p:nvPr>
            <p:ph type="body" idx="2"/>
          </p:nvPr>
        </p:nvSpPr>
        <p:spPr>
          <a:xfrm>
            <a:off x="4572000" y="1295400"/>
            <a:ext cx="4038600" cy="4572000"/>
          </a:xfrm>
        </p:spPr>
        <p:txBody>
          <a:bodyPr>
            <a:normAutofit/>
          </a:bodyPr>
          <a:lstStyle/>
          <a:p>
            <a:pPr>
              <a:spcBef>
                <a:spcPct val="0"/>
              </a:spcBef>
            </a:pPr>
            <a:endParaRPr lang="en-US" sz="2800" dirty="0" smtClean="0">
              <a:latin typeface="Bell MT" pitchFamily="18" charset="0"/>
              <a:cs typeface="Tahoma" pitchFamily="34" charset="0"/>
            </a:endParaRPr>
          </a:p>
          <a:p>
            <a:pPr>
              <a:spcBef>
                <a:spcPct val="0"/>
              </a:spcBef>
            </a:pPr>
            <a:endParaRPr lang="en-US" sz="2800" dirty="0" smtClean="0">
              <a:latin typeface="Bell MT" pitchFamily="18" charset="0"/>
              <a:cs typeface="Tahoma" pitchFamily="34" charset="0"/>
            </a:endParaRPr>
          </a:p>
          <a:p>
            <a:pPr>
              <a:spcBef>
                <a:spcPct val="0"/>
              </a:spcBef>
            </a:pPr>
            <a:r>
              <a:rPr lang="en-US" sz="2800" dirty="0" smtClean="0">
                <a:latin typeface="Bell MT" pitchFamily="18" charset="0"/>
                <a:cs typeface="Tahoma" pitchFamily="34" charset="0"/>
              </a:rPr>
              <a:t>□ Bankruptcy cases may</a:t>
            </a:r>
          </a:p>
          <a:p>
            <a:pPr>
              <a:spcBef>
                <a:spcPct val="0"/>
              </a:spcBef>
            </a:pPr>
            <a:r>
              <a:rPr lang="en-US" sz="2800" dirty="0" smtClean="0">
                <a:latin typeface="Bell MT" pitchFamily="18" charset="0"/>
                <a:cs typeface="Tahoma" pitchFamily="34" charset="0"/>
              </a:rPr>
              <a:t>   involve numerous mini-</a:t>
            </a:r>
          </a:p>
          <a:p>
            <a:pPr>
              <a:spcBef>
                <a:spcPct val="0"/>
              </a:spcBef>
            </a:pPr>
            <a:r>
              <a:rPr lang="en-US" sz="2800" dirty="0" smtClean="0">
                <a:latin typeface="Bell MT" pitchFamily="18" charset="0"/>
                <a:cs typeface="Tahoma" pitchFamily="34" charset="0"/>
              </a:rPr>
              <a:t>   trials</a:t>
            </a:r>
          </a:p>
          <a:p>
            <a:pPr>
              <a:spcBef>
                <a:spcPct val="0"/>
              </a:spcBef>
            </a:pPr>
            <a:endParaRPr lang="en-US" sz="2800" dirty="0" smtClean="0">
              <a:latin typeface="Bell MT" pitchFamily="18" charset="0"/>
              <a:cs typeface="Tahoma" pitchFamily="34" charset="0"/>
            </a:endParaRPr>
          </a:p>
          <a:p>
            <a:pPr>
              <a:spcBef>
                <a:spcPct val="0"/>
              </a:spcBef>
            </a:pPr>
            <a:r>
              <a:rPr lang="en-US" sz="2800" dirty="0" smtClean="0">
                <a:latin typeface="Bell MT" pitchFamily="18" charset="0"/>
                <a:cs typeface="Tahoma" pitchFamily="34" charset="0"/>
              </a:rPr>
              <a:t>□ Accelerated timetable</a:t>
            </a:r>
          </a:p>
          <a:p>
            <a:pPr>
              <a:spcBef>
                <a:spcPct val="0"/>
              </a:spcBef>
            </a:pPr>
            <a:endParaRPr lang="en-US" sz="2800" dirty="0" smtClean="0">
              <a:latin typeface="Bell MT" pitchFamily="18" charset="0"/>
              <a:cs typeface="Tahoma" pitchFamily="34" charset="0"/>
            </a:endParaRPr>
          </a:p>
          <a:p>
            <a:pPr>
              <a:spcBef>
                <a:spcPct val="0"/>
              </a:spcBef>
            </a:pPr>
            <a:r>
              <a:rPr lang="en-US" sz="2800" dirty="0" smtClean="0">
                <a:latin typeface="Bell MT" pitchFamily="18" charset="0"/>
                <a:cs typeface="Tahoma" pitchFamily="34" charset="0"/>
              </a:rPr>
              <a:t>□ Wide range of size and</a:t>
            </a:r>
          </a:p>
          <a:p>
            <a:pPr>
              <a:spcBef>
                <a:spcPct val="0"/>
              </a:spcBef>
            </a:pPr>
            <a:r>
              <a:rPr lang="en-US" sz="2800" dirty="0" smtClean="0">
                <a:latin typeface="Bell MT" pitchFamily="18" charset="0"/>
                <a:cs typeface="Tahoma" pitchFamily="34" charset="0"/>
              </a:rPr>
              <a:t>   complexity</a:t>
            </a:r>
          </a:p>
          <a:p>
            <a:endParaRPr lang="en-US" sz="1300" dirty="0" smtClean="0"/>
          </a:p>
        </p:txBody>
      </p:sp>
      <p:pic>
        <p:nvPicPr>
          <p:cNvPr id="41986" name="Picture 2" descr="http://upload.wikimedia.org/wikipedia/commons/8/8e/U.S._Customhouse_in_Denver.jpg"/>
          <p:cNvPicPr>
            <a:picLocks noGrp="1" noChangeAspect="1" noChangeArrowheads="1"/>
          </p:cNvPicPr>
          <p:nvPr>
            <p:ph sz="half" idx="1"/>
          </p:nvPr>
        </p:nvPicPr>
        <p:blipFill>
          <a:blip r:embed="rId3" cstate="print"/>
          <a:srcRect/>
          <a:stretch>
            <a:fillRect/>
          </a:stretch>
        </p:blipFill>
        <p:spPr>
          <a:xfrm>
            <a:off x="1143000" y="2286000"/>
            <a:ext cx="3021013" cy="2676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457200"/>
            <a:ext cx="4953000" cy="914400"/>
          </a:xfrm>
        </p:spPr>
        <p:txBody>
          <a:bodyPr>
            <a:noAutofit/>
          </a:bodyPr>
          <a:lstStyle/>
          <a:p>
            <a:pPr>
              <a:defRPr/>
            </a:pPr>
            <a:r>
              <a:rPr sz="4800" b="1" dirty="0" smtClean="0">
                <a:solidFill>
                  <a:srgbClr val="002060"/>
                </a:solidFill>
                <a:latin typeface="Bell MT" pitchFamily="18" charset="0"/>
                <a:ea typeface="Tahoma" pitchFamily="34" charset="0"/>
                <a:cs typeface="Tahoma" pitchFamily="34" charset="0"/>
              </a:rPr>
              <a:t>The P</a:t>
            </a:r>
            <a:r>
              <a:rPr lang="en-US" sz="4800" b="1" dirty="0" smtClean="0">
                <a:solidFill>
                  <a:srgbClr val="002060"/>
                </a:solidFill>
                <a:latin typeface="Bell MT" pitchFamily="18" charset="0"/>
                <a:ea typeface="Tahoma" pitchFamily="34" charset="0"/>
                <a:cs typeface="Tahoma" pitchFamily="34" charset="0"/>
              </a:rPr>
              <a:t>articipants</a:t>
            </a:r>
            <a:endParaRPr lang="en-US" sz="4800" b="1" dirty="0">
              <a:solidFill>
                <a:srgbClr val="002060"/>
              </a:solidFill>
              <a:latin typeface="Bell MT" pitchFamily="18" charset="0"/>
              <a:ea typeface="Tahoma" pitchFamily="34" charset="0"/>
              <a:cs typeface="Tahoma" pitchFamily="34" charset="0"/>
            </a:endParaRPr>
          </a:p>
        </p:txBody>
      </p:sp>
      <p:sp>
        <p:nvSpPr>
          <p:cNvPr id="2" name="Content Placeholder 1"/>
          <p:cNvSpPr>
            <a:spLocks noGrp="1"/>
          </p:cNvSpPr>
          <p:nvPr>
            <p:ph idx="1"/>
          </p:nvPr>
        </p:nvSpPr>
        <p:spPr>
          <a:xfrm>
            <a:off x="2895600" y="1981200"/>
            <a:ext cx="4038600" cy="3505200"/>
          </a:xfrm>
        </p:spPr>
        <p:txBody>
          <a:bodyPr>
            <a:noAutofit/>
          </a:bodyPr>
          <a:lstStyle/>
          <a:p>
            <a:pPr>
              <a:lnSpc>
                <a:spcPct val="80000"/>
              </a:lnSpc>
              <a:buFont typeface="Wingdings" pitchFamily="2" charset="2"/>
              <a:buNone/>
            </a:pPr>
            <a:r>
              <a:rPr lang="en-US" sz="3200" dirty="0" smtClean="0">
                <a:latin typeface="Bell MT" pitchFamily="18" charset="0"/>
                <a:cs typeface="Tahoma" pitchFamily="34" charset="0"/>
              </a:rPr>
              <a:t>□ The Debtor</a:t>
            </a:r>
          </a:p>
          <a:p>
            <a:pPr>
              <a:lnSpc>
                <a:spcPct val="80000"/>
              </a:lnSpc>
              <a:buFont typeface="Wingdings" pitchFamily="2" charset="2"/>
              <a:buNone/>
            </a:pPr>
            <a:endParaRPr lang="en-US" sz="3200" dirty="0" smtClean="0">
              <a:latin typeface="Bell MT" pitchFamily="18" charset="0"/>
              <a:cs typeface="Tahoma" pitchFamily="34" charset="0"/>
            </a:endParaRPr>
          </a:p>
          <a:p>
            <a:pPr>
              <a:lnSpc>
                <a:spcPct val="80000"/>
              </a:lnSpc>
              <a:buFont typeface="Wingdings" pitchFamily="2" charset="2"/>
              <a:buNone/>
            </a:pPr>
            <a:r>
              <a:rPr lang="en-US" sz="3200" dirty="0" smtClean="0">
                <a:latin typeface="Bell MT" pitchFamily="18" charset="0"/>
                <a:cs typeface="Tahoma" pitchFamily="34" charset="0"/>
              </a:rPr>
              <a:t>□ The Creditors</a:t>
            </a:r>
          </a:p>
          <a:p>
            <a:pPr>
              <a:lnSpc>
                <a:spcPct val="80000"/>
              </a:lnSpc>
              <a:buFont typeface="Wingdings" pitchFamily="2" charset="2"/>
              <a:buNone/>
            </a:pPr>
            <a:endParaRPr lang="en-US" sz="3200" dirty="0" smtClean="0">
              <a:latin typeface="Bell MT" pitchFamily="18" charset="0"/>
              <a:cs typeface="Tahoma" pitchFamily="34" charset="0"/>
            </a:endParaRPr>
          </a:p>
          <a:p>
            <a:pPr>
              <a:lnSpc>
                <a:spcPct val="80000"/>
              </a:lnSpc>
              <a:buFont typeface="Wingdings" pitchFamily="2" charset="2"/>
              <a:buNone/>
            </a:pPr>
            <a:r>
              <a:rPr lang="en-US" sz="3200" dirty="0" smtClean="0">
                <a:latin typeface="Bell MT" pitchFamily="18" charset="0"/>
                <a:cs typeface="Tahoma" pitchFamily="34" charset="0"/>
              </a:rPr>
              <a:t>□ The Trustee</a:t>
            </a:r>
          </a:p>
          <a:p>
            <a:pPr>
              <a:lnSpc>
                <a:spcPct val="80000"/>
              </a:lnSpc>
              <a:buFont typeface="Wingdings" pitchFamily="2" charset="2"/>
              <a:buNone/>
            </a:pPr>
            <a:endParaRPr lang="en-US" sz="3200" dirty="0" smtClean="0">
              <a:latin typeface="Bell MT" pitchFamily="18" charset="0"/>
              <a:cs typeface="Tahoma" pitchFamily="34" charset="0"/>
            </a:endParaRPr>
          </a:p>
          <a:p>
            <a:pPr>
              <a:lnSpc>
                <a:spcPct val="80000"/>
              </a:lnSpc>
              <a:buFont typeface="Wingdings" pitchFamily="2" charset="2"/>
              <a:buNone/>
            </a:pPr>
            <a:r>
              <a:rPr lang="en-US" sz="3200" dirty="0" smtClean="0">
                <a:latin typeface="Bell MT" pitchFamily="18" charset="0"/>
                <a:cs typeface="Tahoma" pitchFamily="34" charset="0"/>
              </a:rPr>
              <a:t>□ The Court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28600"/>
            <a:ext cx="5791200" cy="1066800"/>
          </a:xfrm>
        </p:spPr>
        <p:txBody>
          <a:bodyPr>
            <a:normAutofit/>
          </a:bodyPr>
          <a:lstStyle/>
          <a:p>
            <a:pPr algn="ctr">
              <a:defRPr/>
            </a:pPr>
            <a:r>
              <a:rPr sz="4800" b="1" dirty="0" smtClean="0">
                <a:solidFill>
                  <a:srgbClr val="002060"/>
                </a:solidFill>
                <a:latin typeface="Bell MT" pitchFamily="18" charset="0"/>
                <a:ea typeface="Tahoma" pitchFamily="34" charset="0"/>
                <a:cs typeface="Tahoma" pitchFamily="34" charset="0"/>
              </a:rPr>
              <a:t>The Automatic Stay</a:t>
            </a:r>
            <a:endParaRPr lang="en-US" sz="4800" b="1" dirty="0">
              <a:solidFill>
                <a:srgbClr val="002060"/>
              </a:solidFill>
              <a:latin typeface="Bell MT" pitchFamily="18" charset="0"/>
            </a:endParaRPr>
          </a:p>
        </p:txBody>
      </p:sp>
      <p:sp>
        <p:nvSpPr>
          <p:cNvPr id="3" name="Text Placeholder 2"/>
          <p:cNvSpPr>
            <a:spLocks noGrp="1"/>
          </p:cNvSpPr>
          <p:nvPr>
            <p:ph type="body" idx="2"/>
          </p:nvPr>
        </p:nvSpPr>
        <p:spPr>
          <a:xfrm>
            <a:off x="457200" y="2286000"/>
            <a:ext cx="4267200" cy="3581400"/>
          </a:xfrm>
        </p:spPr>
        <p:txBody>
          <a:bodyPr>
            <a:normAutofit/>
          </a:bodyPr>
          <a:lstStyle/>
          <a:p>
            <a:r>
              <a:rPr lang="en-US" sz="3600" dirty="0" smtClean="0">
                <a:latin typeface="Bell MT" pitchFamily="18" charset="0"/>
                <a:cs typeface="Tahoma" pitchFamily="34" charset="0"/>
              </a:rPr>
              <a:t>□ All collection</a:t>
            </a:r>
          </a:p>
          <a:p>
            <a:r>
              <a:rPr lang="en-US" sz="3600" dirty="0" smtClean="0">
                <a:latin typeface="Bell MT" pitchFamily="18" charset="0"/>
                <a:cs typeface="Tahoma" pitchFamily="34" charset="0"/>
              </a:rPr>
              <a:t>   activity must stop</a:t>
            </a:r>
          </a:p>
          <a:p>
            <a:endParaRPr lang="en-US" sz="3600" dirty="0" smtClean="0">
              <a:latin typeface="Bell MT" pitchFamily="18" charset="0"/>
              <a:cs typeface="Tahoma" pitchFamily="34" charset="0"/>
            </a:endParaRPr>
          </a:p>
          <a:p>
            <a:r>
              <a:rPr lang="en-US" sz="3600" dirty="0" smtClean="0">
                <a:latin typeface="Bell MT" pitchFamily="18" charset="0"/>
                <a:cs typeface="Tahoma" pitchFamily="34" charset="0"/>
              </a:rPr>
              <a:t>□ Lifting the Stay</a:t>
            </a:r>
          </a:p>
        </p:txBody>
      </p:sp>
      <p:pic>
        <p:nvPicPr>
          <p:cNvPr id="46082" name="Picture 2" descr="http://weloveourhood.com/yahoo_site_admin/assets/images/stop-sign.44125453.jpg"/>
          <p:cNvPicPr>
            <a:picLocks noGrp="1" noChangeAspect="1" noChangeArrowheads="1"/>
          </p:cNvPicPr>
          <p:nvPr>
            <p:ph sz="half" idx="1"/>
          </p:nvPr>
        </p:nvPicPr>
        <p:blipFill>
          <a:blip r:embed="rId3" cstate="print"/>
          <a:stretch>
            <a:fillRect/>
          </a:stretch>
        </p:blipFill>
        <p:spPr>
          <a:xfrm>
            <a:off x="4876800" y="2362200"/>
            <a:ext cx="3847185" cy="25622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2"/>
          <p:cNvSpPr txBox="1">
            <a:spLocks noChangeArrowheads="1"/>
          </p:cNvSpPr>
          <p:nvPr/>
        </p:nvSpPr>
        <p:spPr bwMode="auto">
          <a:xfrm>
            <a:off x="457200" y="228600"/>
            <a:ext cx="8382000" cy="707886"/>
          </a:xfrm>
          <a:prstGeom prst="rect">
            <a:avLst/>
          </a:prstGeom>
          <a:noFill/>
          <a:ln w="9525">
            <a:noFill/>
            <a:miter lim="800000"/>
            <a:headEnd/>
            <a:tailEnd/>
          </a:ln>
        </p:spPr>
        <p:txBody>
          <a:bodyPr>
            <a:spAutoFit/>
          </a:bodyPr>
          <a:lstStyle/>
          <a:p>
            <a:pPr algn="ctr"/>
            <a:r>
              <a:rPr lang="en-US" sz="4000" b="1" dirty="0">
                <a:solidFill>
                  <a:srgbClr val="002060"/>
                </a:solidFill>
                <a:effectLst>
                  <a:outerShdw blurRad="38100" dist="38100" dir="2700000" algn="tl">
                    <a:srgbClr val="000000">
                      <a:alpha val="43137"/>
                    </a:srgbClr>
                  </a:outerShdw>
                </a:effectLst>
                <a:latin typeface="Bell MT" pitchFamily="18" charset="0"/>
                <a:cs typeface="Tahoma" pitchFamily="34" charset="0"/>
              </a:rPr>
              <a:t>How the Chapter 13 Case Proceeds</a:t>
            </a:r>
          </a:p>
        </p:txBody>
      </p:sp>
      <p:pic>
        <p:nvPicPr>
          <p:cNvPr id="48130" name="Picture 3" descr="C:\Documents and Settings\DillA\My Documents\My Pictures\Microsoft Clip Organizer\bd20211_.wmf"/>
          <p:cNvPicPr>
            <a:picLocks noChangeAspect="1" noChangeArrowheads="1"/>
          </p:cNvPicPr>
          <p:nvPr/>
        </p:nvPicPr>
        <p:blipFill>
          <a:blip r:embed="rId3" cstate="print"/>
          <a:srcRect/>
          <a:stretch>
            <a:fillRect/>
          </a:stretch>
        </p:blipFill>
        <p:spPr bwMode="auto">
          <a:xfrm>
            <a:off x="381000" y="1447800"/>
            <a:ext cx="2895600" cy="3933825"/>
          </a:xfrm>
          <a:prstGeom prst="rect">
            <a:avLst/>
          </a:prstGeom>
          <a:noFill/>
          <a:ln w="9525">
            <a:noFill/>
            <a:miter lim="800000"/>
            <a:headEnd/>
            <a:tailEnd/>
          </a:ln>
        </p:spPr>
      </p:pic>
      <p:sp>
        <p:nvSpPr>
          <p:cNvPr id="4" name="TextBox 3"/>
          <p:cNvSpPr txBox="1">
            <a:spLocks noChangeArrowheads="1"/>
          </p:cNvSpPr>
          <p:nvPr/>
        </p:nvSpPr>
        <p:spPr bwMode="auto">
          <a:xfrm>
            <a:off x="4191000" y="1410355"/>
            <a:ext cx="4572000" cy="5447645"/>
          </a:xfrm>
          <a:prstGeom prst="rect">
            <a:avLst/>
          </a:prstGeom>
          <a:noFill/>
          <a:ln w="9525">
            <a:noFill/>
            <a:miter lim="800000"/>
            <a:headEnd/>
            <a:tailEnd/>
          </a:ln>
        </p:spPr>
        <p:txBody>
          <a:bodyPr>
            <a:spAutoFit/>
          </a:bodyPr>
          <a:lstStyle/>
          <a:p>
            <a:pPr>
              <a:spcAft>
                <a:spcPts val="1800"/>
              </a:spcAft>
            </a:pPr>
            <a:r>
              <a:rPr lang="en-US" sz="2400" dirty="0">
                <a:latin typeface="Bell MT" pitchFamily="18" charset="0"/>
                <a:cs typeface="Tahoma" pitchFamily="34" charset="0"/>
              </a:rPr>
              <a:t>□ Meeting of creditors</a:t>
            </a:r>
          </a:p>
          <a:p>
            <a:pPr>
              <a:spcAft>
                <a:spcPts val="1800"/>
              </a:spcAft>
            </a:pPr>
            <a:r>
              <a:rPr lang="en-US" sz="2400" dirty="0">
                <a:latin typeface="Bell MT" pitchFamily="18" charset="0"/>
                <a:cs typeface="Tahoma" pitchFamily="34" charset="0"/>
              </a:rPr>
              <a:t>□ Debtor proposes plan</a:t>
            </a:r>
          </a:p>
          <a:p>
            <a:pPr>
              <a:spcAft>
                <a:spcPts val="1800"/>
              </a:spcAft>
            </a:pPr>
            <a:r>
              <a:rPr lang="en-US" sz="2400" dirty="0">
                <a:latin typeface="Bell MT" pitchFamily="18" charset="0"/>
                <a:cs typeface="Tahoma" pitchFamily="34" charset="0"/>
              </a:rPr>
              <a:t>□ Creditors may object</a:t>
            </a:r>
          </a:p>
          <a:p>
            <a:pPr>
              <a:spcAft>
                <a:spcPts val="1800"/>
              </a:spcAft>
            </a:pPr>
            <a:r>
              <a:rPr lang="en-US" sz="2400" dirty="0">
                <a:latin typeface="Bell MT" pitchFamily="18" charset="0"/>
                <a:cs typeface="Tahoma" pitchFamily="34" charset="0"/>
              </a:rPr>
              <a:t>□ Parties try to agree</a:t>
            </a:r>
          </a:p>
          <a:p>
            <a:pPr>
              <a:spcAft>
                <a:spcPts val="1800"/>
              </a:spcAft>
            </a:pPr>
            <a:r>
              <a:rPr lang="en-US" sz="2400" dirty="0">
                <a:latin typeface="Bell MT" pitchFamily="18" charset="0"/>
                <a:cs typeface="Tahoma" pitchFamily="34" charset="0"/>
              </a:rPr>
              <a:t>□ Court may hold hearing</a:t>
            </a:r>
          </a:p>
          <a:p>
            <a:pPr>
              <a:spcAft>
                <a:spcPts val="1800"/>
              </a:spcAft>
            </a:pPr>
            <a:r>
              <a:rPr lang="en-US" sz="2400" dirty="0">
                <a:latin typeface="Bell MT" pitchFamily="18" charset="0"/>
                <a:cs typeface="Tahoma" pitchFamily="34" charset="0"/>
              </a:rPr>
              <a:t>□ Court approves plan</a:t>
            </a:r>
          </a:p>
          <a:p>
            <a:pPr>
              <a:spcAft>
                <a:spcPts val="1800"/>
              </a:spcAft>
            </a:pPr>
            <a:r>
              <a:rPr lang="en-US" sz="2400" dirty="0">
                <a:latin typeface="Bell MT" pitchFamily="18" charset="0"/>
                <a:cs typeface="Tahoma" pitchFamily="34" charset="0"/>
              </a:rPr>
              <a:t>□ Debtor pays per plan</a:t>
            </a:r>
          </a:p>
          <a:p>
            <a:pPr>
              <a:spcAft>
                <a:spcPts val="1800"/>
              </a:spcAft>
            </a:pPr>
            <a:r>
              <a:rPr lang="en-US" sz="2400" dirty="0">
                <a:latin typeface="Bell MT" pitchFamily="18" charset="0"/>
                <a:cs typeface="Tahoma" pitchFamily="34" charset="0"/>
              </a:rPr>
              <a:t>□ Remaining debts 	discharged</a:t>
            </a:r>
          </a:p>
          <a:p>
            <a:endParaRPr lang="en-US" sz="36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371600"/>
          </a:xfrm>
        </p:spPr>
        <p:txBody>
          <a:bodyPr>
            <a:normAutofit/>
          </a:bodyPr>
          <a:lstStyle/>
          <a:p>
            <a:pPr>
              <a:defRPr/>
            </a:pPr>
            <a:r>
              <a:rPr sz="4400" b="1" dirty="0" smtClean="0">
                <a:solidFill>
                  <a:srgbClr val="002060"/>
                </a:solidFill>
                <a:latin typeface="Bell MT" pitchFamily="18" charset="0"/>
                <a:ea typeface="Tahoma" pitchFamily="34" charset="0"/>
                <a:cs typeface="Tahoma" pitchFamily="34" charset="0"/>
              </a:rPr>
              <a:t>Chapter 7 Case</a:t>
            </a:r>
            <a:r>
              <a:rPr lang="en-US" sz="4400" b="1" dirty="0" smtClean="0">
                <a:solidFill>
                  <a:srgbClr val="002060"/>
                </a:solidFill>
                <a:latin typeface="Bell MT" pitchFamily="18" charset="0"/>
                <a:ea typeface="Tahoma" pitchFamily="34" charset="0"/>
                <a:cs typeface="Tahoma" pitchFamily="34" charset="0"/>
              </a:rPr>
              <a:t> – Liquidation</a:t>
            </a:r>
            <a:endParaRPr lang="en-US" sz="4400" b="1" dirty="0">
              <a:solidFill>
                <a:srgbClr val="002060"/>
              </a:solidFill>
              <a:latin typeface="Bell MT" pitchFamily="18" charset="0"/>
              <a:ea typeface="Tahoma" pitchFamily="34" charset="0"/>
              <a:cs typeface="Tahoma" pitchFamily="34" charset="0"/>
            </a:endParaRPr>
          </a:p>
        </p:txBody>
      </p:sp>
      <p:sp>
        <p:nvSpPr>
          <p:cNvPr id="6" name="Content Placeholder 5"/>
          <p:cNvSpPr>
            <a:spLocks noGrp="1"/>
          </p:cNvSpPr>
          <p:nvPr>
            <p:ph idx="1"/>
          </p:nvPr>
        </p:nvSpPr>
        <p:spPr/>
        <p:txBody>
          <a:bodyPr/>
          <a:lstStyle/>
          <a:p>
            <a:pPr algn="ctr">
              <a:spcBef>
                <a:spcPts val="0"/>
              </a:spcBef>
              <a:spcAft>
                <a:spcPts val="1800"/>
              </a:spcAft>
              <a:defRPr/>
            </a:pPr>
            <a:r>
              <a:rPr lang="en-US" sz="2800" dirty="0" smtClean="0">
                <a:latin typeface="Bell MT" pitchFamily="18" charset="0"/>
                <a:ea typeface="Tahoma" pitchFamily="34" charset="0"/>
                <a:cs typeface="Tahoma" pitchFamily="34" charset="0"/>
              </a:rPr>
              <a:t>Same initial steps as Chapter 13 Case</a:t>
            </a:r>
          </a:p>
          <a:p>
            <a:pPr algn="ctr">
              <a:spcBef>
                <a:spcPts val="0"/>
              </a:spcBef>
              <a:spcAft>
                <a:spcPts val="1800"/>
              </a:spcAft>
              <a:defRPr/>
            </a:pPr>
            <a:r>
              <a:rPr lang="en-US" sz="2800" dirty="0" smtClean="0">
                <a:latin typeface="Bell MT" pitchFamily="18" charset="0"/>
                <a:ea typeface="Tahoma" pitchFamily="34" charset="0"/>
                <a:cs typeface="Tahoma" pitchFamily="34" charset="0"/>
              </a:rPr>
              <a:t>Certain assets are exempt</a:t>
            </a:r>
          </a:p>
          <a:p>
            <a:pPr algn="ctr">
              <a:spcBef>
                <a:spcPts val="0"/>
              </a:spcBef>
              <a:spcAft>
                <a:spcPts val="1800"/>
              </a:spcAft>
              <a:defRPr/>
            </a:pPr>
            <a:r>
              <a:rPr lang="en-US" sz="2800" dirty="0" smtClean="0">
                <a:latin typeface="Bell MT" pitchFamily="18" charset="0"/>
                <a:ea typeface="Tahoma" pitchFamily="34" charset="0"/>
                <a:cs typeface="Tahoma" pitchFamily="34" charset="0"/>
              </a:rPr>
              <a:t>Trustee gathers nonexempt assets</a:t>
            </a:r>
          </a:p>
          <a:p>
            <a:pPr algn="ctr">
              <a:spcBef>
                <a:spcPts val="0"/>
              </a:spcBef>
              <a:spcAft>
                <a:spcPts val="1800"/>
              </a:spcAft>
              <a:defRPr/>
            </a:pPr>
            <a:r>
              <a:rPr lang="en-US" sz="2800" dirty="0" smtClean="0">
                <a:latin typeface="Bell MT" pitchFamily="18" charset="0"/>
                <a:ea typeface="Tahoma" pitchFamily="34" charset="0"/>
                <a:cs typeface="Tahoma" pitchFamily="34" charset="0"/>
              </a:rPr>
              <a:t>Trustee sells these assets</a:t>
            </a:r>
          </a:p>
          <a:p>
            <a:pPr algn="ctr">
              <a:spcBef>
                <a:spcPts val="0"/>
              </a:spcBef>
              <a:spcAft>
                <a:spcPts val="1800"/>
              </a:spcAft>
              <a:defRPr/>
            </a:pPr>
            <a:r>
              <a:rPr lang="en-US" sz="2800" dirty="0" smtClean="0">
                <a:latin typeface="Bell MT" pitchFamily="18" charset="0"/>
                <a:ea typeface="Tahoma" pitchFamily="34" charset="0"/>
                <a:cs typeface="Tahoma" pitchFamily="34" charset="0"/>
              </a:rPr>
              <a:t>Trustee pays creditors on a percentage basis</a:t>
            </a:r>
          </a:p>
          <a:p>
            <a:pPr algn="ctr">
              <a:spcBef>
                <a:spcPts val="0"/>
              </a:spcBef>
              <a:spcAft>
                <a:spcPts val="1800"/>
              </a:spcAft>
              <a:defRPr/>
            </a:pPr>
            <a:r>
              <a:rPr lang="en-US" sz="2800" dirty="0" smtClean="0">
                <a:latin typeface="Bell MT" pitchFamily="18" charset="0"/>
                <a:ea typeface="Tahoma" pitchFamily="34" charset="0"/>
                <a:cs typeface="Tahoma" pitchFamily="34" charset="0"/>
              </a:rPr>
              <a:t>Debts are discharged</a:t>
            </a:r>
            <a:endParaRPr lang="en-US" sz="2800"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763000" cy="990600"/>
          </a:xfrm>
        </p:spPr>
        <p:txBody>
          <a:bodyPr>
            <a:normAutofit/>
          </a:bodyPr>
          <a:lstStyle/>
          <a:p>
            <a:pPr>
              <a:defRPr/>
            </a:pPr>
            <a:r>
              <a:rPr sz="3600" b="1" dirty="0" smtClean="0">
                <a:solidFill>
                  <a:srgbClr val="002060"/>
                </a:solidFill>
                <a:latin typeface="Bell MT" pitchFamily="18" charset="0"/>
                <a:ea typeface="Tahoma" pitchFamily="34" charset="0"/>
                <a:cs typeface="Tahoma" pitchFamily="34" charset="0"/>
              </a:rPr>
              <a:t>Chapter </a:t>
            </a:r>
            <a:r>
              <a:rPr lang="en-US" sz="3600" b="1" dirty="0" smtClean="0">
                <a:solidFill>
                  <a:srgbClr val="002060"/>
                </a:solidFill>
                <a:latin typeface="Bell MT" pitchFamily="18" charset="0"/>
                <a:ea typeface="Tahoma" pitchFamily="34" charset="0"/>
                <a:cs typeface="Tahoma" pitchFamily="34" charset="0"/>
              </a:rPr>
              <a:t>11 – Business Reorganizations</a:t>
            </a:r>
            <a:endParaRPr lang="en-US" sz="3600" b="1" dirty="0">
              <a:solidFill>
                <a:srgbClr val="002060"/>
              </a:solidFill>
              <a:latin typeface="Bell MT" pitchFamily="18" charset="0"/>
              <a:ea typeface="Tahoma" pitchFamily="34" charset="0"/>
              <a:cs typeface="Tahoma" pitchFamily="34" charset="0"/>
            </a:endParaRPr>
          </a:p>
        </p:txBody>
      </p:sp>
      <p:sp>
        <p:nvSpPr>
          <p:cNvPr id="2" name="Content Placeholder 1"/>
          <p:cNvSpPr>
            <a:spLocks noGrp="1"/>
          </p:cNvSpPr>
          <p:nvPr>
            <p:ph idx="1"/>
          </p:nvPr>
        </p:nvSpPr>
        <p:spPr>
          <a:xfrm>
            <a:off x="762000" y="2209800"/>
            <a:ext cx="5791200" cy="2819400"/>
          </a:xfrm>
        </p:spPr>
        <p:txBody>
          <a:bodyPr>
            <a:normAutofit/>
          </a:bodyPr>
          <a:lstStyle/>
          <a:p>
            <a:pPr>
              <a:spcBef>
                <a:spcPct val="0"/>
              </a:spcBef>
              <a:spcAft>
                <a:spcPts val="1800"/>
              </a:spcAft>
              <a:buFont typeface="Wingdings" pitchFamily="2" charset="2"/>
              <a:buNone/>
            </a:pPr>
            <a:r>
              <a:rPr lang="en-US" sz="3200" dirty="0" smtClean="0">
                <a:latin typeface="Bell MT" pitchFamily="18" charset="0"/>
                <a:cs typeface="Tahoma" pitchFamily="34" charset="0"/>
              </a:rPr>
              <a:t>□ Plan outlines proposal to pay debts</a:t>
            </a:r>
          </a:p>
          <a:p>
            <a:pPr>
              <a:spcBef>
                <a:spcPct val="0"/>
              </a:spcBef>
              <a:spcAft>
                <a:spcPts val="1800"/>
              </a:spcAft>
              <a:buFont typeface="Wingdings" pitchFamily="2" charset="2"/>
              <a:buNone/>
            </a:pPr>
            <a:r>
              <a:rPr lang="en-US" sz="3200" dirty="0" smtClean="0">
                <a:latin typeface="Bell MT" pitchFamily="18" charset="0"/>
                <a:cs typeface="Tahoma" pitchFamily="34" charset="0"/>
              </a:rPr>
              <a:t>□ Creditors vote on plan</a:t>
            </a:r>
          </a:p>
          <a:p>
            <a:pPr>
              <a:spcBef>
                <a:spcPct val="0"/>
              </a:spcBef>
              <a:spcAft>
                <a:spcPts val="1800"/>
              </a:spcAft>
              <a:buFont typeface="Wingdings" pitchFamily="2" charset="2"/>
              <a:buNone/>
            </a:pPr>
            <a:r>
              <a:rPr lang="en-US" sz="3200" dirty="0" smtClean="0">
                <a:latin typeface="Bell MT" pitchFamily="18" charset="0"/>
                <a:cs typeface="Tahoma" pitchFamily="34" charset="0"/>
              </a:rPr>
              <a:t>□ Creditors paid over time</a:t>
            </a:r>
          </a:p>
        </p:txBody>
      </p:sp>
      <p:pic>
        <p:nvPicPr>
          <p:cNvPr id="52228" name="Picture 4"/>
          <p:cNvPicPr>
            <a:picLocks noChangeAspect="1" noChangeArrowheads="1"/>
          </p:cNvPicPr>
          <p:nvPr/>
        </p:nvPicPr>
        <p:blipFill>
          <a:blip r:embed="rId3" cstate="print"/>
          <a:srcRect/>
          <a:stretch>
            <a:fillRect/>
          </a:stretch>
        </p:blipFill>
        <p:spPr bwMode="auto">
          <a:xfrm>
            <a:off x="6781800" y="1676400"/>
            <a:ext cx="1557338" cy="4419600"/>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3"/>
          <p:cNvSpPr txBox="1">
            <a:spLocks noChangeArrowheads="1"/>
          </p:cNvSpPr>
          <p:nvPr/>
        </p:nvSpPr>
        <p:spPr bwMode="auto">
          <a:xfrm>
            <a:off x="1295400" y="152400"/>
            <a:ext cx="6705600" cy="1200150"/>
          </a:xfrm>
          <a:prstGeom prst="rect">
            <a:avLst/>
          </a:prstGeom>
          <a:noFill/>
          <a:ln w="9525">
            <a:noFill/>
            <a:miter lim="800000"/>
            <a:headEnd/>
            <a:tailEnd/>
          </a:ln>
        </p:spPr>
        <p:txBody>
          <a:bodyPr>
            <a:spAutoFit/>
          </a:bodyPr>
          <a:lstStyle/>
          <a:p>
            <a:pPr algn="ctr"/>
            <a:r>
              <a:rPr lang="en-US" sz="3600" b="1" dirty="0">
                <a:solidFill>
                  <a:srgbClr val="002060"/>
                </a:solidFill>
                <a:effectLst>
                  <a:outerShdw blurRad="38100" dist="38100" dir="2700000" algn="tl">
                    <a:srgbClr val="000000">
                      <a:alpha val="43137"/>
                    </a:srgbClr>
                  </a:outerShdw>
                </a:effectLst>
                <a:latin typeface="Bell MT" pitchFamily="18" charset="0"/>
                <a:cs typeface="Tahoma" pitchFamily="34" charset="0"/>
              </a:rPr>
              <a:t>Creditors Have Important Rights</a:t>
            </a:r>
          </a:p>
        </p:txBody>
      </p:sp>
      <p:sp>
        <p:nvSpPr>
          <p:cNvPr id="5" name="TextBox 4"/>
          <p:cNvSpPr txBox="1">
            <a:spLocks noChangeArrowheads="1"/>
          </p:cNvSpPr>
          <p:nvPr/>
        </p:nvSpPr>
        <p:spPr bwMode="auto">
          <a:xfrm>
            <a:off x="1143000" y="1600200"/>
            <a:ext cx="7315200" cy="6237288"/>
          </a:xfrm>
          <a:prstGeom prst="rect">
            <a:avLst/>
          </a:prstGeom>
          <a:noFill/>
          <a:ln w="9525">
            <a:noFill/>
            <a:miter lim="800000"/>
            <a:headEnd/>
            <a:tailEnd/>
          </a:ln>
        </p:spPr>
        <p:txBody>
          <a:bodyPr>
            <a:spAutoFit/>
          </a:bodyPr>
          <a:lstStyle/>
          <a:p>
            <a:pPr algn="ctr"/>
            <a:r>
              <a:rPr lang="en-US" sz="3600" u="sng" dirty="0">
                <a:latin typeface="Bell MT" pitchFamily="18" charset="0"/>
                <a:cs typeface="Tahoma" pitchFamily="34" charset="0"/>
              </a:rPr>
              <a:t>Creditors can</a:t>
            </a:r>
            <a:r>
              <a:rPr lang="en-US" sz="3600" dirty="0">
                <a:latin typeface="Bell MT" pitchFamily="18" charset="0"/>
                <a:cs typeface="Tahoma" pitchFamily="34" charset="0"/>
              </a:rPr>
              <a:t>:</a:t>
            </a:r>
          </a:p>
          <a:p>
            <a:endParaRPr lang="en-US" sz="2800" dirty="0">
              <a:latin typeface="Bell MT" pitchFamily="18" charset="0"/>
              <a:cs typeface="Tahoma" pitchFamily="34" charset="0"/>
            </a:endParaRPr>
          </a:p>
          <a:p>
            <a:pPr algn="ctr">
              <a:spcAft>
                <a:spcPts val="2000"/>
              </a:spcAft>
            </a:pPr>
            <a:r>
              <a:rPr lang="en-US" sz="2800" dirty="0">
                <a:latin typeface="Bell MT" pitchFamily="18" charset="0"/>
                <a:cs typeface="Tahoma" pitchFamily="34" charset="0"/>
              </a:rPr>
              <a:t>file a proof of claim</a:t>
            </a:r>
          </a:p>
          <a:p>
            <a:pPr algn="ctr">
              <a:spcAft>
                <a:spcPts val="2000"/>
              </a:spcAft>
            </a:pPr>
            <a:r>
              <a:rPr lang="en-US" sz="2800" dirty="0">
                <a:latin typeface="Bell MT" pitchFamily="18" charset="0"/>
                <a:cs typeface="Tahoma" pitchFamily="34" charset="0"/>
              </a:rPr>
              <a:t>oppose a corporate reorganization</a:t>
            </a:r>
          </a:p>
          <a:p>
            <a:pPr algn="ctr">
              <a:spcAft>
                <a:spcPts val="2000"/>
              </a:spcAft>
            </a:pPr>
            <a:r>
              <a:rPr lang="en-US" sz="2800" dirty="0">
                <a:latin typeface="Bell MT" pitchFamily="18" charset="0"/>
                <a:cs typeface="Tahoma" pitchFamily="34" charset="0"/>
              </a:rPr>
              <a:t>oppose a discharge of a particular debt</a:t>
            </a:r>
          </a:p>
          <a:p>
            <a:pPr algn="ctr">
              <a:spcAft>
                <a:spcPts val="2000"/>
              </a:spcAft>
            </a:pPr>
            <a:r>
              <a:rPr lang="en-US" sz="2800" dirty="0">
                <a:latin typeface="Bell MT" pitchFamily="18" charset="0"/>
                <a:cs typeface="Tahoma" pitchFamily="34" charset="0"/>
              </a:rPr>
              <a:t>oppose a discharge of </a:t>
            </a:r>
            <a:r>
              <a:rPr lang="en-US" sz="2800" b="1" dirty="0">
                <a:latin typeface="Bell MT" pitchFamily="18" charset="0"/>
                <a:cs typeface="Tahoma" pitchFamily="34" charset="0"/>
              </a:rPr>
              <a:t>all </a:t>
            </a:r>
            <a:r>
              <a:rPr lang="en-US" sz="2800" dirty="0">
                <a:latin typeface="Bell MT" pitchFamily="18" charset="0"/>
                <a:cs typeface="Tahoma" pitchFamily="34" charset="0"/>
              </a:rPr>
              <a:t>debts</a:t>
            </a:r>
          </a:p>
          <a:p>
            <a:pPr algn="ctr">
              <a:spcAft>
                <a:spcPts val="2000"/>
              </a:spcAft>
            </a:pPr>
            <a:r>
              <a:rPr lang="en-US" sz="2800" dirty="0">
                <a:latin typeface="Bell MT" pitchFamily="18" charset="0"/>
                <a:cs typeface="Tahoma" pitchFamily="34" charset="0"/>
              </a:rPr>
              <a:t>undo transactions that favor one creditor over another</a:t>
            </a:r>
          </a:p>
          <a:p>
            <a:endParaRPr lang="en-US" sz="2800" dirty="0">
              <a:latin typeface="Tahoma" pitchFamily="34" charset="0"/>
              <a:cs typeface="Tahoma" pitchFamily="34" charset="0"/>
            </a:endParaRPr>
          </a:p>
          <a:p>
            <a:endParaRPr lang="en-US" sz="2800" dirty="0">
              <a:latin typeface="Tahoma" pitchFamily="34" charset="0"/>
              <a:cs typeface="Tahoma" pitchFamily="34" charset="0"/>
            </a:endParaRPr>
          </a:p>
          <a:p>
            <a:endParaRPr lang="en-US" sz="28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ckens"/>
          <p:cNvPicPr>
            <a:picLocks noChangeAspect="1" noChangeArrowheads="1"/>
          </p:cNvPicPr>
          <p:nvPr/>
        </p:nvPicPr>
        <p:blipFill>
          <a:blip r:embed="rId3" cstate="print"/>
          <a:srcRect/>
          <a:stretch>
            <a:fillRect/>
          </a:stretch>
        </p:blipFill>
        <p:spPr bwMode="auto">
          <a:xfrm>
            <a:off x="2971800" y="1828800"/>
            <a:ext cx="3241675" cy="3733800"/>
          </a:xfrm>
          <a:prstGeom prst="rect">
            <a:avLst/>
          </a:prstGeom>
          <a:noFill/>
          <a:ln w="9525">
            <a:noFill/>
            <a:miter lim="800000"/>
            <a:headEnd/>
            <a:tailEnd/>
          </a:ln>
        </p:spPr>
      </p:pic>
      <p:sp>
        <p:nvSpPr>
          <p:cNvPr id="3" name="Title 2"/>
          <p:cNvSpPr>
            <a:spLocks noGrp="1"/>
          </p:cNvSpPr>
          <p:nvPr>
            <p:ph type="title"/>
          </p:nvPr>
        </p:nvSpPr>
        <p:spPr>
          <a:xfrm>
            <a:off x="457200" y="228600"/>
            <a:ext cx="8229600" cy="1371600"/>
          </a:xfrm>
        </p:spPr>
        <p:txBody>
          <a:bodyPr>
            <a:noAutofit/>
          </a:bodyPr>
          <a:lstStyle/>
          <a:p>
            <a:pPr>
              <a:defRPr/>
            </a:pPr>
            <a:r>
              <a:rPr sz="4800" b="1" dirty="0" smtClean="0">
                <a:solidFill>
                  <a:srgbClr val="002060"/>
                </a:solidFill>
                <a:latin typeface="Bell MT" pitchFamily="18" charset="0"/>
                <a:ea typeface="Tahoma" pitchFamily="34" charset="0"/>
                <a:cs typeface="Tahoma" pitchFamily="34" charset="0"/>
              </a:rPr>
              <a:t>What do these people have in common?</a:t>
            </a:r>
            <a:endParaRPr lang="en-US" sz="4800" b="1" dirty="0">
              <a:solidFill>
                <a:srgbClr val="002060"/>
              </a:solidFill>
              <a:latin typeface="Bell MT" pitchFamily="18" charset="0"/>
              <a:ea typeface="Tahoma" pitchFamily="34" charset="0"/>
              <a:cs typeface="Tahoma" pitchFamily="34" charset="0"/>
            </a:endParaRPr>
          </a:p>
        </p:txBody>
      </p:sp>
      <p:sp>
        <p:nvSpPr>
          <p:cNvPr id="4" name="Content Placeholder 3"/>
          <p:cNvSpPr>
            <a:spLocks noGrp="1"/>
          </p:cNvSpPr>
          <p:nvPr>
            <p:ph idx="1"/>
          </p:nvPr>
        </p:nvSpPr>
        <p:spPr>
          <a:xfrm>
            <a:off x="1371600" y="5715000"/>
            <a:ext cx="6324600" cy="685800"/>
          </a:xfrm>
        </p:spPr>
        <p:txBody>
          <a:bodyPr>
            <a:normAutofit/>
          </a:bodyPr>
          <a:lstStyle/>
          <a:p>
            <a:pPr lvl="6">
              <a:buFont typeface="Wingdings" pitchFamily="2" charset="2"/>
              <a:buNone/>
              <a:defRPr/>
            </a:pPr>
            <a:r>
              <a:rPr lang="en-US" sz="3200" dirty="0" smtClean="0">
                <a:latin typeface="Bell MT" pitchFamily="18" charset="0"/>
                <a:ea typeface="Tahoma" pitchFamily="34" charset="0"/>
                <a:cs typeface="Tahoma" pitchFamily="34" charset="0"/>
              </a:rPr>
              <a:t>Charles Dickens</a:t>
            </a:r>
            <a:endParaRPr lang="en-US" sz="3200" dirty="0">
              <a:latin typeface="Bell MT" pitchFamily="18"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wipe(right)">
                                      <p:cBhvr>
                                        <p:cTn id="9" dur="1000"/>
                                        <p:tgtEl>
                                          <p:spTgt spid="1028"/>
                                        </p:tgtEl>
                                      </p:cBhvr>
                                    </p:animEffect>
                                  </p:childTnLst>
                                </p:cTn>
                              </p:par>
                            </p:childTnLst>
                          </p:cTn>
                        </p:par>
                        <p:par>
                          <p:cTn id="10" fill="hold">
                            <p:stCondLst>
                              <p:cond delay="1000"/>
                            </p:stCondLst>
                            <p:childTnLst>
                              <p:par>
                                <p:cTn id="11" presetID="42" presetClass="path" presetSubtype="0" accel="50000" decel="50000" fill="hold" nodeType="afterEffect">
                                  <p:stCondLst>
                                    <p:cond delay="0"/>
                                  </p:stCondLst>
                                  <p:childTnLst>
                                    <p:animMotion origin="layout" path="M 3.33333E-6 -3.33333E-6 L -0.31667 -0.17777 " pathEditMode="relative" rAng="0" ptsTypes="AA">
                                      <p:cBhvr>
                                        <p:cTn id="12" dur="2000" fill="hold"/>
                                        <p:tgtEl>
                                          <p:spTgt spid="1028"/>
                                        </p:tgtEl>
                                        <p:attrNameLst>
                                          <p:attrName>ppt_x</p:attrName>
                                          <p:attrName>ppt_y</p:attrName>
                                        </p:attrNameLst>
                                      </p:cBhvr>
                                      <p:rCtr x="-15833" y="-8889"/>
                                    </p:animMotion>
                                  </p:childTnLst>
                                </p:cTn>
                              </p:par>
                            </p:childTnLst>
                          </p:cTn>
                        </p:par>
                        <p:par>
                          <p:cTn id="13" fill="hold">
                            <p:stCondLst>
                              <p:cond delay="3000"/>
                            </p:stCondLst>
                            <p:childTnLst>
                              <p:par>
                                <p:cTn id="14" presetID="6" presetClass="emph" presetSubtype="0" fill="hold" nodeType="afterEffect">
                                  <p:stCondLst>
                                    <p:cond delay="0"/>
                                  </p:stCondLst>
                                  <p:childTnLst>
                                    <p:animScale>
                                      <p:cBhvr>
                                        <p:cTn id="15" dur="2000" fill="hold"/>
                                        <p:tgtEl>
                                          <p:spTgt spid="1028"/>
                                        </p:tgtEl>
                                      </p:cBhvr>
                                      <p:by x="55000" y="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7772400" cy="990600"/>
          </a:xfrm>
        </p:spPr>
        <p:txBody>
          <a:bodyPr>
            <a:normAutofit/>
          </a:bodyPr>
          <a:lstStyle/>
          <a:p>
            <a:pPr algn="ctr">
              <a:defRPr/>
            </a:pPr>
            <a:r>
              <a:rPr sz="4000" dirty="0" smtClean="0">
                <a:solidFill>
                  <a:srgbClr val="002060"/>
                </a:solidFill>
                <a:latin typeface="Bell MT" pitchFamily="18" charset="0"/>
                <a:ea typeface="Tahoma" pitchFamily="34" charset="0"/>
                <a:cs typeface="Tahoma" pitchFamily="34" charset="0"/>
              </a:rPr>
              <a:t>Some Final Thoughts</a:t>
            </a:r>
            <a:endParaRPr lang="en-US" sz="4000" dirty="0">
              <a:solidFill>
                <a:srgbClr val="002060"/>
              </a:solidFill>
              <a:latin typeface="Bell MT" pitchFamily="18" charset="0"/>
            </a:endParaRPr>
          </a:p>
        </p:txBody>
      </p:sp>
      <p:sp>
        <p:nvSpPr>
          <p:cNvPr id="3" name="Text Placeholder 2"/>
          <p:cNvSpPr>
            <a:spLocks noGrp="1"/>
          </p:cNvSpPr>
          <p:nvPr>
            <p:ph type="body" idx="1"/>
          </p:nvPr>
        </p:nvSpPr>
        <p:spPr>
          <a:xfrm>
            <a:off x="762000" y="1676400"/>
            <a:ext cx="7772400" cy="3962400"/>
          </a:xfrm>
        </p:spPr>
        <p:txBody>
          <a:bodyPr>
            <a:noAutofit/>
          </a:bodyPr>
          <a:lstStyle/>
          <a:p>
            <a:pPr marL="287338" indent="-287338">
              <a:spcBef>
                <a:spcPct val="0"/>
              </a:spcBef>
              <a:spcAft>
                <a:spcPts val="1800"/>
              </a:spcAft>
            </a:pPr>
            <a:r>
              <a:rPr lang="en-US" sz="2400" dirty="0" smtClean="0">
                <a:cs typeface="Tahoma" pitchFamily="34" charset="0"/>
              </a:rPr>
              <a:t>□ </a:t>
            </a:r>
            <a:r>
              <a:rPr lang="en-US" sz="3200" dirty="0" smtClean="0">
                <a:latin typeface="Bell MT" pitchFamily="18" charset="0"/>
                <a:cs typeface="Tahoma" pitchFamily="34" charset="0"/>
              </a:rPr>
              <a:t>Bankruptcy is not a cure for all financial ills, but it may be of invaluable assistance to people in need</a:t>
            </a:r>
          </a:p>
          <a:p>
            <a:pPr marL="287338" indent="-287338">
              <a:spcBef>
                <a:spcPct val="0"/>
              </a:spcBef>
              <a:spcAft>
                <a:spcPts val="1800"/>
              </a:spcAft>
            </a:pPr>
            <a:r>
              <a:rPr lang="en-US" sz="3200" dirty="0" smtClean="0">
                <a:latin typeface="Bell MT" pitchFamily="18" charset="0"/>
                <a:cs typeface="Tahoma" pitchFamily="34" charset="0"/>
              </a:rPr>
              <a:t>□ Debtors should consult counsel before   filing</a:t>
            </a:r>
          </a:p>
          <a:p>
            <a:pPr marL="287338" indent="-287338">
              <a:spcBef>
                <a:spcPct val="0"/>
              </a:spcBef>
              <a:spcAft>
                <a:spcPts val="1800"/>
              </a:spcAft>
            </a:pPr>
            <a:r>
              <a:rPr lang="en-US" sz="3200" dirty="0" smtClean="0">
                <a:latin typeface="Bell MT" pitchFamily="18" charset="0"/>
                <a:cs typeface="Tahoma" pitchFamily="34" charset="0"/>
              </a:rPr>
              <a:t>□ Creditors should also consult counsel to protect their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18" descr="New Image.TIF"/>
          <p:cNvPicPr>
            <a:picLocks noChangeAspect="1"/>
          </p:cNvPicPr>
          <p:nvPr/>
        </p:nvPicPr>
        <p:blipFill>
          <a:blip r:embed="rId3" cstate="print"/>
          <a:srcRect/>
          <a:stretch>
            <a:fillRect/>
          </a:stretch>
        </p:blipFill>
        <p:spPr bwMode="auto">
          <a:xfrm>
            <a:off x="3048000" y="2468563"/>
            <a:ext cx="2819400" cy="1265237"/>
          </a:xfrm>
          <a:prstGeom prst="rect">
            <a:avLst/>
          </a:prstGeom>
          <a:noFill/>
          <a:ln w="9525">
            <a:noFill/>
            <a:miter lim="800000"/>
            <a:headEnd/>
            <a:tailEnd/>
          </a:ln>
        </p:spPr>
      </p:pic>
      <p:sp>
        <p:nvSpPr>
          <p:cNvPr id="18"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pic>
        <p:nvPicPr>
          <p:cNvPr id="57348" name="Picture 2" descr="Cheyenne County"/>
          <p:cNvPicPr>
            <a:picLocks noChangeAspect="1" noChangeArrowheads="1"/>
          </p:cNvPicPr>
          <p:nvPr/>
        </p:nvPicPr>
        <p:blipFill>
          <a:blip r:embed="rId4" cstate="print"/>
          <a:srcRect/>
          <a:stretch>
            <a:fillRect/>
          </a:stretch>
        </p:blipFill>
        <p:spPr bwMode="auto">
          <a:xfrm>
            <a:off x="990600" y="2133600"/>
            <a:ext cx="1905000" cy="1428750"/>
          </a:xfrm>
          <a:prstGeom prst="rect">
            <a:avLst/>
          </a:prstGeom>
          <a:noFill/>
          <a:ln w="9525">
            <a:noFill/>
            <a:miter lim="800000"/>
            <a:headEnd/>
            <a:tailEnd/>
          </a:ln>
        </p:spPr>
      </p:pic>
      <p:pic>
        <p:nvPicPr>
          <p:cNvPr id="57349" name="Picture 4" descr="delta co"/>
          <p:cNvPicPr>
            <a:picLocks noChangeAspect="1" noChangeArrowheads="1"/>
          </p:cNvPicPr>
          <p:nvPr/>
        </p:nvPicPr>
        <p:blipFill>
          <a:blip r:embed="rId5" cstate="print"/>
          <a:srcRect/>
          <a:stretch>
            <a:fillRect/>
          </a:stretch>
        </p:blipFill>
        <p:spPr bwMode="auto">
          <a:xfrm>
            <a:off x="5029200" y="1371600"/>
            <a:ext cx="1828800" cy="1133475"/>
          </a:xfrm>
          <a:prstGeom prst="rect">
            <a:avLst/>
          </a:prstGeom>
          <a:noFill/>
          <a:ln w="9525">
            <a:noFill/>
            <a:miter lim="800000"/>
            <a:headEnd/>
            <a:tailEnd/>
          </a:ln>
        </p:spPr>
      </p:pic>
      <p:pic>
        <p:nvPicPr>
          <p:cNvPr id="57350" name="Picture 5" descr="denver district"/>
          <p:cNvPicPr>
            <a:picLocks noChangeAspect="1" noChangeArrowheads="1"/>
          </p:cNvPicPr>
          <p:nvPr/>
        </p:nvPicPr>
        <p:blipFill>
          <a:blip r:embed="rId6" cstate="print"/>
          <a:srcRect/>
          <a:stretch>
            <a:fillRect/>
          </a:stretch>
        </p:blipFill>
        <p:spPr bwMode="auto">
          <a:xfrm>
            <a:off x="2209800" y="838200"/>
            <a:ext cx="1905000" cy="1525588"/>
          </a:xfrm>
          <a:prstGeom prst="rect">
            <a:avLst/>
          </a:prstGeom>
          <a:noFill/>
          <a:ln w="9525">
            <a:noFill/>
            <a:miter lim="800000"/>
            <a:headEnd/>
            <a:tailEnd/>
          </a:ln>
        </p:spPr>
      </p:pic>
      <p:pic>
        <p:nvPicPr>
          <p:cNvPr id="57351" name="Picture 6" descr="elbert co"/>
          <p:cNvPicPr>
            <a:picLocks noChangeAspect="1" noChangeArrowheads="1"/>
          </p:cNvPicPr>
          <p:nvPr/>
        </p:nvPicPr>
        <p:blipFill>
          <a:blip r:embed="rId7" cstate="print"/>
          <a:srcRect/>
          <a:stretch>
            <a:fillRect/>
          </a:stretch>
        </p:blipFill>
        <p:spPr bwMode="auto">
          <a:xfrm>
            <a:off x="2590800" y="4495800"/>
            <a:ext cx="1951038" cy="1463675"/>
          </a:xfrm>
          <a:prstGeom prst="rect">
            <a:avLst/>
          </a:prstGeom>
          <a:noFill/>
          <a:ln w="9525">
            <a:noFill/>
            <a:miter lim="800000"/>
            <a:headEnd/>
            <a:tailEnd/>
          </a:ln>
        </p:spPr>
      </p:pic>
      <p:pic>
        <p:nvPicPr>
          <p:cNvPr id="57352" name="Picture 8" descr="jackson co"/>
          <p:cNvPicPr>
            <a:picLocks noChangeAspect="1" noChangeArrowheads="1"/>
          </p:cNvPicPr>
          <p:nvPr/>
        </p:nvPicPr>
        <p:blipFill>
          <a:blip r:embed="rId8" cstate="print"/>
          <a:srcRect/>
          <a:stretch>
            <a:fillRect/>
          </a:stretch>
        </p:blipFill>
        <p:spPr bwMode="auto">
          <a:xfrm>
            <a:off x="4191000" y="3810000"/>
            <a:ext cx="1722438" cy="1292225"/>
          </a:xfrm>
          <a:prstGeom prst="rect">
            <a:avLst/>
          </a:prstGeom>
          <a:noFill/>
          <a:ln w="9525">
            <a:noFill/>
            <a:miter lim="800000"/>
            <a:headEnd/>
            <a:tailEnd/>
          </a:ln>
        </p:spPr>
      </p:pic>
      <p:pic>
        <p:nvPicPr>
          <p:cNvPr id="57353" name="Picture 9" descr="jefferson co"/>
          <p:cNvPicPr>
            <a:picLocks noChangeAspect="1" noChangeArrowheads="1"/>
          </p:cNvPicPr>
          <p:nvPr/>
        </p:nvPicPr>
        <p:blipFill>
          <a:blip r:embed="rId9" cstate="print"/>
          <a:srcRect/>
          <a:stretch>
            <a:fillRect/>
          </a:stretch>
        </p:blipFill>
        <p:spPr bwMode="auto">
          <a:xfrm>
            <a:off x="1981200" y="4038600"/>
            <a:ext cx="1331913" cy="998538"/>
          </a:xfrm>
          <a:prstGeom prst="rect">
            <a:avLst/>
          </a:prstGeom>
          <a:noFill/>
          <a:ln w="9525">
            <a:noFill/>
            <a:miter lim="800000"/>
            <a:headEnd/>
            <a:tailEnd/>
          </a:ln>
        </p:spPr>
      </p:pic>
      <p:pic>
        <p:nvPicPr>
          <p:cNvPr id="57354" name="Picture 10" descr="logan county"/>
          <p:cNvPicPr>
            <a:picLocks noChangeAspect="1" noChangeArrowheads="1"/>
          </p:cNvPicPr>
          <p:nvPr/>
        </p:nvPicPr>
        <p:blipFill>
          <a:blip r:embed="rId10" cstate="print"/>
          <a:srcRect/>
          <a:stretch>
            <a:fillRect/>
          </a:stretch>
        </p:blipFill>
        <p:spPr bwMode="auto">
          <a:xfrm>
            <a:off x="3810000" y="381000"/>
            <a:ext cx="1524000" cy="1143000"/>
          </a:xfrm>
          <a:prstGeom prst="rect">
            <a:avLst/>
          </a:prstGeom>
          <a:noFill/>
          <a:ln w="9525">
            <a:noFill/>
            <a:miter lim="800000"/>
            <a:headEnd/>
            <a:tailEnd/>
          </a:ln>
        </p:spPr>
      </p:pic>
      <p:pic>
        <p:nvPicPr>
          <p:cNvPr id="57355" name="Picture 11" descr="weld co"/>
          <p:cNvPicPr>
            <a:picLocks noChangeAspect="1" noChangeArrowheads="1"/>
          </p:cNvPicPr>
          <p:nvPr/>
        </p:nvPicPr>
        <p:blipFill>
          <a:blip r:embed="rId11" cstate="print"/>
          <a:srcRect/>
          <a:stretch>
            <a:fillRect/>
          </a:stretch>
        </p:blipFill>
        <p:spPr bwMode="auto">
          <a:xfrm>
            <a:off x="838200" y="3505200"/>
            <a:ext cx="1371600" cy="985838"/>
          </a:xfrm>
          <a:prstGeom prst="rect">
            <a:avLst/>
          </a:prstGeom>
          <a:noFill/>
          <a:ln w="9525">
            <a:noFill/>
            <a:miter lim="800000"/>
            <a:headEnd/>
            <a:tailEnd/>
          </a:ln>
        </p:spPr>
      </p:pic>
      <p:pic>
        <p:nvPicPr>
          <p:cNvPr id="57356" name="Picture 12" descr="san miguel co"/>
          <p:cNvPicPr>
            <a:picLocks noChangeAspect="1" noChangeArrowheads="1"/>
          </p:cNvPicPr>
          <p:nvPr/>
        </p:nvPicPr>
        <p:blipFill>
          <a:blip r:embed="rId12" cstate="print"/>
          <a:srcRect/>
          <a:stretch>
            <a:fillRect/>
          </a:stretch>
        </p:blipFill>
        <p:spPr bwMode="auto">
          <a:xfrm>
            <a:off x="5715000" y="4572000"/>
            <a:ext cx="1371600" cy="1096963"/>
          </a:xfrm>
          <a:prstGeom prst="rect">
            <a:avLst/>
          </a:prstGeom>
          <a:noFill/>
          <a:ln w="9525">
            <a:noFill/>
            <a:miter lim="800000"/>
            <a:headEnd/>
            <a:tailEnd/>
          </a:ln>
        </p:spPr>
      </p:pic>
      <p:pic>
        <p:nvPicPr>
          <p:cNvPr id="57357" name="Picture 13" descr="El Paso County Courthouse"/>
          <p:cNvPicPr>
            <a:picLocks noChangeAspect="1" noChangeArrowheads="1"/>
          </p:cNvPicPr>
          <p:nvPr/>
        </p:nvPicPr>
        <p:blipFill>
          <a:blip r:embed="rId13" cstate="print"/>
          <a:srcRect/>
          <a:stretch>
            <a:fillRect/>
          </a:stretch>
        </p:blipFill>
        <p:spPr bwMode="auto">
          <a:xfrm>
            <a:off x="6248400" y="2590800"/>
            <a:ext cx="1371600" cy="914400"/>
          </a:xfrm>
          <a:prstGeom prst="rect">
            <a:avLst/>
          </a:prstGeom>
          <a:noFill/>
          <a:ln w="9525">
            <a:noFill/>
            <a:miter lim="800000"/>
            <a:headEnd/>
            <a:tailEnd/>
          </a:ln>
        </p:spPr>
      </p:pic>
      <p:sp>
        <p:nvSpPr>
          <p:cNvPr id="17" name="Text Box 14"/>
          <p:cNvSpPr txBox="1">
            <a:spLocks noChangeArrowheads="1"/>
          </p:cNvSpPr>
          <p:nvPr/>
        </p:nvSpPr>
        <p:spPr bwMode="auto">
          <a:xfrm>
            <a:off x="304800" y="1828800"/>
            <a:ext cx="8001000" cy="1446213"/>
          </a:xfrm>
          <a:prstGeom prst="rect">
            <a:avLst/>
          </a:prstGeom>
          <a:noFill/>
          <a:ln w="9525">
            <a:noFill/>
            <a:miter lim="800000"/>
            <a:headEnd/>
            <a:tailEnd/>
          </a:ln>
          <a:effectLst/>
        </p:spPr>
        <p:txBody>
          <a:bodyPr>
            <a:spAutoFit/>
          </a:bodyPr>
          <a:lstStyle/>
          <a:p>
            <a:pPr algn="ctr">
              <a:spcBef>
                <a:spcPct val="50000"/>
              </a:spcBef>
              <a:defRPr/>
            </a:pPr>
            <a:r>
              <a:rPr lang="en-US" sz="8800" b="1" i="1" u="none" dirty="0">
                <a:effectLst>
                  <a:outerShdw blurRad="38100" dist="38100" dir="2700000" algn="tl">
                    <a:srgbClr val="000000"/>
                  </a:outerShdw>
                </a:effectLst>
                <a:latin typeface="Bell MT" pitchFamily="18" charset="0"/>
              </a:rPr>
              <a:t>Our Courts</a:t>
            </a:r>
          </a:p>
        </p:txBody>
      </p:sp>
      <p:sp>
        <p:nvSpPr>
          <p:cNvPr id="19" name="Text Box 15"/>
          <p:cNvSpPr txBox="1">
            <a:spLocks noChangeArrowheads="1"/>
          </p:cNvSpPr>
          <p:nvPr/>
        </p:nvSpPr>
        <p:spPr bwMode="auto">
          <a:xfrm>
            <a:off x="914400" y="3200400"/>
            <a:ext cx="7239000" cy="830263"/>
          </a:xfrm>
          <a:prstGeom prst="rect">
            <a:avLst/>
          </a:prstGeom>
          <a:noFill/>
          <a:ln w="9525">
            <a:noFill/>
            <a:miter lim="800000"/>
            <a:headEnd/>
            <a:tailEnd/>
          </a:ln>
          <a:effectLst/>
        </p:spPr>
        <p:txBody>
          <a:bodyPr>
            <a:spAutoFit/>
          </a:bodyPr>
          <a:lstStyle/>
          <a:p>
            <a:pPr algn="ctr">
              <a:spcBef>
                <a:spcPct val="50000"/>
              </a:spcBef>
              <a:defRPr/>
            </a:pPr>
            <a:r>
              <a:rPr lang="en-US" sz="4800" b="1" u="none" dirty="0">
                <a:effectLst>
                  <a:outerShdw blurRad="38100" dist="38100" dir="2700000" algn="tl">
                    <a:srgbClr val="000000"/>
                  </a:outerShdw>
                </a:effectLst>
                <a:latin typeface="Bell MT" pitchFamily="18" charset="0"/>
              </a:rPr>
              <a:t>Serving Colorado</a:t>
            </a:r>
          </a:p>
        </p:txBody>
      </p:sp>
      <p:sp>
        <p:nvSpPr>
          <p:cNvPr id="20" name="Text Box 16"/>
          <p:cNvSpPr txBox="1">
            <a:spLocks noChangeArrowheads="1"/>
          </p:cNvSpPr>
          <p:nvPr/>
        </p:nvSpPr>
        <p:spPr bwMode="auto">
          <a:xfrm>
            <a:off x="152400" y="4038600"/>
            <a:ext cx="8610600" cy="769938"/>
          </a:xfrm>
          <a:prstGeom prst="rect">
            <a:avLst/>
          </a:prstGeom>
          <a:noFill/>
          <a:ln w="9525">
            <a:noFill/>
            <a:miter lim="800000"/>
            <a:headEnd/>
            <a:tailEnd/>
          </a:ln>
          <a:effectLst/>
        </p:spPr>
        <p:txBody>
          <a:bodyPr>
            <a:spAutoFit/>
          </a:bodyPr>
          <a:lstStyle/>
          <a:p>
            <a:pPr algn="ctr">
              <a:defRPr/>
            </a:pPr>
            <a:r>
              <a:rPr lang="en-US" sz="4400" b="1" u="none" dirty="0">
                <a:effectLst>
                  <a:outerShdw blurRad="38100" dist="38100" dir="2700000" algn="tl">
                    <a:srgbClr val="000000"/>
                  </a:outerShdw>
                </a:effectLst>
                <a:latin typeface="Bell MT" pitchFamily="18" charset="0"/>
              </a:rPr>
              <a:t>Serving Justice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dickens"/>
          <p:cNvPicPr>
            <a:picLocks noChangeAspect="1" noChangeArrowheads="1"/>
          </p:cNvPicPr>
          <p:nvPr/>
        </p:nvPicPr>
        <p:blipFill>
          <a:blip r:embed="rId3" cstate="print"/>
          <a:srcRect/>
          <a:stretch>
            <a:fillRect/>
          </a:stretch>
        </p:blipFill>
        <p:spPr bwMode="auto">
          <a:xfrm>
            <a:off x="685800" y="1673225"/>
            <a:ext cx="1857375" cy="2139950"/>
          </a:xfrm>
          <a:prstGeom prst="rect">
            <a:avLst/>
          </a:prstGeom>
          <a:noFill/>
          <a:ln w="9525">
            <a:noFill/>
            <a:miter lim="800000"/>
            <a:headEnd/>
            <a:tailEnd/>
          </a:ln>
        </p:spPr>
      </p:pic>
      <p:pic>
        <p:nvPicPr>
          <p:cNvPr id="1030" name="Picture 6" descr="http://academic.shu.edu/honors/Peale%20Jefferson%20small.jpg">
            <a:hlinkClick r:id="rId4"/>
          </p:cNvPr>
          <p:cNvPicPr>
            <a:picLocks noChangeAspect="1" noChangeArrowheads="1"/>
          </p:cNvPicPr>
          <p:nvPr/>
        </p:nvPicPr>
        <p:blipFill>
          <a:blip r:embed="rId5" cstate="print"/>
          <a:srcRect/>
          <a:stretch>
            <a:fillRect/>
          </a:stretch>
        </p:blipFill>
        <p:spPr bwMode="auto">
          <a:xfrm>
            <a:off x="1752600" y="1981200"/>
            <a:ext cx="2743200" cy="3311525"/>
          </a:xfrm>
          <a:prstGeom prst="rect">
            <a:avLst/>
          </a:prstGeom>
          <a:noFill/>
          <a:ln w="9525">
            <a:noFill/>
            <a:miter lim="800000"/>
            <a:headEnd/>
            <a:tailEnd/>
          </a:ln>
        </p:spPr>
      </p:pic>
      <p:pic>
        <p:nvPicPr>
          <p:cNvPr id="6" name="Picture 8" descr="Abraham Lincoln Art Print"/>
          <p:cNvPicPr>
            <a:picLocks noChangeAspect="1" noChangeArrowheads="1"/>
          </p:cNvPicPr>
          <p:nvPr/>
        </p:nvPicPr>
        <p:blipFill>
          <a:blip r:embed="rId6" cstate="print"/>
          <a:srcRect/>
          <a:stretch>
            <a:fillRect/>
          </a:stretch>
        </p:blipFill>
        <p:spPr bwMode="auto">
          <a:xfrm>
            <a:off x="4764088" y="1981200"/>
            <a:ext cx="2703512" cy="3370263"/>
          </a:xfrm>
          <a:prstGeom prst="rect">
            <a:avLst/>
          </a:prstGeom>
          <a:noFill/>
          <a:ln w="9525">
            <a:noFill/>
            <a:miter lim="800000"/>
            <a:headEnd/>
            <a:tailEnd/>
          </a:ln>
        </p:spPr>
      </p:pic>
      <p:sp>
        <p:nvSpPr>
          <p:cNvPr id="7" name="Title 4"/>
          <p:cNvSpPr txBox="1">
            <a:spLocks/>
          </p:cNvSpPr>
          <p:nvPr/>
        </p:nvSpPr>
        <p:spPr bwMode="auto">
          <a:xfrm>
            <a:off x="4572000" y="5257800"/>
            <a:ext cx="3276600" cy="685800"/>
          </a:xfrm>
          <a:prstGeom prst="rect">
            <a:avLst/>
          </a:prstGeom>
          <a:noFill/>
          <a:ln w="9525">
            <a:noFill/>
            <a:miter lim="800000"/>
            <a:headEnd/>
            <a:tailEnd/>
          </a:ln>
          <a:effectLst/>
        </p:spPr>
        <p:txBody>
          <a:bodyPr anchor="ctr">
            <a:normAutofit fontScale="97500"/>
          </a:bodyPr>
          <a:lstStyle/>
          <a:p>
            <a:pPr algn="ctr">
              <a:defRPr/>
            </a:pPr>
            <a:r>
              <a:rPr lang="en-US" sz="2800" kern="0" dirty="0">
                <a:effectLst>
                  <a:outerShdw blurRad="38100" dist="38100" dir="2700000" algn="tl">
                    <a:srgbClr val="000000"/>
                  </a:outerShdw>
                </a:effectLst>
                <a:latin typeface="Bell MT" pitchFamily="18" charset="0"/>
                <a:ea typeface="Tahoma" pitchFamily="34" charset="0"/>
                <a:cs typeface="Tahoma" pitchFamily="34" charset="0"/>
              </a:rPr>
              <a:t>Abraham Lincoln</a:t>
            </a:r>
          </a:p>
        </p:txBody>
      </p:sp>
      <p:sp>
        <p:nvSpPr>
          <p:cNvPr id="8" name="Title 7"/>
          <p:cNvSpPr>
            <a:spLocks noGrp="1"/>
          </p:cNvSpPr>
          <p:nvPr>
            <p:ph type="title"/>
          </p:nvPr>
        </p:nvSpPr>
        <p:spPr/>
        <p:txBody>
          <a:bodyPr/>
          <a:lstStyle/>
          <a:p>
            <a:endParaRPr lang="en-US"/>
          </a:p>
        </p:txBody>
      </p:sp>
      <p:sp>
        <p:nvSpPr>
          <p:cNvPr id="9" name="TextBox 8"/>
          <p:cNvSpPr txBox="1"/>
          <p:nvPr/>
        </p:nvSpPr>
        <p:spPr>
          <a:xfrm>
            <a:off x="1828800" y="5334000"/>
            <a:ext cx="2766398" cy="523220"/>
          </a:xfrm>
          <a:prstGeom prst="rect">
            <a:avLst/>
          </a:prstGeom>
          <a:noFill/>
        </p:spPr>
        <p:txBody>
          <a:bodyPr wrap="none" rtlCol="0">
            <a:spAutoFit/>
          </a:bodyPr>
          <a:lstStyle/>
          <a:p>
            <a:r>
              <a:rPr lang="en-US" sz="2700" dirty="0" smtClean="0">
                <a:latin typeface="Bell MT" pitchFamily="18" charset="0"/>
              </a:rPr>
              <a:t>Thomas Jefferson</a:t>
            </a:r>
            <a:endParaRPr lang="en-US" sz="2700" dirty="0">
              <a:latin typeface="Bell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right)">
                                      <p:cBhvr>
                                        <p:cTn id="7" dur="500"/>
                                        <p:tgtEl>
                                          <p:spTgt spid="1030"/>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3.33333E-6 -4.07407E-6 L 0.05833 -0.15254 " pathEditMode="relative" rAng="0" ptsTypes="AA">
                                      <p:cBhvr>
                                        <p:cTn id="10" dur="2000" fill="hold"/>
                                        <p:tgtEl>
                                          <p:spTgt spid="1030"/>
                                        </p:tgtEl>
                                        <p:attrNameLst>
                                          <p:attrName>ppt_x</p:attrName>
                                          <p:attrName>ppt_y</p:attrName>
                                        </p:attrNameLst>
                                      </p:cBhvr>
                                      <p:rCtr x="2917" y="-7639"/>
                                    </p:animMotion>
                                  </p:childTnLst>
                                </p:cTn>
                              </p:par>
                            </p:childTnLst>
                          </p:cTn>
                        </p:par>
                        <p:par>
                          <p:cTn id="11" fill="hold">
                            <p:stCondLst>
                              <p:cond delay="2500"/>
                            </p:stCondLst>
                            <p:childTnLst>
                              <p:par>
                                <p:cTn id="12" presetID="6" presetClass="emph" presetSubtype="0" fill="hold" nodeType="afterEffect">
                                  <p:stCondLst>
                                    <p:cond delay="0"/>
                                  </p:stCondLst>
                                  <p:childTnLst>
                                    <p:animScale>
                                      <p:cBhvr>
                                        <p:cTn id="13" dur="2000" fill="hold"/>
                                        <p:tgtEl>
                                          <p:spTgt spid="1030"/>
                                        </p:tgtEl>
                                      </p:cBhvr>
                                      <p:by x="67000" y="67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500"/>
                            </p:stCondLst>
                            <p:childTnLst>
                              <p:par>
                                <p:cTn id="22" presetID="42" presetClass="path" presetSubtype="0" accel="50000" decel="50000" fill="hold" nodeType="afterEffect">
                                  <p:stCondLst>
                                    <p:cond delay="0"/>
                                  </p:stCondLst>
                                  <p:childTnLst>
                                    <p:animMotion origin="layout" path="M 1.11022E-16 -7.40741E-7 L 0.02292 -0.16782 " pathEditMode="relative" rAng="0" ptsTypes="AA">
                                      <p:cBhvr>
                                        <p:cTn id="23" dur="2000" fill="hold"/>
                                        <p:tgtEl>
                                          <p:spTgt spid="6"/>
                                        </p:tgtEl>
                                        <p:attrNameLst>
                                          <p:attrName>ppt_x</p:attrName>
                                          <p:attrName>ppt_y</p:attrName>
                                        </p:attrNameLst>
                                      </p:cBhvr>
                                      <p:rCtr x="1146" y="-8403"/>
                                    </p:animMotion>
                                  </p:childTnLst>
                                </p:cTn>
                              </p:par>
                            </p:childTnLst>
                          </p:cTn>
                        </p:par>
                        <p:par>
                          <p:cTn id="24" fill="hold">
                            <p:stCondLst>
                              <p:cond delay="2500"/>
                            </p:stCondLst>
                            <p:childTnLst>
                              <p:par>
                                <p:cTn id="25" presetID="6" presetClass="emph" presetSubtype="0" fill="hold" nodeType="afterEffect">
                                  <p:stCondLst>
                                    <p:cond delay="0"/>
                                  </p:stCondLst>
                                  <p:childTnLst>
                                    <p:animScale>
                                      <p:cBhvr>
                                        <p:cTn id="26" dur="2000" fill="hold"/>
                                        <p:tgtEl>
                                          <p:spTgt spid="6"/>
                                        </p:tgtEl>
                                      </p:cBhvr>
                                      <p:by x="63000" y="6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Abraham Lincoln Art Print"/>
          <p:cNvPicPr>
            <a:picLocks noChangeAspect="1" noChangeArrowheads="1"/>
          </p:cNvPicPr>
          <p:nvPr/>
        </p:nvPicPr>
        <p:blipFill>
          <a:blip r:embed="rId3" cstate="print"/>
          <a:srcRect/>
          <a:stretch>
            <a:fillRect/>
          </a:stretch>
        </p:blipFill>
        <p:spPr bwMode="auto">
          <a:xfrm>
            <a:off x="5788025" y="1692275"/>
            <a:ext cx="1655763" cy="2062163"/>
          </a:xfrm>
          <a:prstGeom prst="rect">
            <a:avLst/>
          </a:prstGeom>
          <a:noFill/>
          <a:ln w="9525">
            <a:noFill/>
            <a:miter lim="800000"/>
            <a:headEnd/>
            <a:tailEnd/>
          </a:ln>
        </p:spPr>
      </p:pic>
      <p:pic>
        <p:nvPicPr>
          <p:cNvPr id="23554" name="Picture 4" descr="dickens"/>
          <p:cNvPicPr>
            <a:picLocks noChangeAspect="1" noChangeArrowheads="1"/>
          </p:cNvPicPr>
          <p:nvPr/>
        </p:nvPicPr>
        <p:blipFill>
          <a:blip r:embed="rId4" cstate="print"/>
          <a:srcRect/>
          <a:stretch>
            <a:fillRect/>
          </a:stretch>
        </p:blipFill>
        <p:spPr bwMode="auto">
          <a:xfrm>
            <a:off x="1298575" y="1692275"/>
            <a:ext cx="1471613" cy="1695450"/>
          </a:xfrm>
          <a:prstGeom prst="rect">
            <a:avLst/>
          </a:prstGeom>
          <a:noFill/>
          <a:ln w="9525">
            <a:noFill/>
            <a:miter lim="800000"/>
            <a:headEnd/>
            <a:tailEnd/>
          </a:ln>
        </p:spPr>
      </p:pic>
      <p:pic>
        <p:nvPicPr>
          <p:cNvPr id="23555" name="Picture 6" descr="http://academic.shu.edu/honors/Peale%20Jefferson%20small.jpg">
            <a:hlinkClick r:id="rId5"/>
          </p:cNvPr>
          <p:cNvPicPr>
            <a:picLocks noChangeAspect="1" noChangeArrowheads="1"/>
          </p:cNvPicPr>
          <p:nvPr/>
        </p:nvPicPr>
        <p:blipFill>
          <a:blip r:embed="rId6" cstate="print"/>
          <a:srcRect/>
          <a:stretch>
            <a:fillRect/>
          </a:stretch>
        </p:blipFill>
        <p:spPr bwMode="auto">
          <a:xfrm>
            <a:off x="3355975" y="1692275"/>
            <a:ext cx="1668463" cy="2001838"/>
          </a:xfrm>
          <a:prstGeom prst="rect">
            <a:avLst/>
          </a:prstGeom>
          <a:noFill/>
          <a:ln w="9525">
            <a:noFill/>
            <a:miter lim="800000"/>
            <a:headEnd/>
            <a:tailEnd/>
          </a:ln>
        </p:spPr>
      </p:pic>
      <p:pic>
        <p:nvPicPr>
          <p:cNvPr id="1034" name="Picture 10" descr="barnum-t"/>
          <p:cNvPicPr>
            <a:picLocks noChangeAspect="1" noChangeArrowheads="1"/>
          </p:cNvPicPr>
          <p:nvPr/>
        </p:nvPicPr>
        <p:blipFill>
          <a:blip r:embed="rId7" cstate="print"/>
          <a:srcRect/>
          <a:stretch>
            <a:fillRect/>
          </a:stretch>
        </p:blipFill>
        <p:spPr bwMode="auto">
          <a:xfrm>
            <a:off x="500063" y="1905000"/>
            <a:ext cx="2624137" cy="3276600"/>
          </a:xfrm>
          <a:prstGeom prst="rect">
            <a:avLst/>
          </a:prstGeom>
          <a:noFill/>
          <a:ln w="9525">
            <a:noFill/>
            <a:miter lim="800000"/>
            <a:headEnd/>
            <a:tailEnd/>
          </a:ln>
        </p:spPr>
      </p:pic>
      <p:pic>
        <p:nvPicPr>
          <p:cNvPr id="8" name="Picture 7" descr="henry ford.jpg"/>
          <p:cNvPicPr>
            <a:picLocks noChangeAspect="1"/>
          </p:cNvPicPr>
          <p:nvPr/>
        </p:nvPicPr>
        <p:blipFill>
          <a:blip r:embed="rId8" cstate="print"/>
          <a:srcRect/>
          <a:stretch>
            <a:fillRect/>
          </a:stretch>
        </p:blipFill>
        <p:spPr bwMode="auto">
          <a:xfrm>
            <a:off x="3429000" y="2306638"/>
            <a:ext cx="2555875" cy="3332162"/>
          </a:xfrm>
          <a:prstGeom prst="rect">
            <a:avLst/>
          </a:prstGeom>
          <a:noFill/>
          <a:ln w="9525">
            <a:noFill/>
            <a:miter lim="800000"/>
            <a:headEnd/>
            <a:tailEnd/>
          </a:ln>
        </p:spPr>
      </p:pic>
      <p:pic>
        <p:nvPicPr>
          <p:cNvPr id="10" name="Picture 14" descr="http://renaissanceronin.files.wordpress.com/2009/03/waltdisney.jpg"/>
          <p:cNvPicPr>
            <a:picLocks noChangeAspect="1" noChangeArrowheads="1"/>
          </p:cNvPicPr>
          <p:nvPr/>
        </p:nvPicPr>
        <p:blipFill>
          <a:blip r:embed="rId9" cstate="print"/>
          <a:srcRect/>
          <a:stretch>
            <a:fillRect/>
          </a:stretch>
        </p:blipFill>
        <p:spPr bwMode="auto">
          <a:xfrm>
            <a:off x="6248400" y="1981200"/>
            <a:ext cx="2547938" cy="3200400"/>
          </a:xfrm>
          <a:prstGeom prst="rect">
            <a:avLst/>
          </a:prstGeom>
          <a:noFill/>
          <a:ln w="9525">
            <a:noFill/>
            <a:miter lim="800000"/>
            <a:headEnd/>
            <a:tailEnd/>
          </a:ln>
        </p:spPr>
      </p:pic>
      <p:sp>
        <p:nvSpPr>
          <p:cNvPr id="12" name="Title 6"/>
          <p:cNvSpPr txBox="1">
            <a:spLocks/>
          </p:cNvSpPr>
          <p:nvPr/>
        </p:nvSpPr>
        <p:spPr bwMode="auto">
          <a:xfrm>
            <a:off x="3276600" y="5486400"/>
            <a:ext cx="2743200" cy="838200"/>
          </a:xfrm>
          <a:prstGeom prst="rect">
            <a:avLst/>
          </a:prstGeom>
          <a:noFill/>
          <a:ln w="9525">
            <a:noFill/>
            <a:miter lim="800000"/>
            <a:headEnd/>
            <a:tailEnd/>
          </a:ln>
          <a:effectLst/>
        </p:spPr>
        <p:txBody>
          <a:bodyPr anchor="ctr">
            <a:normAutofit/>
          </a:bodyPr>
          <a:lstStyle/>
          <a:p>
            <a:pPr algn="ctr">
              <a:defRPr/>
            </a:pPr>
            <a:r>
              <a:rPr lang="en-US" sz="2800" kern="0" dirty="0">
                <a:latin typeface="Bell MT" pitchFamily="18" charset="0"/>
                <a:ea typeface="Tahoma" pitchFamily="34" charset="0"/>
                <a:cs typeface="Tahoma" pitchFamily="34" charset="0"/>
              </a:rPr>
              <a:t>Henry Ford</a:t>
            </a:r>
          </a:p>
        </p:txBody>
      </p:sp>
      <p:sp>
        <p:nvSpPr>
          <p:cNvPr id="13" name="Title 7"/>
          <p:cNvSpPr txBox="1">
            <a:spLocks/>
          </p:cNvSpPr>
          <p:nvPr/>
        </p:nvSpPr>
        <p:spPr bwMode="auto">
          <a:xfrm>
            <a:off x="5943600" y="5029200"/>
            <a:ext cx="3200400" cy="838200"/>
          </a:xfrm>
          <a:prstGeom prst="rect">
            <a:avLst/>
          </a:prstGeom>
          <a:noFill/>
          <a:ln w="9525">
            <a:noFill/>
            <a:miter lim="800000"/>
            <a:headEnd/>
            <a:tailEnd/>
          </a:ln>
          <a:effectLst/>
        </p:spPr>
        <p:txBody>
          <a:bodyPr anchor="ctr">
            <a:normAutofit/>
          </a:bodyPr>
          <a:lstStyle/>
          <a:p>
            <a:pPr algn="ctr">
              <a:defRPr/>
            </a:pPr>
            <a:r>
              <a:rPr lang="en-US" sz="2800" kern="0" dirty="0">
                <a:latin typeface="Bell MT" pitchFamily="18" charset="0"/>
                <a:ea typeface="Tahoma" pitchFamily="34" charset="0"/>
                <a:cs typeface="Tahoma" pitchFamily="34" charset="0"/>
              </a:rPr>
              <a:t>Walt Disney</a:t>
            </a:r>
            <a:endParaRPr lang="en-US" sz="3200" kern="0" dirty="0">
              <a:latin typeface="Bell MT" pitchFamily="18" charset="0"/>
              <a:ea typeface="+mj-ea"/>
              <a:cs typeface="+mj-cs"/>
            </a:endParaRPr>
          </a:p>
        </p:txBody>
      </p:sp>
      <p:sp>
        <p:nvSpPr>
          <p:cNvPr id="11" name="TextBox 10"/>
          <p:cNvSpPr txBox="1"/>
          <p:nvPr/>
        </p:nvSpPr>
        <p:spPr>
          <a:xfrm>
            <a:off x="838200" y="5334000"/>
            <a:ext cx="2098075" cy="523220"/>
          </a:xfrm>
          <a:prstGeom prst="rect">
            <a:avLst/>
          </a:prstGeom>
          <a:noFill/>
        </p:spPr>
        <p:txBody>
          <a:bodyPr wrap="none" rtlCol="0">
            <a:spAutoFit/>
          </a:bodyPr>
          <a:lstStyle/>
          <a:p>
            <a:r>
              <a:rPr lang="en-US" sz="2800" dirty="0" smtClean="0">
                <a:latin typeface="Bell MT" pitchFamily="18" charset="0"/>
              </a:rPr>
              <a:t>P.T. Barnum </a:t>
            </a:r>
            <a:endParaRPr lang="en-US" sz="2800" dirty="0">
              <a:latin typeface="Bell MT" pitchFamily="18" charset="0"/>
            </a:endParaRPr>
          </a:p>
        </p:txBody>
      </p:sp>
      <p:sp>
        <p:nvSpPr>
          <p:cNvPr id="14" name="Title 13"/>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wipe(right)">
                                      <p:cBhvr>
                                        <p:cTn id="7" dur="500"/>
                                        <p:tgtEl>
                                          <p:spTgt spid="1034"/>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2000" fill="hold"/>
                                        <p:tgtEl>
                                          <p:spTgt spid="1034"/>
                                        </p:tgtEl>
                                      </p:cBhvr>
                                      <p:by x="66000" y="66000"/>
                                    </p:animScale>
                                  </p:childTnLst>
                                </p:cTn>
                              </p:par>
                            </p:childTnLst>
                          </p:cTn>
                        </p:par>
                        <p:par>
                          <p:cTn id="11" fill="hold">
                            <p:stCondLst>
                              <p:cond delay="2500"/>
                            </p:stCondLst>
                            <p:childTnLst>
                              <p:par>
                                <p:cTn id="12" presetID="42" presetClass="path" presetSubtype="0" accel="50000" decel="50000" fill="hold" nodeType="afterEffect">
                                  <p:stCondLst>
                                    <p:cond delay="0"/>
                                  </p:stCondLst>
                                  <p:childTnLst>
                                    <p:animMotion origin="layout" path="M -2.77778E-7 3.33333E-6 L -0.02309 0.19444 " pathEditMode="relative" rAng="0" ptsTypes="AA">
                                      <p:cBhvr>
                                        <p:cTn id="13" dur="2000" fill="hold"/>
                                        <p:tgtEl>
                                          <p:spTgt spid="1034"/>
                                        </p:tgtEl>
                                        <p:attrNameLst>
                                          <p:attrName>ppt_x</p:attrName>
                                          <p:attrName>ppt_y</p:attrName>
                                        </p:attrNameLst>
                                      </p:cBhvr>
                                      <p:rCtr x="-1163" y="9722"/>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0"/>
                            </p:stCondLst>
                            <p:childTnLst>
                              <p:par>
                                <p:cTn id="19" presetID="2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500"/>
                            </p:stCondLst>
                            <p:childTnLst>
                              <p:par>
                                <p:cTn id="23" presetID="6" presetClass="emph" presetSubtype="0" fill="hold" nodeType="afterEffect">
                                  <p:stCondLst>
                                    <p:cond delay="0"/>
                                  </p:stCondLst>
                                  <p:childTnLst>
                                    <p:animScale>
                                      <p:cBhvr>
                                        <p:cTn id="24" dur="2000" fill="hold"/>
                                        <p:tgtEl>
                                          <p:spTgt spid="8"/>
                                        </p:tgtEl>
                                      </p:cBhvr>
                                      <p:by x="65000" y="65000"/>
                                    </p:animScale>
                                  </p:childTnLst>
                                </p:cTn>
                              </p:par>
                            </p:childTnLst>
                          </p:cTn>
                        </p:par>
                        <p:par>
                          <p:cTn id="25" fill="hold">
                            <p:stCondLst>
                              <p:cond delay="2500"/>
                            </p:stCondLst>
                            <p:childTnLst>
                              <p:par>
                                <p:cTn id="26" presetID="42" presetClass="path" presetSubtype="0" accel="50000" decel="50000" fill="hold" nodeType="afterEffect">
                                  <p:stCondLst>
                                    <p:cond delay="0"/>
                                  </p:stCondLst>
                                  <p:childTnLst>
                                    <p:animMotion origin="layout" path="M 3.05556E-6 3.33333E-6 L -0.01476 0.17639 " pathEditMode="relative" rAng="0" ptsTypes="AA">
                                      <p:cBhvr>
                                        <p:cTn id="27" dur="2000" fill="hold"/>
                                        <p:tgtEl>
                                          <p:spTgt spid="8"/>
                                        </p:tgtEl>
                                        <p:attrNameLst>
                                          <p:attrName>ppt_x</p:attrName>
                                          <p:attrName>ppt_y</p:attrName>
                                        </p:attrNameLst>
                                      </p:cBhvr>
                                      <p:rCtr x="-747" y="8819"/>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0"/>
                            </p:stCondLst>
                            <p:childTnLst>
                              <p:par>
                                <p:cTn id="33" presetID="22" presetClass="entr" presetSubtype="2"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par>
                          <p:cTn id="36" fill="hold">
                            <p:stCondLst>
                              <p:cond delay="500"/>
                            </p:stCondLst>
                            <p:childTnLst>
                              <p:par>
                                <p:cTn id="37" presetID="6" presetClass="emph" presetSubtype="0" fill="hold" nodeType="afterEffect">
                                  <p:stCondLst>
                                    <p:cond delay="0"/>
                                  </p:stCondLst>
                                  <p:childTnLst>
                                    <p:animScale>
                                      <p:cBhvr>
                                        <p:cTn id="38" dur="2000" fill="hold"/>
                                        <p:tgtEl>
                                          <p:spTgt spid="10"/>
                                        </p:tgtEl>
                                      </p:cBhvr>
                                      <p:by x="68000" y="68000"/>
                                    </p:animScale>
                                  </p:childTnLst>
                                </p:cTn>
                              </p:par>
                            </p:childTnLst>
                          </p:cTn>
                        </p:par>
                        <p:par>
                          <p:cTn id="39" fill="hold">
                            <p:stCondLst>
                              <p:cond delay="2500"/>
                            </p:stCondLst>
                            <p:childTnLst>
                              <p:par>
                                <p:cTn id="40" presetID="42" presetClass="path" presetSubtype="0" accel="50000" decel="50000" fill="hold" nodeType="afterEffect">
                                  <p:stCondLst>
                                    <p:cond delay="0"/>
                                  </p:stCondLst>
                                  <p:childTnLst>
                                    <p:animMotion origin="layout" path="M 5.55556E-7 -2.22222E-6 L -0.0809 0.22222 " pathEditMode="relative" rAng="0" ptsTypes="AA">
                                      <p:cBhvr>
                                        <p:cTn id="41" dur="2000" fill="hold"/>
                                        <p:tgtEl>
                                          <p:spTgt spid="10"/>
                                        </p:tgtEl>
                                        <p:attrNameLst>
                                          <p:attrName>ppt_x</p:attrName>
                                          <p:attrName>ppt_y</p:attrName>
                                        </p:attrNameLst>
                                      </p:cBhvr>
                                      <p:rCtr x="-4045" y="1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dickens"/>
          <p:cNvPicPr>
            <a:picLocks noChangeAspect="1" noChangeArrowheads="1"/>
          </p:cNvPicPr>
          <p:nvPr/>
        </p:nvPicPr>
        <p:blipFill>
          <a:blip r:embed="rId3" cstate="print"/>
          <a:srcRect/>
          <a:stretch>
            <a:fillRect/>
          </a:stretch>
        </p:blipFill>
        <p:spPr bwMode="auto">
          <a:xfrm>
            <a:off x="1295400" y="1693863"/>
            <a:ext cx="1471613" cy="1693862"/>
          </a:xfrm>
          <a:prstGeom prst="rect">
            <a:avLst/>
          </a:prstGeom>
          <a:noFill/>
          <a:ln w="9525">
            <a:noFill/>
            <a:miter lim="800000"/>
            <a:headEnd/>
            <a:tailEnd/>
          </a:ln>
        </p:spPr>
      </p:pic>
      <p:pic>
        <p:nvPicPr>
          <p:cNvPr id="25602" name="Picture 9" descr="henry ford.jpg"/>
          <p:cNvPicPr>
            <a:picLocks noChangeAspect="1"/>
          </p:cNvPicPr>
          <p:nvPr/>
        </p:nvPicPr>
        <p:blipFill>
          <a:blip r:embed="rId4" cstate="print"/>
          <a:srcRect/>
          <a:stretch>
            <a:fillRect/>
          </a:stretch>
        </p:blipFill>
        <p:spPr bwMode="auto">
          <a:xfrm>
            <a:off x="3787775" y="4054475"/>
            <a:ext cx="1411288" cy="1841500"/>
          </a:xfrm>
          <a:prstGeom prst="rect">
            <a:avLst/>
          </a:prstGeom>
          <a:noFill/>
          <a:ln w="9525">
            <a:noFill/>
            <a:miter lim="800000"/>
            <a:headEnd/>
            <a:tailEnd/>
          </a:ln>
        </p:spPr>
      </p:pic>
      <p:pic>
        <p:nvPicPr>
          <p:cNvPr id="25603" name="Picture 14" descr="http://renaissanceronin.files.wordpress.com/2009/03/waltdisney.jpg"/>
          <p:cNvPicPr>
            <a:picLocks noChangeAspect="1" noChangeArrowheads="1"/>
          </p:cNvPicPr>
          <p:nvPr/>
        </p:nvPicPr>
        <p:blipFill>
          <a:blip r:embed="rId5" cstate="print"/>
          <a:srcRect/>
          <a:stretch>
            <a:fillRect/>
          </a:stretch>
        </p:blipFill>
        <p:spPr bwMode="auto">
          <a:xfrm>
            <a:off x="6019800" y="3870325"/>
            <a:ext cx="1758950" cy="2209800"/>
          </a:xfrm>
          <a:prstGeom prst="rect">
            <a:avLst/>
          </a:prstGeom>
          <a:noFill/>
          <a:ln w="9525">
            <a:noFill/>
            <a:miter lim="800000"/>
            <a:headEnd/>
            <a:tailEnd/>
          </a:ln>
        </p:spPr>
      </p:pic>
      <p:pic>
        <p:nvPicPr>
          <p:cNvPr id="25604" name="Picture 6" descr="http://academic.shu.edu/honors/Peale%20Jefferson%20small.jpg">
            <a:hlinkClick r:id="rId6"/>
          </p:cNvPr>
          <p:cNvPicPr>
            <a:picLocks noChangeAspect="1" noChangeArrowheads="1"/>
          </p:cNvPicPr>
          <p:nvPr/>
        </p:nvPicPr>
        <p:blipFill>
          <a:blip r:embed="rId7" cstate="print"/>
          <a:srcRect/>
          <a:stretch>
            <a:fillRect/>
          </a:stretch>
        </p:blipFill>
        <p:spPr bwMode="auto">
          <a:xfrm>
            <a:off x="3352800" y="1693863"/>
            <a:ext cx="1662113" cy="2005012"/>
          </a:xfrm>
          <a:prstGeom prst="rect">
            <a:avLst/>
          </a:prstGeom>
          <a:noFill/>
          <a:ln w="9525">
            <a:noFill/>
            <a:miter lim="800000"/>
            <a:headEnd/>
            <a:tailEnd/>
          </a:ln>
        </p:spPr>
      </p:pic>
      <p:pic>
        <p:nvPicPr>
          <p:cNvPr id="25605" name="Picture 8" descr="Abraham Lincoln Art Print"/>
          <p:cNvPicPr>
            <a:picLocks noChangeAspect="1" noChangeArrowheads="1"/>
          </p:cNvPicPr>
          <p:nvPr/>
        </p:nvPicPr>
        <p:blipFill>
          <a:blip r:embed="rId8" cstate="print"/>
          <a:srcRect/>
          <a:stretch>
            <a:fillRect/>
          </a:stretch>
        </p:blipFill>
        <p:spPr bwMode="auto">
          <a:xfrm>
            <a:off x="5791200" y="1693863"/>
            <a:ext cx="1655763" cy="1989137"/>
          </a:xfrm>
          <a:prstGeom prst="rect">
            <a:avLst/>
          </a:prstGeom>
          <a:noFill/>
          <a:ln w="9525">
            <a:noFill/>
            <a:miter lim="800000"/>
            <a:headEnd/>
            <a:tailEnd/>
          </a:ln>
        </p:spPr>
      </p:pic>
      <p:sp>
        <p:nvSpPr>
          <p:cNvPr id="32" name="Title 31"/>
          <p:cNvSpPr>
            <a:spLocks noGrp="1"/>
          </p:cNvSpPr>
          <p:nvPr>
            <p:ph type="title"/>
          </p:nvPr>
        </p:nvSpPr>
        <p:spPr>
          <a:xfrm>
            <a:off x="228600" y="304800"/>
            <a:ext cx="8610600" cy="838200"/>
          </a:xfrm>
        </p:spPr>
        <p:txBody>
          <a:bodyPr>
            <a:normAutofit/>
          </a:bodyPr>
          <a:lstStyle/>
          <a:p>
            <a:pPr>
              <a:defRPr/>
            </a:pPr>
            <a:r>
              <a:rPr sz="4800" b="1" dirty="0" smtClean="0">
                <a:solidFill>
                  <a:srgbClr val="002060"/>
                </a:solidFill>
                <a:latin typeface="Bell MT" pitchFamily="18" charset="0"/>
              </a:rPr>
              <a:t>All w</a:t>
            </a:r>
            <a:r>
              <a:rPr lang="en-US" sz="4800" b="1" dirty="0" smtClean="0">
                <a:solidFill>
                  <a:srgbClr val="002060"/>
                </a:solidFill>
                <a:latin typeface="Bell MT" pitchFamily="18" charset="0"/>
              </a:rPr>
              <a:t>ent through </a:t>
            </a:r>
            <a:r>
              <a:rPr sz="4800" b="1" dirty="0" smtClean="0">
                <a:solidFill>
                  <a:srgbClr val="002060"/>
                </a:solidFill>
                <a:latin typeface="Bell MT" pitchFamily="18" charset="0"/>
              </a:rPr>
              <a:t>bankrupt</a:t>
            </a:r>
            <a:r>
              <a:rPr lang="en-US" sz="4800" b="1" dirty="0" smtClean="0">
                <a:solidFill>
                  <a:srgbClr val="002060"/>
                </a:solidFill>
                <a:latin typeface="Bell MT" pitchFamily="18" charset="0"/>
              </a:rPr>
              <a:t>cy</a:t>
            </a:r>
            <a:endParaRPr lang="en-US" sz="4800" b="1" dirty="0">
              <a:solidFill>
                <a:srgbClr val="002060"/>
              </a:solidFill>
              <a:latin typeface="Bell MT" pitchFamily="18" charset="0"/>
            </a:endParaRPr>
          </a:p>
        </p:txBody>
      </p:sp>
      <p:pic>
        <p:nvPicPr>
          <p:cNvPr id="25608" name="Picture 10" descr="barnum-t"/>
          <p:cNvPicPr>
            <a:picLocks noChangeAspect="1" noChangeArrowheads="1"/>
          </p:cNvPicPr>
          <p:nvPr/>
        </p:nvPicPr>
        <p:blipFill>
          <a:blip r:embed="rId9" cstate="print"/>
          <a:srcRect/>
          <a:stretch>
            <a:fillRect/>
          </a:stretch>
        </p:blipFill>
        <p:spPr bwMode="auto">
          <a:xfrm>
            <a:off x="1089025" y="3797300"/>
            <a:ext cx="1757363" cy="2195513"/>
          </a:xfrm>
          <a:prstGeom prst="rect">
            <a:avLst/>
          </a:prstGeom>
          <a:noFill/>
          <a:ln w="9525">
            <a:noFill/>
            <a:miter lim="800000"/>
            <a:headEnd/>
            <a:tailEnd/>
          </a:ln>
        </p:spPr>
      </p:pic>
      <p:sp>
        <p:nvSpPr>
          <p:cNvPr id="25609" name="TextBox 14"/>
          <p:cNvSpPr txBox="1">
            <a:spLocks noChangeArrowheads="1"/>
          </p:cNvSpPr>
          <p:nvPr/>
        </p:nvSpPr>
        <p:spPr bwMode="auto">
          <a:xfrm>
            <a:off x="2138363" y="-395288"/>
            <a:ext cx="5645150" cy="7786688"/>
          </a:xfrm>
          <a:prstGeom prst="rect">
            <a:avLst/>
          </a:prstGeom>
          <a:noFill/>
          <a:ln w="9525">
            <a:noFill/>
            <a:miter lim="800000"/>
            <a:headEnd/>
            <a:tailEnd/>
          </a:ln>
        </p:spPr>
        <p:txBody>
          <a:bodyPr>
            <a:spAutoFit/>
          </a:bodyPr>
          <a:lstStyle/>
          <a:p>
            <a:r>
              <a:rPr lang="en-US" sz="50000" b="1" dirty="0">
                <a:solidFill>
                  <a:srgbClr val="C00000"/>
                </a:solidFill>
                <a:latin typeface="Tahoma" pitchFamily="34" charset="0"/>
              </a:rPr>
              <a:t>$</a:t>
            </a:r>
          </a:p>
        </p:txBody>
      </p:sp>
      <p:sp>
        <p:nvSpPr>
          <p:cNvPr id="17" name="Oval 16"/>
          <p:cNvSpPr/>
          <p:nvPr/>
        </p:nvSpPr>
        <p:spPr>
          <a:xfrm>
            <a:off x="1828800" y="1469797"/>
            <a:ext cx="4953000" cy="4800600"/>
          </a:xfrm>
          <a:prstGeom prst="ellipse">
            <a:avLst/>
          </a:prstGeom>
          <a:noFill/>
          <a:ln w="260350">
            <a:solidFill>
              <a:srgbClr val="C00000"/>
            </a:solidFill>
          </a:ln>
          <a:scene3d>
            <a:camera prst="orthographicFront"/>
            <a:lightRig rig="threePt" dir="t"/>
          </a:scene3d>
          <a:sp3d>
            <a:bevelT w="12700"/>
            <a:bevelB w="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9" name="Straight Connector 18"/>
          <p:cNvCxnSpPr/>
          <p:nvPr/>
        </p:nvCxnSpPr>
        <p:spPr>
          <a:xfrm rot="16200000" flipH="1">
            <a:off x="2438400" y="2400300"/>
            <a:ext cx="3733800" cy="2895600"/>
          </a:xfrm>
          <a:prstGeom prst="line">
            <a:avLst/>
          </a:prstGeom>
          <a:ln w="260350">
            <a:solidFill>
              <a:srgbClr val="C00000"/>
            </a:solidFill>
          </a:ln>
          <a:scene3d>
            <a:camera prst="orthographicFront"/>
            <a:lightRig rig="threePt" dir="t"/>
          </a:scene3d>
          <a:sp3d extrusionH="76200">
            <a:bevelT w="12700"/>
            <a:bevelB w="101600" h="95250"/>
            <a:extrusionClr>
              <a:schemeClr val="bg1">
                <a:lumMod val="85000"/>
              </a:schemeClr>
            </a:extrusionClr>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long lines.jpg"/>
          <p:cNvPicPr>
            <a:picLocks noChangeAspect="1"/>
          </p:cNvPicPr>
          <p:nvPr/>
        </p:nvPicPr>
        <p:blipFill>
          <a:blip r:embed="rId3" cstate="print"/>
          <a:srcRect/>
          <a:stretch>
            <a:fillRect/>
          </a:stretch>
        </p:blipFill>
        <p:spPr bwMode="auto">
          <a:xfrm>
            <a:off x="2533650" y="1981200"/>
            <a:ext cx="4705350" cy="3529013"/>
          </a:xfrm>
          <a:prstGeom prst="rect">
            <a:avLst/>
          </a:prstGeom>
          <a:noFill/>
          <a:ln w="9525">
            <a:noFill/>
            <a:miter lim="800000"/>
            <a:headEnd/>
            <a:tailEnd/>
          </a:ln>
        </p:spPr>
      </p:pic>
      <p:sp>
        <p:nvSpPr>
          <p:cNvPr id="27650" name="TextBox 2"/>
          <p:cNvSpPr txBox="1">
            <a:spLocks noChangeArrowheads="1"/>
          </p:cNvSpPr>
          <p:nvPr/>
        </p:nvSpPr>
        <p:spPr bwMode="auto">
          <a:xfrm>
            <a:off x="5727700" y="5621338"/>
            <a:ext cx="1370013" cy="246062"/>
          </a:xfrm>
          <a:prstGeom prst="rect">
            <a:avLst/>
          </a:prstGeom>
          <a:noFill/>
          <a:ln w="9525">
            <a:noFill/>
            <a:miter lim="800000"/>
            <a:headEnd/>
            <a:tailEnd/>
          </a:ln>
        </p:spPr>
        <p:txBody>
          <a:bodyPr wrap="none">
            <a:spAutoFit/>
          </a:bodyPr>
          <a:lstStyle/>
          <a:p>
            <a:pPr algn="r"/>
            <a:r>
              <a:rPr lang="en-US" sz="1000">
                <a:latin typeface="Tahoma" pitchFamily="34" charset="0"/>
              </a:rPr>
              <a:t>Photo by 2010designs</a:t>
            </a:r>
          </a:p>
        </p:txBody>
      </p:sp>
      <p:sp>
        <p:nvSpPr>
          <p:cNvPr id="5" name="Title 4"/>
          <p:cNvSpPr>
            <a:spLocks noGrp="1"/>
          </p:cNvSpPr>
          <p:nvPr>
            <p:ph type="title"/>
          </p:nvPr>
        </p:nvSpPr>
        <p:spPr>
          <a:xfrm>
            <a:off x="1143000" y="381000"/>
            <a:ext cx="7467600" cy="1219200"/>
          </a:xfrm>
        </p:spPr>
        <p:txBody>
          <a:bodyPr>
            <a:noAutofit/>
          </a:bodyPr>
          <a:lstStyle/>
          <a:p>
            <a:pPr>
              <a:defRPr/>
            </a:pPr>
            <a:r>
              <a:rPr sz="4800" b="1" dirty="0" smtClean="0">
                <a:solidFill>
                  <a:srgbClr val="002060"/>
                </a:solidFill>
                <a:latin typeface="Bell MT" pitchFamily="18" charset="0"/>
                <a:ea typeface="Tahoma" pitchFamily="34" charset="0"/>
                <a:cs typeface="Tahoma" pitchFamily="34" charset="0"/>
              </a:rPr>
              <a:t>"Bankruptcy" </a:t>
            </a:r>
            <a:r>
              <a:rPr lang="en-US" sz="4800" b="1" dirty="0" smtClean="0">
                <a:solidFill>
                  <a:srgbClr val="002060"/>
                </a:solidFill>
                <a:latin typeface="Bell MT" pitchFamily="18" charset="0"/>
                <a:ea typeface="Tahoma" pitchFamily="34" charset="0"/>
                <a:cs typeface="Tahoma" pitchFamily="34" charset="0"/>
              </a:rPr>
              <a:t>–</a:t>
            </a:r>
            <a:r>
              <a:rPr sz="4800" b="1" dirty="0" smtClean="0">
                <a:solidFill>
                  <a:srgbClr val="002060"/>
                </a:solidFill>
                <a:latin typeface="Bell MT" pitchFamily="18" charset="0"/>
                <a:ea typeface="Tahoma" pitchFamily="34" charset="0"/>
                <a:cs typeface="Tahoma" pitchFamily="34" charset="0"/>
              </a:rPr>
              <a:t> </a:t>
            </a:r>
            <a:r>
              <a:rPr lang="en-US" sz="4800" b="1" dirty="0" smtClean="0">
                <a:solidFill>
                  <a:srgbClr val="002060"/>
                </a:solidFill>
                <a:latin typeface="Bell MT" pitchFamily="18" charset="0"/>
                <a:ea typeface="Tahoma" pitchFamily="34" charset="0"/>
                <a:cs typeface="Tahoma" pitchFamily="34" charset="0"/>
              </a:rPr>
              <a:t/>
            </a:r>
            <a:br>
              <a:rPr lang="en-US" sz="4800" b="1" dirty="0" smtClean="0">
                <a:solidFill>
                  <a:srgbClr val="002060"/>
                </a:solidFill>
                <a:latin typeface="Bell MT" pitchFamily="18" charset="0"/>
                <a:ea typeface="Tahoma" pitchFamily="34" charset="0"/>
                <a:cs typeface="Tahoma" pitchFamily="34" charset="0"/>
              </a:rPr>
            </a:br>
            <a:r>
              <a:rPr sz="4800" b="1" dirty="0" smtClean="0">
                <a:solidFill>
                  <a:srgbClr val="002060"/>
                </a:solidFill>
                <a:latin typeface="Bell MT" pitchFamily="18" charset="0"/>
                <a:ea typeface="Tahoma" pitchFamily="34" charset="0"/>
                <a:cs typeface="Tahoma" pitchFamily="34" charset="0"/>
              </a:rPr>
              <a:t>A Broken Bench</a:t>
            </a:r>
            <a:endParaRPr lang="en-US" sz="4800" b="1" dirty="0">
              <a:solidFill>
                <a:srgbClr val="002060"/>
              </a:solidFill>
              <a:latin typeface="Bell MT"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400" b="1" dirty="0" smtClean="0">
                <a:solidFill>
                  <a:srgbClr val="002060"/>
                </a:solidFill>
                <a:latin typeface="Bell MT" pitchFamily="18" charset="0"/>
              </a:rPr>
              <a:t>Changing Attitudes</a:t>
            </a:r>
            <a:br>
              <a:rPr lang="en-US" sz="4400" b="1" dirty="0" smtClean="0">
                <a:solidFill>
                  <a:srgbClr val="002060"/>
                </a:solidFill>
                <a:latin typeface="Bell MT" pitchFamily="18" charset="0"/>
              </a:rPr>
            </a:br>
            <a:r>
              <a:rPr lang="en-US" sz="4400" b="1" dirty="0" smtClean="0">
                <a:solidFill>
                  <a:srgbClr val="002060"/>
                </a:solidFill>
                <a:latin typeface="Bell MT" pitchFamily="18" charset="0"/>
              </a:rPr>
              <a:t>Toward Bankruptcy</a:t>
            </a:r>
            <a:endParaRPr lang="en-US" sz="4400" b="1" dirty="0">
              <a:solidFill>
                <a:srgbClr val="002060"/>
              </a:solidFill>
              <a:latin typeface="Bell MT" pitchFamily="18" charset="0"/>
            </a:endParaRPr>
          </a:p>
        </p:txBody>
      </p:sp>
      <p:sp>
        <p:nvSpPr>
          <p:cNvPr id="5" name="Text Placeholder 18"/>
          <p:cNvSpPr txBox="1">
            <a:spLocks/>
          </p:cNvSpPr>
          <p:nvPr/>
        </p:nvSpPr>
        <p:spPr>
          <a:xfrm>
            <a:off x="457200" y="2362200"/>
            <a:ext cx="4191000" cy="3200400"/>
          </a:xfrm>
          <a:prstGeom prst="rect">
            <a:avLst/>
          </a:prstGeom>
        </p:spPr>
        <p:txBody>
          <a:bodyPr>
            <a:normAutofit/>
          </a:bodyPr>
          <a:lstStyle/>
          <a:p>
            <a:pPr marL="342900" indent="-342900">
              <a:buClr>
                <a:schemeClr val="hlink"/>
              </a:buClr>
              <a:buSzPct val="65000"/>
            </a:pPr>
            <a:r>
              <a:rPr lang="en-US" sz="3200" dirty="0">
                <a:effectLst>
                  <a:outerShdw blurRad="38100" dist="38100" dir="2700000" algn="tl">
                    <a:srgbClr val="000000"/>
                  </a:outerShdw>
                </a:effectLst>
                <a:latin typeface="Tahoma" pitchFamily="34" charset="0"/>
                <a:cs typeface="Tahoma" pitchFamily="34" charset="0"/>
              </a:rPr>
              <a:t>□</a:t>
            </a:r>
            <a:r>
              <a:rPr lang="en-US" sz="2400" dirty="0">
                <a:effectLst>
                  <a:outerShdw blurRad="38100" dist="38100" dir="2700000" algn="tl">
                    <a:srgbClr val="000000"/>
                  </a:outerShdw>
                </a:effectLst>
                <a:latin typeface="Tahoma" pitchFamily="34" charset="0"/>
                <a:cs typeface="Tahoma" pitchFamily="34" charset="0"/>
              </a:rPr>
              <a:t>     </a:t>
            </a:r>
            <a:r>
              <a:rPr lang="en-US" sz="3600" dirty="0">
                <a:effectLst>
                  <a:outerShdw blurRad="38100" dist="38100" dir="2700000" algn="tl">
                    <a:srgbClr val="000000"/>
                  </a:outerShdw>
                </a:effectLst>
                <a:latin typeface="Bell MT" pitchFamily="18" charset="0"/>
                <a:cs typeface="Tahoma" pitchFamily="34" charset="0"/>
              </a:rPr>
              <a:t>Historic view:</a:t>
            </a:r>
          </a:p>
          <a:p>
            <a:pPr marL="342900" indent="-342900">
              <a:buClr>
                <a:schemeClr val="hlink"/>
              </a:buClr>
              <a:buSzPct val="65000"/>
            </a:pPr>
            <a:r>
              <a:rPr lang="en-US" sz="3600" dirty="0">
                <a:effectLst>
                  <a:outerShdw blurRad="38100" dist="38100" dir="2700000" algn="tl">
                    <a:srgbClr val="000000"/>
                  </a:outerShdw>
                </a:effectLst>
                <a:latin typeface="Bell MT" pitchFamily="18" charset="0"/>
                <a:cs typeface="Tahoma" pitchFamily="34" charset="0"/>
              </a:rPr>
              <a:t>      Moral Shame</a:t>
            </a:r>
          </a:p>
          <a:p>
            <a:pPr marL="342900" indent="-342900">
              <a:spcBef>
                <a:spcPct val="20000"/>
              </a:spcBef>
              <a:buClr>
                <a:schemeClr val="hlink"/>
              </a:buClr>
              <a:buSzPct val="65000"/>
            </a:pPr>
            <a:endParaRPr lang="en-US" sz="3600" dirty="0">
              <a:effectLst>
                <a:outerShdw blurRad="38100" dist="38100" dir="2700000" algn="tl">
                  <a:srgbClr val="000000"/>
                </a:outerShdw>
              </a:effectLst>
              <a:latin typeface="Bell MT" pitchFamily="18" charset="0"/>
            </a:endParaRPr>
          </a:p>
          <a:p>
            <a:pPr marL="342900" indent="-342900">
              <a:buClr>
                <a:schemeClr val="hlink"/>
              </a:buClr>
              <a:buSzPct val="65000"/>
            </a:pPr>
            <a:r>
              <a:rPr lang="en-US" sz="3600" dirty="0">
                <a:effectLst>
                  <a:outerShdw blurRad="38100" dist="38100" dir="2700000" algn="tl">
                    <a:srgbClr val="000000"/>
                  </a:outerShdw>
                </a:effectLst>
                <a:latin typeface="Bell MT" pitchFamily="18" charset="0"/>
                <a:cs typeface="Tahoma" pitchFamily="34" charset="0"/>
              </a:rPr>
              <a:t>□    Modern view:</a:t>
            </a:r>
          </a:p>
          <a:p>
            <a:pPr marL="342900" indent="-342900">
              <a:buClr>
                <a:schemeClr val="hlink"/>
              </a:buClr>
              <a:buSzPct val="65000"/>
            </a:pPr>
            <a:r>
              <a:rPr lang="en-US" sz="3600" dirty="0">
                <a:effectLst>
                  <a:outerShdw blurRad="38100" dist="38100" dir="2700000" algn="tl">
                    <a:srgbClr val="000000"/>
                  </a:outerShdw>
                </a:effectLst>
                <a:latin typeface="Bell MT" pitchFamily="18" charset="0"/>
                <a:cs typeface="Tahoma" pitchFamily="34" charset="0"/>
              </a:rPr>
              <a:t>      A “Fresh Start” </a:t>
            </a:r>
          </a:p>
          <a:p>
            <a:pPr marL="342900" indent="-342900">
              <a:spcBef>
                <a:spcPct val="20000"/>
              </a:spcBef>
              <a:buClr>
                <a:schemeClr val="hlink"/>
              </a:buClr>
              <a:buSzPct val="65000"/>
              <a:buFont typeface="Wingdings" pitchFamily="2" charset="2"/>
              <a:buChar char="n"/>
            </a:pPr>
            <a:endParaRPr lang="en-US" sz="3200" dirty="0">
              <a:effectLst>
                <a:outerShdw blurRad="38100" dist="38100" dir="2700000" algn="tl">
                  <a:srgbClr val="000000"/>
                </a:outerShdw>
              </a:effectLst>
              <a:latin typeface="Arial Black" pitchFamily="34" charset="0"/>
            </a:endParaRPr>
          </a:p>
          <a:p>
            <a:pPr marL="342900" indent="-342900">
              <a:spcBef>
                <a:spcPct val="20000"/>
              </a:spcBef>
              <a:buClr>
                <a:schemeClr val="hlink"/>
              </a:buClr>
              <a:buSzPct val="65000"/>
              <a:buFont typeface="Wingdings" pitchFamily="2" charset="2"/>
              <a:buChar char="n"/>
            </a:pPr>
            <a:endParaRPr lang="en-US" sz="3200" dirty="0">
              <a:effectLst>
                <a:outerShdw blurRad="38100" dist="38100" dir="2700000" algn="tl">
                  <a:srgbClr val="000000"/>
                </a:outerShdw>
              </a:effectLst>
              <a:latin typeface="Tahoma" pitchFamily="34" charset="0"/>
            </a:endParaRPr>
          </a:p>
        </p:txBody>
      </p:sp>
      <p:pic>
        <p:nvPicPr>
          <p:cNvPr id="29700" name="Picture 5" descr="long lines.jpg"/>
          <p:cNvPicPr>
            <a:picLocks noChangeAspect="1"/>
          </p:cNvPicPr>
          <p:nvPr/>
        </p:nvPicPr>
        <p:blipFill>
          <a:blip r:embed="rId3" cstate="print"/>
          <a:srcRect/>
          <a:stretch>
            <a:fillRect/>
          </a:stretch>
        </p:blipFill>
        <p:spPr bwMode="auto">
          <a:xfrm>
            <a:off x="5638800" y="2133600"/>
            <a:ext cx="28956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3"/>
          <p:cNvSpPr txBox="1">
            <a:spLocks noChangeArrowheads="1"/>
          </p:cNvSpPr>
          <p:nvPr/>
        </p:nvSpPr>
        <p:spPr bwMode="auto">
          <a:xfrm>
            <a:off x="609600" y="304800"/>
            <a:ext cx="7924800" cy="1323439"/>
          </a:xfrm>
          <a:prstGeom prst="rect">
            <a:avLst/>
          </a:prstGeom>
          <a:noFill/>
          <a:ln w="9525">
            <a:noFill/>
            <a:miter lim="800000"/>
            <a:headEnd/>
            <a:tailEnd/>
          </a:ln>
        </p:spPr>
        <p:txBody>
          <a:bodyPr>
            <a:spAutoFit/>
          </a:bodyPr>
          <a:lstStyle/>
          <a:p>
            <a:pPr algn="ctr"/>
            <a:r>
              <a:rPr lang="en-US" sz="4000" b="1" dirty="0">
                <a:solidFill>
                  <a:srgbClr val="002060"/>
                </a:solidFill>
                <a:effectLst>
                  <a:outerShdw blurRad="38100" dist="38100" dir="2700000" algn="tl">
                    <a:srgbClr val="000000">
                      <a:alpha val="43137"/>
                    </a:srgbClr>
                  </a:outerShdw>
                </a:effectLst>
                <a:latin typeface="Bell MT" pitchFamily="18" charset="0"/>
                <a:cs typeface="Tahoma" pitchFamily="34" charset="0"/>
              </a:rPr>
              <a:t>Correcting Some Common Misperceptions</a:t>
            </a:r>
          </a:p>
        </p:txBody>
      </p:sp>
      <p:sp>
        <p:nvSpPr>
          <p:cNvPr id="5" name="TextBox 4"/>
          <p:cNvSpPr txBox="1">
            <a:spLocks noChangeArrowheads="1"/>
          </p:cNvSpPr>
          <p:nvPr/>
        </p:nvSpPr>
        <p:spPr bwMode="auto">
          <a:xfrm>
            <a:off x="1143000" y="2057400"/>
            <a:ext cx="7315200" cy="3785652"/>
          </a:xfrm>
          <a:prstGeom prst="rect">
            <a:avLst/>
          </a:prstGeom>
          <a:noFill/>
          <a:ln w="9525">
            <a:noFill/>
            <a:miter lim="800000"/>
            <a:headEnd/>
            <a:tailEnd/>
          </a:ln>
        </p:spPr>
        <p:txBody>
          <a:bodyPr>
            <a:spAutoFit/>
          </a:bodyPr>
          <a:lstStyle/>
          <a:p>
            <a:pPr algn="ctr"/>
            <a:r>
              <a:rPr lang="en-US" sz="4000" dirty="0">
                <a:latin typeface="Bell MT" pitchFamily="18" charset="0"/>
                <a:cs typeface="Tahoma" pitchFamily="34" charset="0"/>
              </a:rPr>
              <a:t>Most who seek bankruptcy protection were not </a:t>
            </a:r>
          </a:p>
          <a:p>
            <a:pPr algn="ctr"/>
            <a:r>
              <a:rPr lang="en-US" sz="4000" dirty="0">
                <a:latin typeface="Bell MT" pitchFamily="18" charset="0"/>
                <a:cs typeface="Tahoma" pitchFamily="34" charset="0"/>
              </a:rPr>
              <a:t>financially irresponsible; </a:t>
            </a:r>
          </a:p>
          <a:p>
            <a:pPr algn="ctr"/>
            <a:endParaRPr lang="en-US" sz="4000" dirty="0">
              <a:latin typeface="Bell MT" pitchFamily="18" charset="0"/>
              <a:cs typeface="Tahoma" pitchFamily="34" charset="0"/>
            </a:endParaRPr>
          </a:p>
          <a:p>
            <a:pPr algn="ctr"/>
            <a:r>
              <a:rPr lang="en-US" sz="4000" dirty="0">
                <a:latin typeface="Bell MT" pitchFamily="18" charset="0"/>
                <a:cs typeface="Tahoma" pitchFamily="34" charset="0"/>
              </a:rPr>
              <a:t>most encountered unanticipated circumstances.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676400"/>
            <a:ext cx="6781800" cy="4893647"/>
          </a:xfrm>
          <a:prstGeom prst="rect">
            <a:avLst/>
          </a:prstGeom>
          <a:noFill/>
        </p:spPr>
        <p:txBody>
          <a:bodyPr>
            <a:spAutoFit/>
          </a:bodyPr>
          <a:lstStyle/>
          <a:p>
            <a:r>
              <a:rPr lang="en-US" sz="2800" dirty="0">
                <a:latin typeface="Bell MT" pitchFamily="18" charset="0"/>
                <a:cs typeface="Tahoma" pitchFamily="34" charset="0"/>
              </a:rPr>
              <a:t>Bad actors cannot escape misdeeds</a:t>
            </a:r>
          </a:p>
          <a:p>
            <a:endParaRPr lang="en-US" sz="2800" dirty="0">
              <a:latin typeface="Bell MT" pitchFamily="18" charset="0"/>
              <a:cs typeface="Tahoma" pitchFamily="34" charset="0"/>
            </a:endParaRPr>
          </a:p>
          <a:p>
            <a:r>
              <a:rPr lang="en-US" sz="2800" dirty="0">
                <a:latin typeface="Bell MT" pitchFamily="18" charset="0"/>
                <a:cs typeface="Tahoma" pitchFamily="34" charset="0"/>
              </a:rPr>
              <a:t>   ○	Some obligations not forgiven</a:t>
            </a:r>
          </a:p>
          <a:p>
            <a:endParaRPr lang="en-US" sz="2800" dirty="0">
              <a:latin typeface="Bell MT" pitchFamily="18" charset="0"/>
              <a:cs typeface="Tahoma" pitchFamily="34" charset="0"/>
            </a:endParaRPr>
          </a:p>
          <a:p>
            <a:r>
              <a:rPr lang="en-US" sz="2800" dirty="0">
                <a:latin typeface="Bell MT" pitchFamily="18" charset="0"/>
                <a:cs typeface="Tahoma" pitchFamily="34" charset="0"/>
              </a:rPr>
              <a:t>   ○	Penalties for hiding assets</a:t>
            </a:r>
          </a:p>
          <a:p>
            <a:endParaRPr lang="en-US" sz="2800" dirty="0">
              <a:latin typeface="Bell MT" pitchFamily="18" charset="0"/>
              <a:cs typeface="Tahoma" pitchFamily="34" charset="0"/>
            </a:endParaRPr>
          </a:p>
          <a:p>
            <a:r>
              <a:rPr lang="en-US" sz="2800" dirty="0">
                <a:latin typeface="Bell MT" pitchFamily="18" charset="0"/>
                <a:cs typeface="Tahoma" pitchFamily="34" charset="0"/>
              </a:rPr>
              <a:t>   ○	Consequences for egregious conduct towards creditors</a:t>
            </a:r>
          </a:p>
          <a:p>
            <a:endParaRPr lang="en-US" sz="2800" dirty="0">
              <a:latin typeface="Bell MT" pitchFamily="18" charset="0"/>
              <a:cs typeface="Tahoma" pitchFamily="34" charset="0"/>
            </a:endParaRPr>
          </a:p>
          <a:p>
            <a:r>
              <a:rPr lang="en-US" sz="2800" dirty="0">
                <a:latin typeface="Bell MT" pitchFamily="18" charset="0"/>
                <a:cs typeface="Tahoma" pitchFamily="34" charset="0"/>
              </a:rPr>
              <a:t>Filing to delay paying does not work.</a:t>
            </a:r>
          </a:p>
          <a:p>
            <a:endParaRPr lang="en-US" sz="3200" dirty="0">
              <a:latin typeface="Tahoma" pitchFamily="34" charset="0"/>
              <a:cs typeface="Tahoma" pitchFamily="34" charset="0"/>
            </a:endParaRPr>
          </a:p>
        </p:txBody>
      </p:sp>
      <p:sp>
        <p:nvSpPr>
          <p:cNvPr id="33795" name="TextBox 6"/>
          <p:cNvSpPr txBox="1">
            <a:spLocks noChangeArrowheads="1"/>
          </p:cNvSpPr>
          <p:nvPr/>
        </p:nvSpPr>
        <p:spPr bwMode="auto">
          <a:xfrm>
            <a:off x="609600" y="228600"/>
            <a:ext cx="7924800" cy="1323439"/>
          </a:xfrm>
          <a:prstGeom prst="rect">
            <a:avLst/>
          </a:prstGeom>
          <a:noFill/>
          <a:ln w="9525">
            <a:noFill/>
            <a:miter lim="800000"/>
            <a:headEnd/>
            <a:tailEnd/>
          </a:ln>
        </p:spPr>
        <p:txBody>
          <a:bodyPr>
            <a:spAutoFit/>
          </a:bodyPr>
          <a:lstStyle/>
          <a:p>
            <a:pPr algn="ctr"/>
            <a:r>
              <a:rPr lang="en-US" sz="4000" b="1" dirty="0">
                <a:solidFill>
                  <a:srgbClr val="002060"/>
                </a:solidFill>
                <a:effectLst>
                  <a:outerShdw blurRad="38100" dist="38100" dir="2700000" algn="tl">
                    <a:srgbClr val="000000">
                      <a:alpha val="43137"/>
                    </a:srgbClr>
                  </a:outerShdw>
                </a:effectLst>
                <a:latin typeface="Bell MT" pitchFamily="18" charset="0"/>
                <a:cs typeface="Tahoma" pitchFamily="34" charset="0"/>
              </a:rPr>
              <a:t>Correcting Some Common Misperceptions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4746</TotalTime>
  <Words>2939</Words>
  <Application>Microsoft Office PowerPoint</Application>
  <PresentationFormat>On-screen Show (4:3)</PresentationFormat>
  <Paragraphs>245</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Apex</vt:lpstr>
      <vt:lpstr>Civic</vt:lpstr>
      <vt:lpstr>Slide 1</vt:lpstr>
      <vt:lpstr>What do these people have in common?</vt:lpstr>
      <vt:lpstr>Slide 3</vt:lpstr>
      <vt:lpstr>Slide 4</vt:lpstr>
      <vt:lpstr>All went through bankruptcy</vt:lpstr>
      <vt:lpstr>"Bankruptcy" –  A Broken Bench</vt:lpstr>
      <vt:lpstr>Changing Attitudes Toward Bankruptcy</vt:lpstr>
      <vt:lpstr>Slide 8</vt:lpstr>
      <vt:lpstr>Slide 9</vt:lpstr>
      <vt:lpstr>Goals of Bankruptcy Laws</vt:lpstr>
      <vt:lpstr>Most Common Types of Bankruptcy Cases</vt:lpstr>
      <vt:lpstr>How a Bankruptcy Case is Filed</vt:lpstr>
      <vt:lpstr>Bankruptcy Cases are Heard in Bankruptcy Court</vt:lpstr>
      <vt:lpstr>The Participants</vt:lpstr>
      <vt:lpstr>The Automatic Stay</vt:lpstr>
      <vt:lpstr>Slide 16</vt:lpstr>
      <vt:lpstr>Chapter 7 Case – Liquidation</vt:lpstr>
      <vt:lpstr>Chapter 11 – Business Reorganizations</vt:lpstr>
      <vt:lpstr>Slide 19</vt:lpstr>
      <vt:lpstr>Some Final Thoughts</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USBC user</dc:creator>
  <cp:lastModifiedBy>pleintern</cp:lastModifiedBy>
  <cp:revision>241</cp:revision>
  <dcterms:created xsi:type="dcterms:W3CDTF">2010-03-01T17:59:00Z</dcterms:created>
  <dcterms:modified xsi:type="dcterms:W3CDTF">2013-11-08T17:46:15Z</dcterms:modified>
</cp:coreProperties>
</file>