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892" r:id="rId2"/>
  </p:sldMasterIdLst>
  <p:notesMasterIdLst>
    <p:notesMasterId r:id="rId25"/>
  </p:notesMasterIdLst>
  <p:handoutMasterIdLst>
    <p:handoutMasterId r:id="rId26"/>
  </p:handoutMasterIdLst>
  <p:sldIdLst>
    <p:sldId id="563" r:id="rId3"/>
    <p:sldId id="562" r:id="rId4"/>
    <p:sldId id="561" r:id="rId5"/>
    <p:sldId id="548" r:id="rId6"/>
    <p:sldId id="555" r:id="rId7"/>
    <p:sldId id="556" r:id="rId8"/>
    <p:sldId id="535" r:id="rId9"/>
    <p:sldId id="536" r:id="rId10"/>
    <p:sldId id="560" r:id="rId11"/>
    <p:sldId id="558" r:id="rId12"/>
    <p:sldId id="559" r:id="rId13"/>
    <p:sldId id="537" r:id="rId14"/>
    <p:sldId id="550" r:id="rId15"/>
    <p:sldId id="540" r:id="rId16"/>
    <p:sldId id="541" r:id="rId17"/>
    <p:sldId id="542" r:id="rId18"/>
    <p:sldId id="543" r:id="rId19"/>
    <p:sldId id="544" r:id="rId20"/>
    <p:sldId id="552" r:id="rId21"/>
    <p:sldId id="499" r:id="rId22"/>
    <p:sldId id="565" r:id="rId23"/>
    <p:sldId id="564" r:id="rId24"/>
  </p:sldIdLst>
  <p:sldSz cx="9144000" cy="6858000" type="letter"/>
  <p:notesSz cx="7315200" cy="9601200"/>
  <p:defaultTextStyle>
    <a:defPPr>
      <a:defRPr lang="en-US"/>
    </a:defPPr>
    <a:lvl1pPr algn="l" rtl="0" fontAlgn="base">
      <a:spcBef>
        <a:spcPct val="0"/>
      </a:spcBef>
      <a:spcAft>
        <a:spcPct val="0"/>
      </a:spcAft>
      <a:defRPr u="sng" kern="1200">
        <a:solidFill>
          <a:schemeClr val="tx1"/>
        </a:solidFill>
        <a:latin typeface="Tahoma" pitchFamily="34" charset="0"/>
        <a:ea typeface="+mn-ea"/>
        <a:cs typeface="+mn-cs"/>
      </a:defRPr>
    </a:lvl1pPr>
    <a:lvl2pPr marL="457200" algn="l" rtl="0" fontAlgn="base">
      <a:spcBef>
        <a:spcPct val="0"/>
      </a:spcBef>
      <a:spcAft>
        <a:spcPct val="0"/>
      </a:spcAft>
      <a:defRPr u="sng" kern="1200">
        <a:solidFill>
          <a:schemeClr val="tx1"/>
        </a:solidFill>
        <a:latin typeface="Tahoma" pitchFamily="34" charset="0"/>
        <a:ea typeface="+mn-ea"/>
        <a:cs typeface="+mn-cs"/>
      </a:defRPr>
    </a:lvl2pPr>
    <a:lvl3pPr marL="914400" algn="l" rtl="0" fontAlgn="base">
      <a:spcBef>
        <a:spcPct val="0"/>
      </a:spcBef>
      <a:spcAft>
        <a:spcPct val="0"/>
      </a:spcAft>
      <a:defRPr u="sng" kern="1200">
        <a:solidFill>
          <a:schemeClr val="tx1"/>
        </a:solidFill>
        <a:latin typeface="Tahoma" pitchFamily="34" charset="0"/>
        <a:ea typeface="+mn-ea"/>
        <a:cs typeface="+mn-cs"/>
      </a:defRPr>
    </a:lvl3pPr>
    <a:lvl4pPr marL="1371600" algn="l" rtl="0" fontAlgn="base">
      <a:spcBef>
        <a:spcPct val="0"/>
      </a:spcBef>
      <a:spcAft>
        <a:spcPct val="0"/>
      </a:spcAft>
      <a:defRPr u="sng" kern="1200">
        <a:solidFill>
          <a:schemeClr val="tx1"/>
        </a:solidFill>
        <a:latin typeface="Tahoma" pitchFamily="34" charset="0"/>
        <a:ea typeface="+mn-ea"/>
        <a:cs typeface="+mn-cs"/>
      </a:defRPr>
    </a:lvl4pPr>
    <a:lvl5pPr marL="1828800" algn="l" rtl="0" fontAlgn="base">
      <a:spcBef>
        <a:spcPct val="0"/>
      </a:spcBef>
      <a:spcAft>
        <a:spcPct val="0"/>
      </a:spcAft>
      <a:defRPr u="sng" kern="1200">
        <a:solidFill>
          <a:schemeClr val="tx1"/>
        </a:solidFill>
        <a:latin typeface="Tahoma" pitchFamily="34" charset="0"/>
        <a:ea typeface="+mn-ea"/>
        <a:cs typeface="+mn-cs"/>
      </a:defRPr>
    </a:lvl5pPr>
    <a:lvl6pPr marL="2286000" algn="l" defTabSz="914400" rtl="0" eaLnBrk="1" latinLnBrk="0" hangingPunct="1">
      <a:defRPr u="sng" kern="1200">
        <a:solidFill>
          <a:schemeClr val="tx1"/>
        </a:solidFill>
        <a:latin typeface="Tahoma" pitchFamily="34" charset="0"/>
        <a:ea typeface="+mn-ea"/>
        <a:cs typeface="+mn-cs"/>
      </a:defRPr>
    </a:lvl6pPr>
    <a:lvl7pPr marL="2743200" algn="l" defTabSz="914400" rtl="0" eaLnBrk="1" latinLnBrk="0" hangingPunct="1">
      <a:defRPr u="sng" kern="1200">
        <a:solidFill>
          <a:schemeClr val="tx1"/>
        </a:solidFill>
        <a:latin typeface="Tahoma" pitchFamily="34" charset="0"/>
        <a:ea typeface="+mn-ea"/>
        <a:cs typeface="+mn-cs"/>
      </a:defRPr>
    </a:lvl7pPr>
    <a:lvl8pPr marL="3200400" algn="l" defTabSz="914400" rtl="0" eaLnBrk="1" latinLnBrk="0" hangingPunct="1">
      <a:defRPr u="sng" kern="1200">
        <a:solidFill>
          <a:schemeClr val="tx1"/>
        </a:solidFill>
        <a:latin typeface="Tahoma" pitchFamily="34" charset="0"/>
        <a:ea typeface="+mn-ea"/>
        <a:cs typeface="+mn-cs"/>
      </a:defRPr>
    </a:lvl8pPr>
    <a:lvl9pPr marL="3657600" algn="l" defTabSz="914400" rtl="0" eaLnBrk="1" latinLnBrk="0" hangingPunct="1">
      <a:defRPr u="sng"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171"/>
    <a:srgbClr val="2D0DEB"/>
    <a:srgbClr val="050A0F"/>
    <a:srgbClr val="CC9900"/>
    <a:srgbClr val="663300"/>
    <a:srgbClr val="800000"/>
    <a:srgbClr val="660033"/>
    <a:srgbClr val="FFFF00"/>
    <a:srgbClr val="E5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8836" autoAdjust="0"/>
  </p:normalViewPr>
  <p:slideViewPr>
    <p:cSldViewPr>
      <p:cViewPr>
        <p:scale>
          <a:sx n="60" d="100"/>
          <a:sy n="60" d="100"/>
        </p:scale>
        <p:origin x="-7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608" y="6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u="none">
                <a:latin typeface="Arial" charset="0"/>
              </a:defRPr>
            </a:lvl1pPr>
          </a:lstStyle>
          <a:p>
            <a:pPr>
              <a:defRPr/>
            </a:pPr>
            <a:endParaRPr lang="en-US"/>
          </a:p>
        </p:txBody>
      </p:sp>
      <p:sp>
        <p:nvSpPr>
          <p:cNvPr id="12800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u="none">
                <a:latin typeface="Arial" charset="0"/>
              </a:defRPr>
            </a:lvl1pPr>
          </a:lstStyle>
          <a:p>
            <a:pPr>
              <a:defRPr/>
            </a:pPr>
            <a:endParaRPr lang="en-US"/>
          </a:p>
        </p:txBody>
      </p:sp>
      <p:sp>
        <p:nvSpPr>
          <p:cNvPr id="12800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u="none">
                <a:latin typeface="Arial" charset="0"/>
              </a:defRPr>
            </a:lvl1pPr>
          </a:lstStyle>
          <a:p>
            <a:pPr>
              <a:defRPr/>
            </a:pPr>
            <a:r>
              <a:rPr lang="en-US"/>
              <a:t>Story of an incident can be illustrated if time permits</a:t>
            </a:r>
          </a:p>
        </p:txBody>
      </p:sp>
      <p:sp>
        <p:nvSpPr>
          <p:cNvPr id="12800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u="none">
                <a:latin typeface="Arial" charset="0"/>
              </a:defRPr>
            </a:lvl1pPr>
          </a:lstStyle>
          <a:p>
            <a:pPr>
              <a:defRPr/>
            </a:pPr>
            <a:fld id="{87CEA8FC-BD42-407A-BA04-4BB1DE868EB3}" type="slidenum">
              <a:rPr lang="en-US"/>
              <a:pPr>
                <a:defRPr/>
              </a:pPr>
              <a:t>‹#›</a:t>
            </a:fld>
            <a:endParaRPr 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0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u="none">
                <a:latin typeface="Arial" charset="0"/>
              </a:defRPr>
            </a:lvl1pPr>
          </a:lstStyle>
          <a:p>
            <a:pPr>
              <a:defRPr/>
            </a:pPr>
            <a:endParaRPr lang="en-US"/>
          </a:p>
        </p:txBody>
      </p:sp>
      <p:sp>
        <p:nvSpPr>
          <p:cNvPr id="37891" name="Rectangle 4"/>
          <p:cNvSpPr>
            <a:spLocks noGrp="1" noRot="1" noChangeAspect="1" noChangeArrowheads="1" noTextEdit="1"/>
          </p:cNvSpPr>
          <p:nvPr>
            <p:ph type="sldImg" idx="2"/>
          </p:nvPr>
        </p:nvSpPr>
        <p:spPr bwMode="auto">
          <a:xfrm>
            <a:off x="1104900" y="746125"/>
            <a:ext cx="4800600" cy="3600450"/>
          </a:xfrm>
          <a:prstGeom prst="rect">
            <a:avLst/>
          </a:prstGeom>
          <a:noFill/>
          <a:ln w="9525">
            <a:solidFill>
              <a:srgbClr val="000000"/>
            </a:solidFill>
            <a:miter lim="800000"/>
            <a:headEnd/>
            <a:tailEnd/>
          </a:ln>
        </p:spPr>
      </p:sp>
      <p:sp>
        <p:nvSpPr>
          <p:cNvPr id="30311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u="none">
                <a:latin typeface="Arial" charset="0"/>
              </a:defRPr>
            </a:lvl1pPr>
          </a:lstStyle>
          <a:p>
            <a:pPr>
              <a:defRPr/>
            </a:pPr>
            <a:fld id="{CE71E940-C887-4622-A2D5-B1802A5C381D}" type="slidenum">
              <a:rPr lang="en-US"/>
              <a:pPr>
                <a:defRPr/>
              </a:pPr>
              <a:t>‹#›</a:t>
            </a:fld>
            <a:endParaRPr lang="en-US"/>
          </a:p>
        </p:txBody>
      </p:sp>
      <p:sp>
        <p:nvSpPr>
          <p:cNvPr id="9" name="Notes Placeholder 8"/>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2DBF218-E850-4087-B67B-794495A6F4C3}" type="slidenum">
              <a:rPr lang="en-US" smtClean="0">
                <a:solidFill>
                  <a:srgbClr val="000000"/>
                </a:solidFill>
              </a:rPr>
              <a:pPr/>
              <a:t>1</a:t>
            </a:fld>
            <a:endParaRPr lang="en-US" smtClean="0">
              <a:solidFill>
                <a:srgbClr val="000000"/>
              </a:solidFill>
            </a:endParaRPr>
          </a:p>
        </p:txBody>
      </p:sp>
      <p:sp>
        <p:nvSpPr>
          <p:cNvPr id="38915" name="Rectangle 2"/>
          <p:cNvSpPr>
            <a:spLocks noGrp="1" noRot="1" noChangeAspect="1" noChangeArrowheads="1" noTextEdit="1"/>
          </p:cNvSpPr>
          <p:nvPr>
            <p:ph type="sldImg"/>
          </p:nvPr>
        </p:nvSpPr>
        <p:spPr>
          <a:xfrm>
            <a:off x="1136650" y="720725"/>
            <a:ext cx="1385888" cy="1039813"/>
          </a:xfrm>
          <a:ln/>
        </p:spPr>
      </p:sp>
      <p:sp>
        <p:nvSpPr>
          <p:cNvPr id="38916" name="Rectangle 3"/>
          <p:cNvSpPr>
            <a:spLocks noGrp="1" noChangeArrowheads="1"/>
          </p:cNvSpPr>
          <p:nvPr>
            <p:ph type="body" idx="1"/>
          </p:nvPr>
        </p:nvSpPr>
        <p:spPr bwMode="auto">
          <a:xfrm>
            <a:off x="731838" y="1920875"/>
            <a:ext cx="5851525" cy="6959600"/>
          </a:xfrm>
          <a:noFill/>
        </p:spPr>
        <p:txBody>
          <a:bodyPr wrap="square" numCol="1" anchor="t" anchorCtr="0" compatLnSpc="1">
            <a:prstTxWarp prst="textNoShape">
              <a:avLst/>
            </a:prstTxWarp>
          </a:bodyPr>
          <a:lstStyle/>
          <a:p>
            <a:pPr eaLnBrk="1" hangingPunct="1"/>
            <a:r>
              <a:rPr lang="en-US" sz="1900" smtClean="0"/>
              <a:t>Introduce yourself.</a:t>
            </a:r>
          </a:p>
          <a:p>
            <a:pPr eaLnBrk="1" hangingPunct="1"/>
            <a:endParaRPr lang="en-US" sz="1900" smtClean="0"/>
          </a:p>
          <a:p>
            <a:pPr eaLnBrk="1" hangingPunct="1"/>
            <a:r>
              <a:rPr lang="en-US" sz="1900" smtClean="0"/>
              <a:t>Introduce Our Courts, as a joint activity of citizens, lawyers, and judges.</a:t>
            </a:r>
          </a:p>
          <a:p>
            <a:pPr eaLnBrk="1" hangingPunct="1"/>
            <a:endParaRPr lang="en-US" sz="1900" smtClean="0"/>
          </a:p>
          <a:p>
            <a:pPr eaLnBrk="1" hangingPunct="1"/>
            <a:r>
              <a:rPr lang="en-US" sz="1900" smtClean="0"/>
              <a:t>The purpose of Our Courts is to provide information to the public about our state and federal courts.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prosecution has an obligation to provide many materials to the defense.</a:t>
            </a:r>
          </a:p>
          <a:p>
            <a:endParaRPr lang="en-US" smtClean="0"/>
          </a:p>
          <a:p>
            <a:r>
              <a:rPr lang="en-US" smtClean="0"/>
              <a:t>This “discovery” must occur without a request, and no later than 20 days after the defendant’s first appearance in court.</a:t>
            </a:r>
          </a:p>
          <a:p>
            <a:endParaRPr lang="en-US" smtClean="0"/>
          </a:p>
          <a:p>
            <a:r>
              <a:rPr lang="en-US" smtClean="0"/>
              <a:t>The obligation is continuing.  New discovery materials must be turned over automatically.</a:t>
            </a:r>
          </a:p>
          <a:p>
            <a:endParaRPr lang="en-US" smtClean="0"/>
          </a:p>
          <a:p>
            <a:r>
              <a:rPr lang="en-US" smtClean="0"/>
              <a:t>Exceptions to these rules involve work product, lawyer’s opinions, confidential informant information.</a:t>
            </a:r>
          </a:p>
          <a:p>
            <a:endParaRPr lang="en-US" smtClean="0"/>
          </a:p>
          <a:p>
            <a:r>
              <a:rPr lang="en-US" smtClean="0"/>
              <a:t>The defense has discovery obligations too – let’s discuss those.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These must occur as soon as practicable, but not later than 30 days before trial.</a:t>
            </a:r>
          </a:p>
          <a:p>
            <a:endParaRPr lang="en-US" smtClean="0"/>
          </a:p>
          <a:p>
            <a:r>
              <a:rPr lang="en-US" smtClean="0"/>
              <a:t>Non-testimonial information may include: fingerprints, cheek swabs (for DNA), handwriting examples.</a:t>
            </a:r>
          </a:p>
          <a:p>
            <a:endParaRPr lang="en-US" smtClean="0"/>
          </a:p>
          <a:p>
            <a:r>
              <a:rPr lang="en-US" smtClean="0"/>
              <a:t>In our case, self-defense may be something that the D would claim.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defRPr/>
            </a:pPr>
            <a:r>
              <a:rPr lang="en-US" dirty="0" smtClean="0"/>
              <a:t>As the case continues to move through the criminal justice system towards trial, there is usually some effort to resolve the case through a plea bargain.  The overwhelming majority of cases are resolved by plea bargain, rather than by trial.  This slides shows us some of the reasons why plea bargaining occurs and helps us understand some of the practical considerations on both sides of the aisle:</a:t>
            </a:r>
          </a:p>
          <a:p>
            <a:pPr>
              <a:defRPr/>
            </a:pPr>
            <a:endParaRPr lang="en-US" dirty="0" smtClean="0"/>
          </a:p>
          <a:p>
            <a:pPr>
              <a:defRPr/>
            </a:pPr>
            <a:r>
              <a:rPr lang="en-US" dirty="0" smtClean="0"/>
              <a:t>In our hypothetical case, imagine the following considerations:</a:t>
            </a:r>
          </a:p>
          <a:p>
            <a:pPr>
              <a:defRPr/>
            </a:pPr>
            <a:endParaRPr lang="en-US" dirty="0" smtClean="0"/>
          </a:p>
          <a:p>
            <a:pPr>
              <a:defRPr/>
            </a:pPr>
            <a:r>
              <a:rPr lang="en-US" b="1" dirty="0" smtClean="0"/>
              <a:t>Prosecution</a:t>
            </a:r>
          </a:p>
          <a:p>
            <a:pPr>
              <a:defRPr/>
            </a:pPr>
            <a:r>
              <a:rPr lang="en-US" dirty="0" smtClean="0"/>
              <a:t>-offense - crime of violence alleged</a:t>
            </a:r>
          </a:p>
          <a:p>
            <a:pPr>
              <a:defRPr/>
            </a:pPr>
            <a:r>
              <a:rPr lang="en-US" dirty="0" smtClean="0"/>
              <a:t>-victim input (briefly explain Victim Rights Act) </a:t>
            </a:r>
          </a:p>
          <a:p>
            <a:pPr>
              <a:defRPr/>
            </a:pPr>
            <a:r>
              <a:rPr lang="en-US" dirty="0" smtClean="0"/>
              <a:t>-criminal history – here prior assaults suggest tougher stance (possible incarceration)</a:t>
            </a:r>
          </a:p>
          <a:p>
            <a:pPr>
              <a:defRPr/>
            </a:pPr>
            <a:r>
              <a:rPr lang="en-US" dirty="0" smtClean="0"/>
              <a:t>-likelihood of conviction – must prove beyond reasonable doubt and here there is a conflict in eyewitnesses and possible defense</a:t>
            </a:r>
          </a:p>
          <a:p>
            <a:pPr>
              <a:defRPr/>
            </a:pPr>
            <a:r>
              <a:rPr lang="en-US" dirty="0" smtClean="0"/>
              <a:t>-resources – can’t try everybody; can’t incarcerate everybody</a:t>
            </a:r>
          </a:p>
          <a:p>
            <a:pPr>
              <a:defRPr/>
            </a:pPr>
            <a:endParaRPr lang="en-US" dirty="0" smtClean="0"/>
          </a:p>
          <a:p>
            <a:pPr>
              <a:defRPr/>
            </a:pPr>
            <a:r>
              <a:rPr lang="en-US" b="1" dirty="0" smtClean="0"/>
              <a:t>Defense</a:t>
            </a:r>
          </a:p>
          <a:p>
            <a:pPr>
              <a:defRPr/>
            </a:pPr>
            <a:r>
              <a:rPr lang="en-US" dirty="0" smtClean="0"/>
              <a:t>-nature of offense - argument for 3</a:t>
            </a:r>
            <a:r>
              <a:rPr lang="en-US" baseline="30000" dirty="0" smtClean="0"/>
              <a:t>rd</a:t>
            </a:r>
            <a:r>
              <a:rPr lang="en-US" dirty="0" smtClean="0"/>
              <a:t> degree assault (cartilage displacement vs. boney fracture)</a:t>
            </a:r>
          </a:p>
          <a:p>
            <a:pPr>
              <a:defRPr/>
            </a:pPr>
            <a:r>
              <a:rPr lang="en-US" dirty="0" smtClean="0"/>
              <a:t>-viable defense – self defense </a:t>
            </a:r>
          </a:p>
          <a:p>
            <a:pPr>
              <a:defRPr/>
            </a:pPr>
            <a:r>
              <a:rPr lang="en-US" dirty="0" smtClean="0"/>
              <a:t>-potential motions – suppression of statement (Miranda violation)</a:t>
            </a:r>
          </a:p>
          <a:p>
            <a:pPr>
              <a:defRPr/>
            </a:pPr>
            <a:r>
              <a:rPr lang="en-US" dirty="0" smtClean="0"/>
              <a:t>-mitigation – D good parent and employee who struggles with depression and sometimes drinks too much – amenable to treatment</a:t>
            </a:r>
          </a:p>
          <a:p>
            <a:pPr>
              <a:defRPr/>
            </a:pPr>
            <a:r>
              <a:rPr lang="en-US" dirty="0" smtClean="0"/>
              <a:t>-risk tolerance – If convicted as charged D facing 5-16 years in prison; significant downside risk for D if convicted as charged</a:t>
            </a:r>
          </a:p>
          <a:p>
            <a:pPr>
              <a:defRPr/>
            </a:pPr>
            <a:endParaRPr lang="en-US" dirty="0" smtClean="0"/>
          </a:p>
          <a:p>
            <a:pPr>
              <a:defRPr/>
            </a:pPr>
            <a:r>
              <a:rPr lang="en-US" dirty="0" smtClean="0"/>
              <a:t>Does the judge get involved?  Next slide.</a:t>
            </a:r>
          </a:p>
          <a:p>
            <a:pPr>
              <a:defRPr/>
            </a:pPr>
            <a:r>
              <a:rPr lang="en-US"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 strictly prohibits judges from becoming involved in the plea bargaining process.  This helps to maintain the judge’s neutrality.</a:t>
            </a:r>
          </a:p>
          <a:p>
            <a:endParaRPr lang="en-US" smtClean="0"/>
          </a:p>
          <a:p>
            <a:r>
              <a:rPr lang="en-US" smtClean="0"/>
              <a:t>Say plea negotiations fail, what next?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efforts to resolve the case by plea bargain fail, then the case typically proceeds to a pretrial “motions hearing” and then to trial.</a:t>
            </a:r>
          </a:p>
          <a:p>
            <a:endParaRPr lang="en-US" smtClean="0"/>
          </a:p>
          <a:p>
            <a:r>
              <a:rPr lang="en-US" smtClean="0"/>
              <a:t>If the D’s constitutional rights have been violated, the remedy is to prohibit use of the information that was obtained unlawfully.</a:t>
            </a:r>
          </a:p>
          <a:p>
            <a:endParaRPr lang="en-US" smtClean="0"/>
          </a:p>
          <a:p>
            <a:r>
              <a:rPr lang="en-US" smtClean="0"/>
              <a:t>Suppression issues are often argued before trial at a motions hearing.  Here, D might file a motion to suppress the statement he made in the patrol car on the way to jail.  He might claim that this statement should be excluded from trial because there was a violation of his Miranda rights.  </a:t>
            </a:r>
          </a:p>
          <a:p>
            <a:endParaRPr lang="en-US" smtClean="0"/>
          </a:p>
          <a:p>
            <a:r>
              <a:rPr lang="en-US" smtClean="0"/>
              <a:t>The DA might also want to use evidence of D’s prior misdemeanor assault convictions.  Sometime admissible, sometimes not.  Also often argued before trial at a motions hearing.</a:t>
            </a:r>
            <a:br>
              <a:rPr lang="en-US" smtClean="0"/>
            </a:br>
            <a:endParaRPr lang="en-US" smtClean="0"/>
          </a:p>
          <a:p>
            <a:r>
              <a:rPr lang="en-US" smtClean="0"/>
              <a:t>(Photo = Judge Reynaldo Garza – first Latino federal judge)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bwMode="auto"/>
        <p:txBody>
          <a:bodyPr wrap="square" numCol="1" anchor="t" anchorCtr="0" compatLnSpc="1">
            <a:prstTxWarp prst="textNoShape">
              <a:avLst/>
            </a:prstTxWarp>
            <a:normAutofit fontScale="85000" lnSpcReduction="10000"/>
          </a:bodyPr>
          <a:lstStyle/>
          <a:p>
            <a:pPr>
              <a:defRPr/>
            </a:pPr>
            <a:r>
              <a:rPr lang="en-US" dirty="0" smtClean="0"/>
              <a:t>Discuss main stages of trial.  Emphasize the following:</a:t>
            </a:r>
          </a:p>
          <a:p>
            <a:pPr>
              <a:defRPr/>
            </a:pPr>
            <a:endParaRPr lang="en-US" dirty="0" smtClean="0"/>
          </a:p>
          <a:p>
            <a:pPr>
              <a:defRPr/>
            </a:pPr>
            <a:r>
              <a:rPr lang="en-US" dirty="0" smtClean="0"/>
              <a:t>Jury selection – trying to find people who can be fair and impartial (explain typical questions if time permits)</a:t>
            </a:r>
          </a:p>
          <a:p>
            <a:pPr>
              <a:defRPr/>
            </a:pPr>
            <a:endParaRPr lang="en-US" dirty="0" smtClean="0"/>
          </a:p>
          <a:p>
            <a:pPr>
              <a:defRPr/>
            </a:pPr>
            <a:r>
              <a:rPr lang="en-US" dirty="0" smtClean="0"/>
              <a:t>Opening Statements – tells the jurors what the evidence is anticipated to be</a:t>
            </a:r>
          </a:p>
          <a:p>
            <a:pPr>
              <a:defRPr/>
            </a:pPr>
            <a:endParaRPr lang="en-US" dirty="0" smtClean="0"/>
          </a:p>
          <a:p>
            <a:pPr>
              <a:defRPr/>
            </a:pPr>
            <a:r>
              <a:rPr lang="en-US" dirty="0" smtClean="0"/>
              <a:t>Presentation of evidence – People present evidence through witnesses and exhibits; D has no obligation, but may do same</a:t>
            </a:r>
          </a:p>
          <a:p>
            <a:pPr>
              <a:defRPr/>
            </a:pPr>
            <a:endParaRPr lang="en-US" dirty="0" smtClean="0"/>
          </a:p>
          <a:p>
            <a:pPr lvl="1">
              <a:defRPr/>
            </a:pPr>
            <a:r>
              <a:rPr lang="en-US" dirty="0" smtClean="0"/>
              <a:t>The Rules of Evidence dictate what is allowed during trial (only relevant evidence, etc.)</a:t>
            </a:r>
          </a:p>
          <a:p>
            <a:pPr>
              <a:defRPr/>
            </a:pPr>
            <a:endParaRPr lang="en-US" dirty="0" smtClean="0"/>
          </a:p>
          <a:p>
            <a:pPr>
              <a:defRPr/>
            </a:pPr>
            <a:r>
              <a:rPr lang="en-US" dirty="0" smtClean="0"/>
              <a:t>Instructions of law – judge responsible for instructing on law (</a:t>
            </a:r>
            <a:r>
              <a:rPr lang="en-US" dirty="0" err="1" smtClean="0"/>
              <a:t>eg</a:t>
            </a:r>
            <a:r>
              <a:rPr lang="en-US" dirty="0" smtClean="0"/>
              <a:t>, burden of proof, elements, definitions)</a:t>
            </a:r>
          </a:p>
          <a:p>
            <a:pPr>
              <a:defRPr/>
            </a:pPr>
            <a:endParaRPr lang="en-US" dirty="0" smtClean="0"/>
          </a:p>
          <a:p>
            <a:pPr>
              <a:defRPr/>
            </a:pPr>
            <a:r>
              <a:rPr lang="en-US" dirty="0" smtClean="0"/>
              <a:t>Closing Arguments – lawyers are able to suggest analysis to fit the evidence into the law</a:t>
            </a:r>
          </a:p>
          <a:p>
            <a:pPr>
              <a:defRPr/>
            </a:pPr>
            <a:endParaRPr lang="en-US" dirty="0" smtClean="0"/>
          </a:p>
          <a:p>
            <a:pPr>
              <a:defRPr/>
            </a:pPr>
            <a:r>
              <a:rPr lang="en-US" dirty="0" smtClean="0"/>
              <a:t>Deliberations and verdict – jury retires to jury room and tries to reach unanimous verdict</a:t>
            </a:r>
          </a:p>
          <a:p>
            <a:pPr>
              <a:defRPr/>
            </a:pPr>
            <a:endParaRPr lang="en-US" dirty="0" smtClean="0"/>
          </a:p>
          <a:p>
            <a:pPr>
              <a:defRPr/>
            </a:pPr>
            <a:r>
              <a:rPr lang="en-US" dirty="0" smtClean="0"/>
              <a:t>JURY NEVER CONSIDERS POSSIBLE SENTENCE EXCEPT FOR A DEATH PENALTY CASE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Jury returns a verdict.  If not guilty, then the D is released from custody or his bail bond is discharged.</a:t>
            </a:r>
          </a:p>
          <a:p>
            <a:endParaRPr lang="en-US" smtClean="0"/>
          </a:p>
          <a:p>
            <a:r>
              <a:rPr lang="en-US" smtClean="0"/>
              <a:t>If guilty, then the judge enters a judgment of conviction and sets a sentencing date.</a:t>
            </a:r>
          </a:p>
          <a:p>
            <a:endParaRPr lang="en-US" smtClean="0"/>
          </a:p>
          <a:p>
            <a:r>
              <a:rPr lang="en-US" smtClean="0"/>
              <a:t>Judge orders the Probation Department to prepare a presentence investigation report (explain).</a:t>
            </a:r>
          </a:p>
          <a:p>
            <a:endParaRPr lang="en-US" smtClean="0"/>
          </a:p>
          <a:p>
            <a:r>
              <a:rPr lang="en-US" smtClean="0"/>
              <a:t>Judge decides whether there will be a continuation of bail.</a:t>
            </a:r>
          </a:p>
          <a:p>
            <a:endParaRPr lang="en-US" smtClean="0"/>
          </a:p>
          <a:p>
            <a:r>
              <a:rPr lang="en-US" smtClean="0"/>
              <a:t>Here, imagine the D is found guilty of Second Degree Assault.</a:t>
            </a:r>
          </a:p>
          <a:p>
            <a:pPr lvl="1"/>
            <a:endParaRPr lang="en-US" smtClean="0"/>
          </a:p>
          <a:p>
            <a:pPr lvl="2"/>
            <a:endParaRPr lang="en-US" smtClean="0"/>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lvl="2"/>
            <a:r>
              <a:rPr lang="en-US" smtClean="0"/>
              <a:t>A presentence investigation report (or PSI) is typically ordered.</a:t>
            </a:r>
          </a:p>
          <a:p>
            <a:pPr marL="0" lvl="2"/>
            <a:endParaRPr lang="en-US" smtClean="0"/>
          </a:p>
          <a:p>
            <a:pPr marL="0" lvl="2"/>
            <a:r>
              <a:rPr lang="en-US" smtClean="0"/>
              <a:t>Discuss various standard sentencing options on slide.  (Even if community corrections not always an option following this type of conviction, discuss anyway to give audience overview of different types of supervision.)</a:t>
            </a:r>
          </a:p>
          <a:p>
            <a:endParaRPr lang="en-US" smtClean="0"/>
          </a:p>
          <a:p>
            <a:r>
              <a:rPr lang="en-US" smtClean="0"/>
              <a:t>(People may ask about current prison population.  CO DOC adult inmate population is 22,777 as of 3/31/10 (excluding those on parole)).*</a:t>
            </a:r>
          </a:p>
          <a:p>
            <a:endParaRPr lang="en-US" smtClean="0"/>
          </a:p>
          <a:p>
            <a:r>
              <a:rPr lang="en-US" smtClean="0"/>
              <a:t>*(https://exdoc.state.co.us/secure/combo2.0.0/ajax/ajax_nodes_contentPreview.php?id=5035#Adult_Inmate_Population)</a:t>
            </a:r>
          </a:p>
          <a:p>
            <a:endParaRPr lang="en-US" smtClean="0"/>
          </a:p>
          <a:p>
            <a:r>
              <a:rPr lang="en-US" smtClean="0"/>
              <a:t>Restitution rights of victim – may request that D pay for any expenses that are caused by D conduct</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(Walk your audience through the considerations here (much as with bond) and ask them what they think the appropriate sentence would be.)</a:t>
            </a:r>
          </a:p>
          <a:p>
            <a:endParaRPr lang="en-US" smtClean="0"/>
          </a:p>
          <a:p>
            <a:r>
              <a:rPr lang="en-US" smtClean="0"/>
              <a:t>(Class 4 felony.  Presumptive sentence 5-16 yr prison + 3 yr mandatory parole.)</a:t>
            </a:r>
          </a:p>
          <a:p>
            <a:endParaRPr lang="en-US" smtClean="0"/>
          </a:p>
          <a:p>
            <a:r>
              <a:rPr lang="en-US" smtClean="0"/>
              <a:t>(Photos = Judge Learned Hand and Judge Constance Baker Motley)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F1EBFD2-3DFE-40A8-9E68-E3D78ED0D585}" type="slidenum">
              <a:rPr lang="en-US" smtClean="0"/>
              <a:pPr/>
              <a:t>19</a:t>
            </a:fld>
            <a:endParaRPr lang="en-US" smtClean="0"/>
          </a:p>
        </p:txBody>
      </p:sp>
      <p:sp>
        <p:nvSpPr>
          <p:cNvPr id="5734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bwMode="auto"/>
        <p:txBody>
          <a:bodyPr wrap="square" numCol="1" anchor="t" anchorCtr="0" compatLnSpc="1">
            <a:prstTxWarp prst="textNoShape">
              <a:avLst/>
            </a:prstTxWarp>
            <a:normAutofit fontScale="85000" lnSpcReduction="20000"/>
          </a:bodyPr>
          <a:lstStyle/>
          <a:p>
            <a:pPr eaLnBrk="1" hangingPunct="1">
              <a:defRPr/>
            </a:pPr>
            <a:r>
              <a:rPr lang="en-US" sz="1500" i="1" dirty="0" smtClean="0"/>
              <a:t>The icon at the bottom represents the trial court.</a:t>
            </a:r>
          </a:p>
          <a:p>
            <a:pPr eaLnBrk="1" hangingPunct="1">
              <a:defRPr/>
            </a:pPr>
            <a:r>
              <a:rPr lang="en-US" sz="1500" i="1" dirty="0" smtClean="0"/>
              <a:t>The group of three represents the Colorado Court of Appeals.</a:t>
            </a:r>
          </a:p>
          <a:p>
            <a:pPr eaLnBrk="1" hangingPunct="1">
              <a:defRPr/>
            </a:pPr>
            <a:r>
              <a:rPr lang="en-US" sz="1500" i="1" dirty="0" smtClean="0"/>
              <a:t>The group of seven represents the Supreme Court of Colorado.</a:t>
            </a:r>
          </a:p>
          <a:p>
            <a:pPr eaLnBrk="1" hangingPunct="1">
              <a:defRPr/>
            </a:pPr>
            <a:r>
              <a:rPr lang="en-US" sz="1500" i="1" dirty="0" smtClean="0"/>
              <a:t>The group of nine represents the U.S. Supreme Court.</a:t>
            </a:r>
          </a:p>
          <a:p>
            <a:pPr eaLnBrk="1" hangingPunct="1">
              <a:defRPr/>
            </a:pPr>
            <a:endParaRPr lang="en-US" sz="1500" i="1" dirty="0" smtClean="0"/>
          </a:p>
          <a:p>
            <a:pPr eaLnBrk="1" hangingPunct="1">
              <a:defRPr/>
            </a:pPr>
            <a:r>
              <a:rPr lang="en-US" sz="1500" i="1" dirty="0" smtClean="0"/>
              <a:t>VERY BRIEFLY Describe the appellate process.  Comment that </a:t>
            </a:r>
            <a:r>
              <a:rPr lang="en-US" sz="1500" i="1" u="sng" dirty="0" smtClean="0"/>
              <a:t>the litigants</a:t>
            </a:r>
            <a:r>
              <a:rPr lang="en-US" sz="1500" i="1" dirty="0" smtClean="0"/>
              <a:t> have an appeal of right to the Colo. Ct. of Appeals,  </a:t>
            </a:r>
          </a:p>
          <a:p>
            <a:pPr eaLnBrk="1" hangingPunct="1">
              <a:defRPr/>
            </a:pPr>
            <a:r>
              <a:rPr lang="en-US" sz="1500" i="1" dirty="0" smtClean="0"/>
              <a:t>but that the Supreme Ct. of Colo. and the U.S. Sup. Ct. choose the cases they will hear.</a:t>
            </a:r>
          </a:p>
          <a:p>
            <a:pPr eaLnBrk="1" hangingPunct="1">
              <a:defRPr/>
            </a:pPr>
            <a:endParaRPr lang="en-US" sz="1500" i="1" dirty="0" smtClean="0"/>
          </a:p>
          <a:p>
            <a:pPr eaLnBrk="1" hangingPunct="1">
              <a:defRPr/>
            </a:pPr>
            <a:r>
              <a:rPr lang="en-US" sz="1500" i="1" dirty="0" smtClean="0"/>
              <a:t>Acknowledge that most cases are resolved in the trial courts and court of appeals, and that few cases are decided by the Colorado Supreme Court.</a:t>
            </a:r>
          </a:p>
          <a:p>
            <a:pPr eaLnBrk="1" hangingPunct="1">
              <a:defRPr/>
            </a:pPr>
            <a:endParaRPr lang="en-US" sz="1500" i="1" dirty="0" smtClean="0"/>
          </a:p>
          <a:p>
            <a:pPr eaLnBrk="1" hangingPunct="1">
              <a:defRPr/>
            </a:pPr>
            <a:r>
              <a:rPr lang="en-US" sz="1500" i="1" dirty="0" smtClean="0"/>
              <a:t>And even fewer by the U.S. Supreme Court.</a:t>
            </a:r>
            <a:endParaRPr lang="en-US" sz="1100" i="1" dirty="0" smtClean="0"/>
          </a:p>
          <a:p>
            <a:pPr eaLnBrk="1" hangingPunct="1">
              <a:defRPr/>
            </a:pPr>
            <a:endParaRPr lang="en-US" sz="1100" dirty="0" smtClean="0"/>
          </a:p>
          <a:p>
            <a:pPr eaLnBrk="1" hangingPunct="1">
              <a:defRPr/>
            </a:pPr>
            <a:endParaRPr lang="en-US" sz="1100" dirty="0" smtClean="0"/>
          </a:p>
          <a:p>
            <a:pPr eaLnBrk="1" hangingPunct="1">
              <a:defRPr/>
            </a:pPr>
            <a:r>
              <a:rPr lang="en-US" sz="1100" dirty="0" smtClean="0"/>
              <a:t>The People cannot change the result of a case once it has gone to trial – only a D may do that.</a:t>
            </a:r>
          </a:p>
          <a:p>
            <a:pPr eaLnBrk="1" hangingPunct="1">
              <a:defRPr/>
            </a:pPr>
            <a:endParaRPr lang="en-US" sz="1100" dirty="0" smtClean="0"/>
          </a:p>
          <a:p>
            <a:pPr eaLnBrk="1" hangingPunct="1">
              <a:defRPr/>
            </a:pPr>
            <a:r>
              <a:rPr lang="en-US" sz="1100" dirty="0" smtClean="0"/>
              <a:t>An appeal is based upon the Judge’s rulings on evidence during trial, and also the instructions of law given to the jury.</a:t>
            </a:r>
          </a:p>
          <a:p>
            <a:pPr eaLnBrk="1" hangingPunct="1">
              <a:defRPr/>
            </a:pPr>
            <a:endParaRPr lang="en-US" sz="1100" dirty="0" smtClean="0"/>
          </a:p>
          <a:p>
            <a:pPr eaLnBrk="1" hangingPunct="1">
              <a:defRPr/>
            </a:pPr>
            <a:r>
              <a:rPr lang="en-US" sz="1100" dirty="0" smtClean="0"/>
              <a:t>An appeal is not based on the appeals court “second-guessing” the verdict of the jury.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Today’s presentation is about the state criminal courts in Colorado.</a:t>
            </a:r>
          </a:p>
          <a:p>
            <a:pPr eaLnBrk="1" hangingPunct="1"/>
            <a:endParaRPr lang="en-US" smtClean="0"/>
          </a:p>
          <a:p>
            <a:pPr eaLnBrk="1" hangingPunct="1"/>
            <a:r>
              <a:rPr lang="en-US" smtClean="0"/>
              <a:t>How many of you like crime shows on TV?  Most of you understand they’re designed to entertain and not to accurately inform.  Today we’ll talk about the reality of life in the trenches of our criminal courts.</a:t>
            </a:r>
          </a:p>
          <a:p>
            <a:pPr eaLnBrk="1" hangingPunct="1"/>
            <a:endParaRPr lang="en-US" smtClean="0"/>
          </a:p>
          <a:p>
            <a:pPr eaLnBrk="1" hangingPunct="1"/>
            <a:r>
              <a:rPr lang="en-US" smtClean="0"/>
              <a:t>How many have </a:t>
            </a:r>
            <a:r>
              <a:rPr lang="en-US" u="sng" smtClean="0"/>
              <a:t>served</a:t>
            </a:r>
            <a:r>
              <a:rPr lang="en-US" smtClean="0"/>
              <a:t> on a jury in a criminal case?  </a:t>
            </a:r>
          </a:p>
          <a:p>
            <a:pPr eaLnBrk="1" hangingPunct="1"/>
            <a:endParaRPr lang="en-US" smtClean="0"/>
          </a:p>
          <a:p>
            <a:pPr eaLnBrk="1" hangingPunct="1"/>
            <a:r>
              <a:rPr lang="en-US" smtClean="0"/>
              <a:t>Then some of </a:t>
            </a:r>
            <a:r>
              <a:rPr lang="en-US" sz="1500" smtClean="0"/>
              <a:t>you</a:t>
            </a:r>
            <a:r>
              <a:rPr lang="en-US" smtClean="0"/>
              <a:t> already have some familiarity with how a criminal trial actually unfolds.  Today, we’ll talk briefly about the events preceding a typical state court criminal jury trial and the main phases of the trial itself.</a:t>
            </a:r>
          </a:p>
          <a:p>
            <a:pPr eaLnBrk="1" hangingPunct="1"/>
            <a:endParaRPr lang="en-US" smtClean="0"/>
          </a:p>
          <a:p>
            <a:pPr eaLnBrk="1" hangingPunct="1"/>
            <a:r>
              <a:rPr lang="en-US" smtClean="0"/>
              <a:t>Let’s look at a hypothetical case.</a:t>
            </a:r>
          </a:p>
          <a:p>
            <a:pPr eaLnBrk="1" hangingPunct="1"/>
            <a:endParaRPr lang="en-US" smtClean="0"/>
          </a:p>
          <a:p>
            <a:pPr eaLnBrk="1" hangingPunct="1"/>
            <a:r>
              <a:rPr lang="en-US" b="1" smtClean="0"/>
              <a:t>(NB:  Subsequent notes (not on slides) weave in more detail for hypo case to render steps more concrete.  Feel free to cut back on details in notes if time constraints do not permit you to use all of them.)</a:t>
            </a:r>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20725"/>
            <a:ext cx="4800600" cy="3600450"/>
          </a:xfrm>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600" smtClean="0"/>
              <a:t>County courts handle misdemeanor cases (eg, DV cases not involving a weapon or SBI and DUI’s).</a:t>
            </a:r>
          </a:p>
          <a:p>
            <a:pPr eaLnBrk="1" hangingPunct="1">
              <a:lnSpc>
                <a:spcPct val="80000"/>
              </a:lnSpc>
            </a:pPr>
            <a:endParaRPr lang="en-US" sz="1600" smtClean="0"/>
          </a:p>
          <a:p>
            <a:pPr eaLnBrk="1" hangingPunct="1">
              <a:lnSpc>
                <a:spcPct val="80000"/>
              </a:lnSpc>
            </a:pPr>
            <a:r>
              <a:rPr lang="en-US" sz="1600" smtClean="0"/>
              <a:t>District courts handle felony cases (everything from possession of drugs to murder). </a:t>
            </a:r>
          </a:p>
          <a:p>
            <a:pPr eaLnBrk="1" hangingPunct="1">
              <a:lnSpc>
                <a:spcPct val="80000"/>
              </a:lnSpc>
            </a:pPr>
            <a:endParaRPr lang="en-US" sz="1600" smtClean="0"/>
          </a:p>
          <a:p>
            <a:pPr eaLnBrk="1" hangingPunct="1">
              <a:lnSpc>
                <a:spcPct val="80000"/>
              </a:lnSpc>
            </a:pPr>
            <a:r>
              <a:rPr lang="en-US" sz="1600" smtClean="0"/>
              <a:t>The difference between felonies and misdemeanors is generally in the sentences available (DOC v. Jail).</a:t>
            </a:r>
          </a:p>
          <a:p>
            <a:pPr eaLnBrk="1" hangingPunct="1">
              <a:lnSpc>
                <a:spcPct val="80000"/>
              </a:lnSpc>
            </a:pPr>
            <a:endParaRPr lang="en-US" sz="1600" smtClean="0"/>
          </a:p>
          <a:p>
            <a:pPr eaLnBrk="1" hangingPunct="1">
              <a:lnSpc>
                <a:spcPct val="80000"/>
              </a:lnSpc>
            </a:pPr>
            <a:r>
              <a:rPr lang="en-US" sz="1600" smtClean="0"/>
              <a:t>Crimes are classified by the legislature.</a:t>
            </a:r>
          </a:p>
          <a:p>
            <a:pPr eaLnBrk="1" hangingPunct="1">
              <a:lnSpc>
                <a:spcPct val="80000"/>
              </a:lnSpc>
            </a:pPr>
            <a:endParaRPr lang="en-US" sz="1600" smtClean="0"/>
          </a:p>
          <a:p>
            <a:pPr eaLnBrk="1" hangingPunct="1">
              <a:lnSpc>
                <a:spcPct val="80000"/>
              </a:lnSpc>
            </a:pPr>
            <a:r>
              <a:rPr lang="en-US" sz="1600" smtClean="0"/>
              <a:t>*This is the total number of state trial court criminal cases in CO in 2012, excluding traffic and juvenile cases. Individual courtrooms usually have hundreds of cases pending before them at any given point in time.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C2C62B6-238A-419F-8EF6-E59D4D1F913E}" type="slidenum">
              <a:rPr lang="en-US" smtClean="0"/>
              <a:pPr/>
              <a:t>21</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b="1" u="sng" smtClean="0"/>
              <a:t>The Theme:</a:t>
            </a:r>
            <a:r>
              <a:rPr lang="en-US" u="sng" smtClean="0"/>
              <a:t> </a:t>
            </a:r>
            <a:r>
              <a:rPr lang="en-US" b="1" u="sng" smtClean="0"/>
              <a:t>Equal Justice</a:t>
            </a:r>
          </a:p>
          <a:p>
            <a:r>
              <a:rPr lang="en-US" smtClean="0"/>
              <a:t>To preserve the freedom of each and every individual, our courts must provide EQUAL JUSTICE.</a:t>
            </a:r>
          </a:p>
          <a:p>
            <a:r>
              <a:rPr lang="en-US" smtClean="0"/>
              <a:t> </a:t>
            </a:r>
          </a:p>
          <a:p>
            <a:r>
              <a:rPr lang="en-US" smtClean="0"/>
              <a:t>We do this with  </a:t>
            </a:r>
          </a:p>
          <a:p>
            <a:r>
              <a:rPr lang="en-US" smtClean="0"/>
              <a:t> </a:t>
            </a:r>
          </a:p>
          <a:p>
            <a:pPr>
              <a:buFontTx/>
              <a:buChar char="•"/>
            </a:pPr>
            <a:r>
              <a:rPr lang="en-US" smtClean="0"/>
              <a:t>Fair &amp; Impartial Courts</a:t>
            </a:r>
          </a:p>
          <a:p>
            <a:r>
              <a:rPr lang="en-US" smtClean="0"/>
              <a:t> </a:t>
            </a:r>
          </a:p>
          <a:p>
            <a:pPr>
              <a:buFontTx/>
              <a:buChar char="•"/>
            </a:pPr>
            <a:r>
              <a:rPr lang="en-US" smtClean="0"/>
              <a:t>Applying the RULE OF LAW</a:t>
            </a:r>
          </a:p>
          <a:p>
            <a:r>
              <a:rPr lang="en-US" smtClean="0"/>
              <a:t> </a:t>
            </a:r>
          </a:p>
          <a:p>
            <a:pPr>
              <a:buFontTx/>
              <a:buChar char="•"/>
            </a:pPr>
            <a:r>
              <a:rPr lang="en-US" smtClean="0"/>
              <a:t>EQUALLY TO ALL</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police are dispatched to a bar.  They learn that the alleged victim (V) claims that the defendant (D) intentionally struck him with his fist during a verbal argument and broke his nose.  D is arrested at the bar and taken to jail.  On the way to jail, a patrol officer, asks the D why he did it.  The D mutters, “Well, he started it.” </a:t>
            </a:r>
          </a:p>
          <a:p>
            <a:endParaRPr lang="en-US" smtClean="0"/>
          </a:p>
          <a:p>
            <a:r>
              <a:rPr lang="en-US" smtClean="0"/>
              <a:t>Let’s talk about how this case would proceed through the Colorado criminal justice system.</a:t>
            </a:r>
          </a:p>
          <a:p>
            <a:endParaRPr lang="en-US" smtClean="0"/>
          </a:p>
          <a:p>
            <a:r>
              <a:rPr lang="en-US" smtClean="0"/>
              <a:t>First of all, let’s introduce the players.</a:t>
            </a:r>
          </a:p>
          <a:p>
            <a:endParaRPr lang="en-US" smtClean="0"/>
          </a:p>
          <a:p>
            <a:r>
              <a:rPr lang="en-US" smtClean="0"/>
              <a:t>DISCLAIMERS:  Of course, all cases are unique.  We are taking one hypothetical situation.  What we discuss does not necessarily happen in every case.</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Who are the main participants in criminal cases?  </a:t>
            </a:r>
          </a:p>
          <a:p>
            <a:pPr>
              <a:defRPr/>
            </a:pPr>
            <a:endParaRPr lang="en-US" dirty="0" smtClean="0"/>
          </a:p>
          <a:p>
            <a:pPr>
              <a:defRPr/>
            </a:pPr>
            <a:r>
              <a:rPr lang="en-US" dirty="0" smtClean="0"/>
              <a:t>Cases are brought in the name of the People of the State of CO against a defendant.  Therefore the public and the accused are the parties to the case.  </a:t>
            </a:r>
          </a:p>
          <a:p>
            <a:pPr>
              <a:defRPr/>
            </a:pPr>
            <a:endParaRPr lang="en-US" dirty="0" smtClean="0"/>
          </a:p>
          <a:p>
            <a:pPr>
              <a:defRPr/>
            </a:pPr>
            <a:r>
              <a:rPr lang="en-US" dirty="0" smtClean="0"/>
              <a:t>Who are the other players?</a:t>
            </a:r>
          </a:p>
          <a:p>
            <a:pPr>
              <a:defRPr/>
            </a:pPr>
            <a:endParaRPr lang="en-US" dirty="0" smtClean="0"/>
          </a:p>
          <a:p>
            <a:pPr marL="241653" indent="-241653">
              <a:buFontTx/>
              <a:buAutoNum type="arabicPeriod"/>
              <a:defRPr/>
            </a:pPr>
            <a:r>
              <a:rPr lang="en-US" dirty="0" smtClean="0"/>
              <a:t>The </a:t>
            </a:r>
            <a:r>
              <a:rPr lang="en-US" b="1" dirty="0" smtClean="0"/>
              <a:t>police</a:t>
            </a:r>
            <a:r>
              <a:rPr lang="en-US" dirty="0" smtClean="0"/>
              <a:t> begin the process by investigating alleged crimes.</a:t>
            </a:r>
          </a:p>
          <a:p>
            <a:pPr marL="241653" indent="-241653">
              <a:defRPr/>
            </a:pPr>
            <a:endParaRPr lang="en-US" dirty="0" smtClean="0"/>
          </a:p>
          <a:p>
            <a:pPr marL="241653" indent="-241653">
              <a:buFontTx/>
              <a:buAutoNum type="arabicPeriod" startAt="2"/>
              <a:defRPr/>
            </a:pPr>
            <a:r>
              <a:rPr lang="en-US" dirty="0" smtClean="0"/>
              <a:t>The </a:t>
            </a:r>
            <a:r>
              <a:rPr lang="en-US" b="1" dirty="0" smtClean="0"/>
              <a:t>district attorney’s </a:t>
            </a:r>
            <a:r>
              <a:rPr lang="en-US" dirty="0" smtClean="0"/>
              <a:t>office decides what charges are appropriate and prosecutes alleged offenders.</a:t>
            </a:r>
          </a:p>
          <a:p>
            <a:pPr marL="241653" indent="-241653">
              <a:buFontTx/>
              <a:buAutoNum type="arabicPeriod" startAt="2"/>
              <a:defRPr/>
            </a:pPr>
            <a:endParaRPr lang="en-US" dirty="0" smtClean="0"/>
          </a:p>
          <a:p>
            <a:pPr marL="241653" indent="-241653">
              <a:buFontTx/>
              <a:buAutoNum type="arabicPeriod" startAt="2"/>
              <a:defRPr/>
            </a:pPr>
            <a:r>
              <a:rPr lang="en-US" dirty="0" smtClean="0"/>
              <a:t>The </a:t>
            </a:r>
            <a:r>
              <a:rPr lang="en-US" b="1" dirty="0" smtClean="0"/>
              <a:t>defense attorneys</a:t>
            </a:r>
            <a:r>
              <a:rPr lang="en-US" dirty="0" smtClean="0"/>
              <a:t> protect a defendant’s rights.</a:t>
            </a:r>
          </a:p>
          <a:p>
            <a:pPr marL="241653" indent="-241653">
              <a:defRPr/>
            </a:pPr>
            <a:endParaRPr lang="en-US" dirty="0" smtClean="0"/>
          </a:p>
          <a:p>
            <a:pPr marL="241653" indent="-241653">
              <a:buFontTx/>
              <a:buAutoNum type="arabicPeriod" startAt="4"/>
              <a:defRPr/>
            </a:pPr>
            <a:r>
              <a:rPr lang="en-US" dirty="0" smtClean="0"/>
              <a:t>The </a:t>
            </a:r>
            <a:r>
              <a:rPr lang="en-US" b="1" dirty="0" smtClean="0"/>
              <a:t>judge</a:t>
            </a:r>
            <a:r>
              <a:rPr lang="en-US" dirty="0" smtClean="0"/>
              <a:t> serves as a legal referee or umpire.</a:t>
            </a:r>
          </a:p>
          <a:p>
            <a:pPr marL="241653" indent="-241653">
              <a:defRPr/>
            </a:pPr>
            <a:endParaRPr lang="en-US" dirty="0" smtClean="0"/>
          </a:p>
          <a:p>
            <a:pPr marL="241653" indent="-241653">
              <a:defRPr/>
            </a:pPr>
            <a:r>
              <a:rPr lang="en-US" dirty="0" smtClean="0"/>
              <a:t>There’s a critical fifth play here – the jury.</a:t>
            </a:r>
          </a:p>
          <a:p>
            <a:pPr marL="241653" indent="-241653">
              <a:defRPr/>
            </a:pPr>
            <a:endParaRPr lang="en-US" dirty="0" smtClean="0"/>
          </a:p>
          <a:p>
            <a:pPr marL="241653" indent="-241653">
              <a:defRPr/>
            </a:pPr>
            <a:r>
              <a:rPr lang="en-US" dirty="0" smtClean="0"/>
              <a:t>(photos = Eric Estrada, Patrick Fitzgerald, Perry Mason and unidentified judge.)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United States and Colorado Constitutions both guarantee the right to a trial by jury in any case where incarceration is a possible penalty.</a:t>
            </a:r>
          </a:p>
          <a:p>
            <a:endParaRPr lang="en-US" smtClean="0"/>
          </a:p>
          <a:p>
            <a:r>
              <a:rPr lang="en-US" smtClean="0"/>
              <a:t>The use of jurors to resolve disputes is over 4,000 years old – beginning in ancient Egypt, Greece and Rome, then being formalized in Great Britain by the Magna Carta.</a:t>
            </a:r>
          </a:p>
          <a:p>
            <a:endParaRPr lang="en-US" smtClean="0"/>
          </a:p>
          <a:p>
            <a:r>
              <a:rPr lang="en-US" smtClean="0"/>
              <a:t>The role of a jury is to consider the evidence received at trial, and determine the quantity and quality of that evidence.  They must determine whether the People have proven every element of a charge beyond a reasonable doubt.  </a:t>
            </a:r>
          </a:p>
          <a:p>
            <a:endParaRPr lang="en-US" smtClean="0"/>
          </a:p>
          <a:p>
            <a:r>
              <a:rPr lang="en-US" smtClean="0"/>
              <a:t>In this case, if D is charged with Second Degree Assault, the People must prove the following beyond a reasonable doubt:</a:t>
            </a:r>
          </a:p>
          <a:p>
            <a:endParaRPr lang="en-US" smtClean="0"/>
          </a:p>
          <a:p>
            <a:r>
              <a:rPr lang="en-US" smtClean="0"/>
              <a:t>	1.	That the Defendant</a:t>
            </a:r>
          </a:p>
          <a:p>
            <a:r>
              <a:rPr lang="en-US" smtClean="0"/>
              <a:t>	2.	in Colorado on or about a given date</a:t>
            </a:r>
          </a:p>
          <a:p>
            <a:r>
              <a:rPr lang="en-US" smtClean="0"/>
              <a:t>	3.	with intent to cause bodily injury to another person,</a:t>
            </a:r>
          </a:p>
          <a:p>
            <a:r>
              <a:rPr lang="en-US" smtClean="0"/>
              <a:t> 	4. 	caused serious bodily injury to any person,</a:t>
            </a:r>
          </a:p>
          <a:p>
            <a:r>
              <a:rPr lang="en-US" smtClean="0"/>
              <a:t> 	5. 	without having acted in self defense.</a:t>
            </a:r>
          </a:p>
          <a:p>
            <a:endParaRPr lang="en-US" smtClean="0"/>
          </a:p>
          <a:p>
            <a:r>
              <a:rPr lang="en-US" smtClean="0"/>
              <a:t>So now we have our players and the charge – what is the primary source of law we use to test the charge?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Defendant’s rights are set out in the both the United States Constitution and the Colorado Constitution.</a:t>
            </a:r>
          </a:p>
          <a:p>
            <a:endParaRPr lang="en-US" smtClean="0"/>
          </a:p>
          <a:p>
            <a:r>
              <a:rPr lang="en-US" smtClean="0"/>
              <a:t>Among these rights are:</a:t>
            </a:r>
          </a:p>
          <a:p>
            <a:endParaRPr lang="en-US" smtClean="0"/>
          </a:p>
          <a:p>
            <a:r>
              <a:rPr lang="en-US" smtClean="0"/>
              <a:t>The presumption of innocence.  Because it is the government that makes the accusations, the Constitution requires that the Government prove the case.  A defendant has no obligation to say or do anything.  This means a defendant also has a right to remain silent.</a:t>
            </a:r>
          </a:p>
          <a:p>
            <a:endParaRPr lang="en-US" smtClean="0"/>
          </a:p>
          <a:p>
            <a:r>
              <a:rPr lang="en-US" smtClean="0"/>
              <a:t>The procedures we have in place are designed to give life to principles enshrined in the constitution.  Let’s talk about those procedures.</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57300" y="720725"/>
            <a:ext cx="4800600" cy="3600450"/>
          </a:xfrm>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Shortly after his arrest, D must be taken to court, so that judge can advise D of his rights (eg, presumption of innocence, right to remain silent, right to counsel, right to jury trial, right to have reasonable bail set, and right to a speedy trial).  </a:t>
            </a:r>
          </a:p>
          <a:p>
            <a:endParaRPr lang="en-US" smtClean="0"/>
          </a:p>
          <a:p>
            <a:r>
              <a:rPr lang="en-US" smtClean="0"/>
              <a:t>If the defendant is in custody or otherwise indigent, then counsel is appointed to D at no cost to him.  Typically, this is when the Public Defender’s Office would be appointed to represent a defendant who cannot afford to hire counsel.  </a:t>
            </a:r>
          </a:p>
          <a:p>
            <a:endParaRPr lang="en-US" smtClean="0"/>
          </a:p>
          <a:p>
            <a:r>
              <a:rPr lang="en-US" smtClean="0"/>
              <a:t>The parties then argue bail.</a:t>
            </a:r>
          </a:p>
          <a:p>
            <a:endParaRPr lang="en-US" smtClean="0"/>
          </a:p>
          <a:p>
            <a:r>
              <a:rPr lang="en-US" smtClean="0"/>
              <a:t>DISCLAIMER:  Once again, we are looking  at a series of “snapshots”.  These issues do not apply equally to all cases, but may apply to our hypothetical.  We are using a hypothetical simply to provide context.</a:t>
            </a:r>
          </a:p>
          <a:p>
            <a:endParaRPr lang="en-US" smtClean="0"/>
          </a:p>
          <a:p>
            <a:r>
              <a:rPr lang="en-US" smtClean="0"/>
              <a:t>(Picture = Leopold and Loeb represented by Clarence Darrow (unpictured in famous trial in 1924)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defRPr/>
            </a:pPr>
            <a:r>
              <a:rPr lang="en-US" dirty="0" smtClean="0"/>
              <a:t>So, how do we make sure that people charged with crimes come back to court if we don’t keep them in jail?  By setting bail.  The vast majority of criminal D’s are entitled to have bail set.  The primary purpose of bail is to ensure D’s appearance at future court proceedings.  </a:t>
            </a:r>
          </a:p>
          <a:p>
            <a:pPr>
              <a:defRPr/>
            </a:pPr>
            <a:endParaRPr lang="en-US" dirty="0" smtClean="0"/>
          </a:p>
          <a:p>
            <a:pPr>
              <a:defRPr/>
            </a:pPr>
            <a:r>
              <a:rPr lang="en-US" dirty="0" smtClean="0"/>
              <a:t>This slide shows us what trial judges typically consider in setting bail.</a:t>
            </a:r>
          </a:p>
          <a:p>
            <a:pPr>
              <a:defRPr/>
            </a:pPr>
            <a:endParaRPr lang="en-US" dirty="0" smtClean="0"/>
          </a:p>
          <a:p>
            <a:pPr>
              <a:defRPr/>
            </a:pPr>
            <a:r>
              <a:rPr lang="en-US" dirty="0" smtClean="0"/>
              <a:t>Significant factors include (see 16-4-105, C.R.S.):</a:t>
            </a:r>
          </a:p>
          <a:p>
            <a:pPr>
              <a:defRPr/>
            </a:pPr>
            <a:endParaRPr lang="en-US" dirty="0" smtClean="0"/>
          </a:p>
          <a:p>
            <a:pPr lvl="1">
              <a:defRPr/>
            </a:pPr>
            <a:r>
              <a:rPr lang="en-US" b="1" dirty="0" smtClean="0"/>
              <a:t>Seriousness of charge?</a:t>
            </a:r>
          </a:p>
          <a:p>
            <a:pPr lvl="1">
              <a:defRPr/>
            </a:pPr>
            <a:r>
              <a:rPr lang="en-US" dirty="0" smtClean="0"/>
              <a:t>	Nature of charge (felony, crime of violence)</a:t>
            </a:r>
          </a:p>
          <a:p>
            <a:pPr lvl="1">
              <a:defRPr/>
            </a:pPr>
            <a:r>
              <a:rPr lang="en-US" dirty="0" smtClean="0"/>
              <a:t>	Likelihood of conviction</a:t>
            </a:r>
          </a:p>
          <a:p>
            <a:pPr lvl="1">
              <a:defRPr/>
            </a:pPr>
            <a:r>
              <a:rPr lang="en-US" b="1" dirty="0" smtClean="0"/>
              <a:t>Flight risk?</a:t>
            </a:r>
          </a:p>
          <a:p>
            <a:pPr lvl="2">
              <a:defRPr/>
            </a:pPr>
            <a:r>
              <a:rPr lang="en-US" dirty="0" smtClean="0"/>
              <a:t>Ties to Community</a:t>
            </a:r>
          </a:p>
          <a:p>
            <a:pPr lvl="2">
              <a:defRPr/>
            </a:pPr>
            <a:r>
              <a:rPr lang="en-US" dirty="0" smtClean="0"/>
              <a:t>Residence</a:t>
            </a:r>
          </a:p>
          <a:p>
            <a:pPr lvl="2">
              <a:defRPr/>
            </a:pPr>
            <a:r>
              <a:rPr lang="en-US" dirty="0" smtClean="0"/>
              <a:t>Employment</a:t>
            </a:r>
          </a:p>
          <a:p>
            <a:pPr lvl="2">
              <a:defRPr/>
            </a:pPr>
            <a:r>
              <a:rPr lang="en-US" dirty="0" smtClean="0"/>
              <a:t>Previous failures to appear</a:t>
            </a:r>
          </a:p>
          <a:p>
            <a:pPr lvl="1">
              <a:defRPr/>
            </a:pPr>
            <a:r>
              <a:rPr lang="en-US" b="1" dirty="0" smtClean="0"/>
              <a:t>Criminal history?</a:t>
            </a:r>
          </a:p>
          <a:p>
            <a:pPr lvl="1">
              <a:defRPr/>
            </a:pPr>
            <a:r>
              <a:rPr lang="en-US" dirty="0" smtClean="0"/>
              <a:t>	priors increase flight risk because of possible sentencing consequences</a:t>
            </a:r>
          </a:p>
          <a:p>
            <a:pPr lvl="1">
              <a:defRPr/>
            </a:pPr>
            <a:r>
              <a:rPr lang="en-US" dirty="0" smtClean="0"/>
              <a:t>	priors heighten concern about danger if D released pending trial</a:t>
            </a:r>
          </a:p>
          <a:p>
            <a:pPr lvl="1">
              <a:defRPr/>
            </a:pPr>
            <a:endParaRPr lang="en-US" dirty="0" smtClean="0"/>
          </a:p>
          <a:p>
            <a:pPr lvl="1">
              <a:defRPr/>
            </a:pPr>
            <a:r>
              <a:rPr lang="en-US" dirty="0" smtClean="0"/>
              <a:t>Usually the judge starts the analysis by using a bond schedule (these are amounts at which bonds presumptively set for different kinds of cases)</a:t>
            </a:r>
          </a:p>
          <a:p>
            <a:pPr lvl="1">
              <a:defRPr/>
            </a:pPr>
            <a:endParaRPr lang="en-US" dirty="0" smtClean="0"/>
          </a:p>
          <a:p>
            <a:pPr lvl="1">
              <a:defRPr/>
            </a:pPr>
            <a:r>
              <a:rPr lang="en-US" dirty="0" smtClean="0"/>
              <a:t>So, let’s return to our hypothetical.</a:t>
            </a:r>
          </a:p>
          <a:p>
            <a:pPr lvl="1">
              <a:defRPr/>
            </a:pPr>
            <a:r>
              <a:rPr lang="en-US" dirty="0" smtClean="0"/>
              <a:t> </a:t>
            </a:r>
          </a:p>
          <a:p>
            <a:pPr lvl="1">
              <a:defRPr/>
            </a:pPr>
            <a:r>
              <a:rPr lang="en-US" b="1" dirty="0" smtClean="0"/>
              <a:t>(Time permitting, you may want to briefly discuss types of bonds:  cash, surety and property and the availability of Pretrial Services to supervise while on bond.)</a:t>
            </a:r>
          </a:p>
          <a:p>
            <a:pPr lvl="1">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 how does this apply to Mr. X.</a:t>
            </a:r>
          </a:p>
          <a:p>
            <a:endParaRPr lang="en-US" smtClean="0"/>
          </a:p>
          <a:p>
            <a:r>
              <a:rPr lang="en-US" smtClean="0"/>
              <a:t>D is lifelong Coloradoan, has lived in same place for 10 years, and employed with same employer for 10 years.  Question of whether there is self-defense, and eyewitnesses tell different versions of who started the fight.  D has 2 prior misdemeanor convictions for simple assault.  He has never failed to appear at court.  Finally, V sustains a broken nose, but there is a question of whether it is “serious” bodily injury.</a:t>
            </a:r>
          </a:p>
          <a:p>
            <a:endParaRPr lang="en-US" smtClean="0"/>
          </a:p>
          <a:p>
            <a:r>
              <a:rPr lang="en-US" smtClean="0"/>
              <a:t>Bond schedule might suggest that the presumptive bond for this type of offense is $50,000.  On these facts, it would not be uncommon to see bond reduced to $10,000 or less.</a:t>
            </a:r>
          </a:p>
          <a:p>
            <a:endParaRPr lang="en-US" smtClean="0"/>
          </a:p>
          <a:p>
            <a:r>
              <a:rPr lang="en-US" smtClean="0"/>
              <a:t>Once bail is set, the parties begin to focus on “discovery.”</a:t>
            </a:r>
          </a:p>
          <a:p>
            <a:endParaRPr lang="en-US" smtClean="0"/>
          </a:p>
          <a:p>
            <a:endParaRPr lang="en-US"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B25CAEFF-34C1-45CF-84CB-9E78460528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63E13504-E98A-49EE-882D-EB14741551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CFA54357-95F4-4117-9736-3A44352A3D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9" name="Slide Number Placeholder 22"/>
          <p:cNvSpPr>
            <a:spLocks noGrp="1"/>
          </p:cNvSpPr>
          <p:nvPr>
            <p:ph type="sldNum" sz="quarter" idx="12"/>
          </p:nvPr>
        </p:nvSpPr>
        <p:spPr/>
        <p:txBody>
          <a:bodyPr/>
          <a:lstStyle>
            <a:lvl1pPr>
              <a:defRPr/>
            </a:lvl1pPr>
          </a:lstStyle>
          <a:p>
            <a:pPr>
              <a:defRPr/>
            </a:pPr>
            <a:fld id="{C63A1FF9-9933-450F-82B7-60A4A1A1504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D9AC1778-655E-4689-B980-EAE75F06393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8" name="Slide Number Placeholder 22"/>
          <p:cNvSpPr>
            <a:spLocks noGrp="1"/>
          </p:cNvSpPr>
          <p:nvPr>
            <p:ph type="sldNum" sz="quarter" idx="12"/>
          </p:nvPr>
        </p:nvSpPr>
        <p:spPr/>
        <p:txBody>
          <a:bodyPr/>
          <a:lstStyle>
            <a:lvl1pPr>
              <a:defRPr/>
            </a:lvl1pPr>
          </a:lstStyle>
          <a:p>
            <a:pPr>
              <a:defRPr/>
            </a:pPr>
            <a:fld id="{63BD7A33-47FF-41C3-BC3C-51CFABD2535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359F4F6C-46F9-45CD-BE2E-F8123E5998E0}" type="datetimeFigureOut">
              <a:rPr lang="en-US"/>
              <a:pPr>
                <a:defRPr/>
              </a:pPr>
              <a:t>11/8/2013</a:t>
            </a:fld>
            <a:endParaRPr lang="en-US"/>
          </a:p>
        </p:txBody>
      </p:sp>
      <p:sp>
        <p:nvSpPr>
          <p:cNvPr id="16" name="Footer Placeholder 16"/>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C300DA36-927C-4D78-8DBE-E88CFAFAE2A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47B34F0F-768F-4D04-9AE3-FF3DB4BE3341}" type="datetimeFigureOut">
              <a:rPr lang="en-US"/>
              <a:pPr>
                <a:defRPr/>
              </a:pPr>
              <a:t>11/8/2013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fontAlgn="base">
              <a:spcBef>
                <a:spcPct val="0"/>
              </a:spcBef>
              <a:spcAft>
                <a:spcPct val="0"/>
              </a:spcAft>
              <a:defRPr u="sng">
                <a:latin typeface="Tahoma" pitchFamily="34" charset="0"/>
              </a:defRPr>
            </a:lvl1pPr>
          </a:lstStyle>
          <a:p>
            <a:pPr>
              <a:defRPr/>
            </a:pPr>
            <a:fld id="{74BC9A93-9BB9-4B6D-8D54-C9CA9AECB3F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6" name="Date Placeholder 3"/>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EE611A1C-5CE0-4007-A94F-2D50B7CCADF0}" type="datetimeFigureOut">
              <a:rPr lang="en-US"/>
              <a:pPr>
                <a:defRPr/>
              </a:pPr>
              <a:t>11/8/2013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DC9175C4-629B-431E-89E2-B0B450AECB6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fontAlgn="base">
              <a:spcBef>
                <a:spcPct val="0"/>
              </a:spcBef>
              <a:spcAft>
                <a:spcPct val="0"/>
              </a:spcAft>
              <a:defRPr u="sng">
                <a:latin typeface="Tahoma" pitchFamily="34" charset="0"/>
              </a:defRPr>
            </a:lvl1pPr>
          </a:lstStyle>
          <a:p>
            <a:pPr>
              <a:defRPr/>
            </a:pPr>
            <a:fld id="{5BCCA79B-59B2-4AC6-91EC-A8261D5D4E38}" type="datetimeFigureOut">
              <a:rPr lang="en-US"/>
              <a:pPr>
                <a:defRPr/>
              </a:pPr>
              <a:t>11/8/2013</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u="sng">
                <a:latin typeface="Tahoma" pitchFamily="34" charset="0"/>
              </a:defRPr>
            </a:lvl1pPr>
          </a:lstStyle>
          <a:p>
            <a:pPr>
              <a:defRPr/>
            </a:pPr>
            <a:fld id="{A419B8B4-711C-4718-BED9-E9BB18F832B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8E546393-BBBE-47BD-8220-681A1D2CA2DA}" type="datetimeFigureOut">
              <a:rPr lang="en-US"/>
              <a:pPr>
                <a:defRPr/>
              </a:pPr>
              <a:t>11/8/2013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fontAlgn="base">
              <a:spcBef>
                <a:spcPct val="0"/>
              </a:spcBef>
              <a:spcAft>
                <a:spcPct val="0"/>
              </a:spcAft>
              <a:defRPr u="sng">
                <a:latin typeface="Tahoma" pitchFamily="34" charset="0"/>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fontAlgn="base">
              <a:spcBef>
                <a:spcPct val="0"/>
              </a:spcBef>
              <a:spcAft>
                <a:spcPct val="0"/>
              </a:spcAft>
              <a:defRPr u="sng">
                <a:latin typeface="Tahoma" pitchFamily="34" charset="0"/>
              </a:defRPr>
            </a:lvl1pPr>
          </a:lstStyle>
          <a:p>
            <a:pPr>
              <a:defRPr/>
            </a:pPr>
            <a:fld id="{DC60C7E6-5469-46BF-A097-803000B1228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2129ACF1-822E-43E6-8599-043F3F2FC8B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74547BB4-A770-4115-B423-B201EC24B19F}" type="datetimeFigureOut">
              <a:rPr lang="en-US"/>
              <a:pPr>
                <a:defRPr/>
              </a:pPr>
              <a:t>11/8/2013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fontAlgn="base">
              <a:spcBef>
                <a:spcPct val="0"/>
              </a:spcBef>
              <a:spcAft>
                <a:spcPct val="0"/>
              </a:spcAft>
              <a:defRPr u="sng">
                <a:latin typeface="Tahoma" pitchFamily="34" charset="0"/>
              </a:defRPr>
            </a:lvl1pPr>
          </a:lstStyle>
          <a:p>
            <a:pPr>
              <a:defRPr/>
            </a:pPr>
            <a:fld id="{1A5F5C60-EFD5-413B-AD98-A6C52C027BE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8" name="Date Placeholder 1"/>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40854F83-E9AB-42B2-80F1-44C4AE6BEB9C}" type="datetimeFigureOut">
              <a:rPr lang="en-US"/>
              <a:pPr>
                <a:defRPr/>
              </a:pPr>
              <a:t>11/8/2013</a:t>
            </a:fld>
            <a:endParaRPr lang="en-US"/>
          </a:p>
        </p:txBody>
      </p:sp>
      <p:sp>
        <p:nvSpPr>
          <p:cNvPr id="9" name="Footer Placeholder 2"/>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fontAlgn="base">
              <a:spcBef>
                <a:spcPct val="0"/>
              </a:spcBef>
              <a:spcAft>
                <a:spcPct val="0"/>
              </a:spcAft>
              <a:defRPr u="sng">
                <a:solidFill>
                  <a:srgbClr val="FFFFFF"/>
                </a:solidFill>
                <a:latin typeface="Tahoma" pitchFamily="34" charset="0"/>
              </a:defRPr>
            </a:lvl1pPr>
          </a:lstStyle>
          <a:p>
            <a:pPr>
              <a:defRPr/>
            </a:pPr>
            <a:fld id="{4B7EF4D8-33A4-47AF-9442-07507B16E65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148B3216-EBE2-4F04-B487-12CABF204852}" type="slidenum">
              <a:rPr lang="en-US"/>
              <a:pPr>
                <a:defRPr/>
              </a:pPr>
              <a:t>‹#›</a:t>
            </a:fld>
            <a:endParaRPr lang="en-US"/>
          </a:p>
        </p:txBody>
      </p:sp>
      <p:sp>
        <p:nvSpPr>
          <p:cNvPr id="17" name="Date Placeholder 4"/>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FCADFAB7-1B3E-4787-84CF-E810F224F54F}" type="datetimeFigureOut">
              <a:rPr lang="en-US"/>
              <a:pPr>
                <a:defRPr/>
              </a:pPr>
              <a:t>11/8/2013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fontAlgn="base">
              <a:spcBef>
                <a:spcPct val="0"/>
              </a:spcBef>
              <a:spcAft>
                <a:spcPct val="0"/>
              </a:spcAft>
              <a:defRPr u="sng">
                <a:latin typeface="Tahoma" pitchFamily="34" charset="0"/>
              </a:defRPr>
            </a:lvl1pPr>
          </a:lstStyle>
          <a:p>
            <a:pPr>
              <a:defRPr/>
            </a:pPr>
            <a:fld id="{83DFF51F-1B49-42FF-9F35-34C8835D5A84}"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fontAlgn="base">
              <a:spcBef>
                <a:spcPct val="0"/>
              </a:spcBef>
              <a:spcAft>
                <a:spcPct val="0"/>
              </a:spcAft>
              <a:defRPr u="sng">
                <a:latin typeface="Tahoma" pitchFamily="34" charset="0"/>
              </a:defRPr>
            </a:lvl1pPr>
          </a:lstStyle>
          <a:p>
            <a:pPr>
              <a:defRPr/>
            </a:pPr>
            <a:fld id="{C811E4CA-1C89-4BBD-ABEC-26780AEC7DE3}" type="datetimeFigureOut">
              <a:rPr lang="en-US"/>
              <a:pPr>
                <a:defRPr/>
              </a:pPr>
              <a:t>11/8/2013</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2D99C3C2-7CB6-4666-8B5A-D33F3A5FF1BC}" type="datetimeFigureOut">
              <a:rPr lang="en-US"/>
              <a:pPr>
                <a:defRPr/>
              </a:pPr>
              <a:t>11/8/2013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u="sng">
                <a:latin typeface="Tahoma" pitchFamily="34" charset="0"/>
              </a:defRPr>
            </a:lvl1pPr>
          </a:lstStyle>
          <a:p>
            <a:pPr>
              <a:defRPr/>
            </a:pPr>
            <a:fld id="{EAB145D6-AAF2-4E23-AA2D-FA1D271ADC1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fontAlgn="base">
              <a:spcBef>
                <a:spcPct val="0"/>
              </a:spcBef>
              <a:spcAft>
                <a:spcPct val="0"/>
              </a:spcAft>
              <a:defRPr u="sng">
                <a:latin typeface="Tahoma" pitchFamily="34" charset="0"/>
              </a:defRPr>
            </a:lvl1pPr>
          </a:lstStyle>
          <a:p>
            <a:pPr>
              <a:defRPr/>
            </a:pPr>
            <a:fld id="{F7B8D0B6-FF8B-4334-AA0D-6457D2494456}" type="slidenum">
              <a:rPr lang="en-US"/>
              <a:pPr>
                <a:defRPr/>
              </a:pPr>
              <a:t>‹#›</a:t>
            </a:fld>
            <a:endParaRPr lang="en-US"/>
          </a:p>
        </p:txBody>
      </p:sp>
      <p:sp>
        <p:nvSpPr>
          <p:cNvPr id="14" name="Date Placeholder 3"/>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BD4606B6-80EF-4F06-971C-043A3ACF2D55}" type="datetimeFigureOut">
              <a:rPr lang="en-US"/>
              <a:pPr>
                <a:defRPr/>
              </a:pPr>
              <a:t>11/8/2013</a:t>
            </a:fld>
            <a:endParaRPr lang="en-US"/>
          </a:p>
        </p:txBody>
      </p:sp>
      <p:sp>
        <p:nvSpPr>
          <p:cNvPr id="15" name="Footer Placeholder 4"/>
          <p:cNvSpPr>
            <a:spLocks noGrp="1"/>
          </p:cNvSpPr>
          <p:nvPr>
            <p:ph type="ftr" sz="quarter" idx="12"/>
          </p:nvPr>
        </p:nvSpPr>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6" name="Slide Number Placeholder 5"/>
          <p:cNvSpPr>
            <a:spLocks noGrp="1"/>
          </p:cNvSpPr>
          <p:nvPr>
            <p:ph type="sldNum" sz="quarter" idx="12"/>
          </p:nvPr>
        </p:nvSpPr>
        <p:spPr/>
        <p:txBody>
          <a:bodyPr/>
          <a:lstStyle>
            <a:lvl1pPr>
              <a:defRPr/>
            </a:lvl1pPr>
          </a:lstStyle>
          <a:p>
            <a:pPr>
              <a:defRPr/>
            </a:pPr>
            <a:fld id="{7FA04F08-ED8A-4CBE-A396-61EE58551EB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35E8831E-7298-45E2-BBBF-D3AEE38934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9" name="Slide Number Placeholder 22"/>
          <p:cNvSpPr>
            <a:spLocks noGrp="1"/>
          </p:cNvSpPr>
          <p:nvPr>
            <p:ph type="sldNum" sz="quarter" idx="12"/>
          </p:nvPr>
        </p:nvSpPr>
        <p:spPr/>
        <p:txBody>
          <a:bodyPr/>
          <a:lstStyle>
            <a:lvl1pPr>
              <a:defRPr/>
            </a:lvl1pPr>
          </a:lstStyle>
          <a:p>
            <a:pPr>
              <a:defRPr/>
            </a:pPr>
            <a:fld id="{0E6D3468-CC38-41B4-9A73-8CF7DF1D18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5" name="Slide Number Placeholder 22"/>
          <p:cNvSpPr>
            <a:spLocks noGrp="1"/>
          </p:cNvSpPr>
          <p:nvPr>
            <p:ph type="sldNum" sz="quarter" idx="12"/>
          </p:nvPr>
        </p:nvSpPr>
        <p:spPr/>
        <p:txBody>
          <a:bodyPr/>
          <a:lstStyle>
            <a:lvl1pPr>
              <a:defRPr/>
            </a:lvl1pPr>
          </a:lstStyle>
          <a:p>
            <a:pPr>
              <a:defRPr/>
            </a:pPr>
            <a:fld id="{EE319E09-B0FF-4B3F-9334-BBFAE140E9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4" name="Slide Number Placeholder 22"/>
          <p:cNvSpPr>
            <a:spLocks noGrp="1"/>
          </p:cNvSpPr>
          <p:nvPr>
            <p:ph type="sldNum" sz="quarter" idx="12"/>
          </p:nvPr>
        </p:nvSpPr>
        <p:spPr/>
        <p:txBody>
          <a:bodyPr/>
          <a:lstStyle>
            <a:lvl1pPr>
              <a:defRPr/>
            </a:lvl1pPr>
          </a:lstStyle>
          <a:p>
            <a:pPr>
              <a:defRPr/>
            </a:pPr>
            <a:fld id="{45BE4928-41E6-43D6-A0D5-57065FD5ED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78424BCE-1272-4CDE-B819-33E8D0ADBA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2010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83C9D8F6-594A-4E9A-9048-5B710F8B03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Copyright © 2010 by Colorado Bar Association and Colorado Judicial Institute, Inc</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01A1224-DE49-414B-8C7B-DC2CEA56B2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90" r:id="rId1"/>
    <p:sldLayoutId id="2147483991" r:id="rId2"/>
    <p:sldLayoutId id="2147484003"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Lst>
  <p:hf sldNum="0" hd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u="none">
                <a:solidFill>
                  <a:srgbClr val="FFFFFF"/>
                </a:solidFill>
                <a:latin typeface="Georgia"/>
              </a:defRPr>
            </a:lvl1pPr>
          </a:lstStyle>
          <a:p>
            <a:pPr>
              <a:defRPr/>
            </a:pPr>
            <a:fld id="{51F163A4-F060-4407-95F6-F905D4723345}" type="datetimeFigureOut">
              <a:rPr lang="en-US"/>
              <a:pPr>
                <a:defRPr/>
              </a:pPr>
              <a:t>11/8/2013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u="none">
                <a:solidFill>
                  <a:srgbClr val="FFFFFF"/>
                </a:solidFill>
                <a:latin typeface="Georgia"/>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u="none">
                <a:solidFill>
                  <a:srgbClr val="969696">
                    <a:shade val="75000"/>
                  </a:srgbClr>
                </a:solidFill>
                <a:latin typeface="Georgia"/>
              </a:defRPr>
            </a:lvl1pPr>
          </a:lstStyle>
          <a:p>
            <a:pPr>
              <a:defRPr/>
            </a:pPr>
            <a:fld id="{BFE954F9-23E4-441F-A46A-A1DC74CFBABF}" type="slidenum">
              <a:rPr lang="en-US"/>
              <a:pPr>
                <a:defRPr/>
              </a:pPr>
              <a:t>‹#›</a:t>
            </a:fld>
            <a:endParaRPr lang="en-US"/>
          </a:p>
        </p:txBody>
      </p:sp>
      <p:sp>
        <p:nvSpPr>
          <p:cNvPr id="206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rtl="0" eaLnBrk="0" fontAlgn="base" hangingPunct="0">
        <a:spcBef>
          <a:spcPct val="0"/>
        </a:spcBef>
        <a:spcAft>
          <a:spcPct val="0"/>
        </a:spcAft>
        <a:defRPr sz="3300" kern="1200">
          <a:solidFill>
            <a:srgbClr val="838383"/>
          </a:solidFill>
          <a:latin typeface="+mj-lt"/>
          <a:ea typeface="+mj-ea"/>
          <a:cs typeface="+mj-cs"/>
        </a:defRPr>
      </a:lvl1pPr>
      <a:lvl2pPr algn="ctr" rtl="0" eaLnBrk="0" fontAlgn="base" hangingPunct="0">
        <a:spcBef>
          <a:spcPct val="0"/>
        </a:spcBef>
        <a:spcAft>
          <a:spcPct val="0"/>
        </a:spcAft>
        <a:defRPr sz="3300">
          <a:solidFill>
            <a:srgbClr val="838383"/>
          </a:solidFill>
          <a:latin typeface="Georgia" pitchFamily="18" charset="0"/>
        </a:defRPr>
      </a:lvl2pPr>
      <a:lvl3pPr algn="ctr" rtl="0" eaLnBrk="0" fontAlgn="base" hangingPunct="0">
        <a:spcBef>
          <a:spcPct val="0"/>
        </a:spcBef>
        <a:spcAft>
          <a:spcPct val="0"/>
        </a:spcAft>
        <a:defRPr sz="3300">
          <a:solidFill>
            <a:srgbClr val="838383"/>
          </a:solidFill>
          <a:latin typeface="Georgia" pitchFamily="18" charset="0"/>
        </a:defRPr>
      </a:lvl3pPr>
      <a:lvl4pPr algn="ctr" rtl="0" eaLnBrk="0" fontAlgn="base" hangingPunct="0">
        <a:spcBef>
          <a:spcPct val="0"/>
        </a:spcBef>
        <a:spcAft>
          <a:spcPct val="0"/>
        </a:spcAft>
        <a:defRPr sz="3300">
          <a:solidFill>
            <a:srgbClr val="838383"/>
          </a:solidFill>
          <a:latin typeface="Georgia" pitchFamily="18" charset="0"/>
        </a:defRPr>
      </a:lvl4pPr>
      <a:lvl5pPr algn="ctr" rtl="0" eaLnBrk="0" fontAlgn="base" hangingPunct="0">
        <a:spcBef>
          <a:spcPct val="0"/>
        </a:spcBef>
        <a:spcAft>
          <a:spcPct val="0"/>
        </a:spcAft>
        <a:defRPr sz="3300">
          <a:solidFill>
            <a:srgbClr val="838383"/>
          </a:solidFill>
          <a:latin typeface="Georgia" pitchFamily="18"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69696"/>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808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5F5F5F"/>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Placeholder 12" descr="OurCourts_Colorado_01.jpg"/>
          <p:cNvPicPr>
            <a:picLocks noGrp="1" noChangeAspect="1"/>
          </p:cNvPicPr>
          <p:nvPr>
            <p:ph type="pic" idx="1"/>
          </p:nvPr>
        </p:nvPicPr>
        <p:blipFill>
          <a:blip r:embed="rId3" cstate="print"/>
          <a:srcRect l="-3993" r="-1453" b="-5357"/>
          <a:stretch>
            <a:fillRect/>
          </a:stretch>
        </p:blipFill>
        <p:spPr>
          <a:xfrm>
            <a:off x="2700338" y="928688"/>
            <a:ext cx="6324600" cy="4495800"/>
          </a:xfrm>
        </p:spPr>
      </p:pic>
      <p:sp>
        <p:nvSpPr>
          <p:cNvPr id="12" name="Text Placeholder 11"/>
          <p:cNvSpPr>
            <a:spLocks noGrp="1"/>
          </p:cNvSpPr>
          <p:nvPr>
            <p:ph type="body" sz="half" idx="2"/>
          </p:nvPr>
        </p:nvSpPr>
        <p:spPr/>
        <p:txBody>
          <a:bodyPr>
            <a:noAutofit/>
          </a:bodyPr>
          <a:lstStyle/>
          <a:p>
            <a:pPr eaLnBrk="1" fontAlgn="auto" hangingPunct="1">
              <a:defRPr/>
            </a:pPr>
            <a:r>
              <a:rPr lang="en-US" sz="4000" dirty="0" smtClean="0">
                <a:solidFill>
                  <a:schemeClr val="tx1"/>
                </a:solidFill>
                <a:latin typeface="Bell MT" pitchFamily="18" charset="0"/>
                <a:ea typeface="Batang" pitchFamily="18" charset="-127"/>
              </a:rPr>
              <a:t>“</a:t>
            </a:r>
            <a:r>
              <a:rPr lang="en-US" sz="3600" dirty="0" smtClean="0">
                <a:ln w="6350">
                  <a:noFill/>
                </a:ln>
                <a:solidFill>
                  <a:schemeClr val="tx1"/>
                </a:solidFill>
                <a:effectLst>
                  <a:outerShdw blurRad="114300" dist="101600" dir="2700000" algn="tl" rotWithShape="0">
                    <a:srgbClr val="000000">
                      <a:alpha val="40000"/>
                    </a:srgbClr>
                  </a:outerShdw>
                </a:effectLst>
                <a:latin typeface="Bell MT" pitchFamily="18" charset="0"/>
                <a:ea typeface="Batang" pitchFamily="18" charset="-127"/>
              </a:rPr>
              <a:t>Law &amp; Order: The Life of a Criminal Case</a:t>
            </a:r>
            <a:r>
              <a:rPr lang="en-US" sz="3600" dirty="0" smtClean="0">
                <a:solidFill>
                  <a:schemeClr val="tx1"/>
                </a:solidFill>
                <a:latin typeface="Bell MT" pitchFamily="18" charset="0"/>
                <a:ea typeface="Batang" pitchFamily="18" charset="-127"/>
              </a:rPr>
              <a:t>”</a:t>
            </a:r>
            <a:r>
              <a:rPr lang="en-US" sz="3600" dirty="0" smtClean="0">
                <a:solidFill>
                  <a:schemeClr val="tx1"/>
                </a:solidFill>
                <a:latin typeface="Batang" pitchFamily="18" charset="-127"/>
                <a:ea typeface="Batang" pitchFamily="18" charset="-127"/>
              </a:rPr>
              <a:t> </a:t>
            </a:r>
            <a:endParaRPr lang="en-US" sz="3600" dirty="0">
              <a:solidFill>
                <a:schemeClr val="tx1"/>
              </a:solidFill>
              <a:latin typeface="Batang" pitchFamily="18" charset="-127"/>
              <a:ea typeface="Batang" pitchFamily="18" charset="-127"/>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eaLnBrk="1" fontAlgn="auto" hangingPunct="1">
              <a:spcAft>
                <a:spcPts val="0"/>
              </a:spcAft>
              <a:defRPr/>
            </a:pPr>
            <a:r>
              <a:rPr lang="en-US" sz="5400" dirty="0" smtClean="0">
                <a:solidFill>
                  <a:srgbClr val="002060"/>
                </a:solidFill>
                <a:latin typeface="Bell MT" pitchFamily="18" charset="0"/>
              </a:rPr>
              <a:t>PROSECUTION DISCOVERY</a:t>
            </a:r>
            <a:endParaRPr lang="en-US" sz="5400" dirty="0">
              <a:solidFill>
                <a:srgbClr val="002060"/>
              </a:solidFill>
              <a:latin typeface="Bell MT" pitchFamily="18" charset="0"/>
            </a:endParaRPr>
          </a:p>
        </p:txBody>
      </p:sp>
      <p:sp>
        <p:nvSpPr>
          <p:cNvPr id="3" name="Content Placeholder 2"/>
          <p:cNvSpPr>
            <a:spLocks noGrp="1"/>
          </p:cNvSpPr>
          <p:nvPr>
            <p:ph idx="1"/>
          </p:nvPr>
        </p:nvSpPr>
        <p:spPr>
          <a:xfrm>
            <a:off x="457200" y="1828800"/>
            <a:ext cx="8229600" cy="4648200"/>
          </a:xfrm>
        </p:spPr>
        <p:txBody>
          <a:bodyPr/>
          <a:lstStyle/>
          <a:p>
            <a:pPr algn="ctr" eaLnBrk="1" hangingPunct="1">
              <a:buFont typeface="Wingdings" pitchFamily="2" charset="2"/>
              <a:buNone/>
            </a:pPr>
            <a:r>
              <a:rPr lang="en-US" dirty="0" smtClean="0">
                <a:latin typeface="Bell MT" pitchFamily="18" charset="0"/>
              </a:rPr>
              <a:t>The People are obligated to provide the Defendant with access to:</a:t>
            </a:r>
            <a:br>
              <a:rPr lang="en-US" dirty="0" smtClean="0">
                <a:latin typeface="Bell MT" pitchFamily="18" charset="0"/>
              </a:rPr>
            </a:br>
            <a:endParaRPr lang="en-US" dirty="0" smtClean="0">
              <a:latin typeface="Bell MT" pitchFamily="18" charset="0"/>
            </a:endParaRPr>
          </a:p>
          <a:p>
            <a:pPr algn="ctr" eaLnBrk="1" hangingPunct="1">
              <a:buFont typeface="Wingdings" pitchFamily="2" charset="2"/>
              <a:buNone/>
            </a:pPr>
            <a:r>
              <a:rPr lang="en-US" dirty="0" smtClean="0">
                <a:latin typeface="Bell MT" pitchFamily="18" charset="0"/>
              </a:rPr>
              <a:t>Investigation (e.g., reports, photos)</a:t>
            </a:r>
          </a:p>
          <a:p>
            <a:pPr algn="ctr" eaLnBrk="1" hangingPunct="1">
              <a:buFont typeface="Wingdings" pitchFamily="2" charset="2"/>
              <a:buNone/>
            </a:pPr>
            <a:r>
              <a:rPr lang="en-US" dirty="0" smtClean="0">
                <a:latin typeface="Bell MT" pitchFamily="18" charset="0"/>
              </a:rPr>
              <a:t>Physical evidence (e.g., fingerprints)</a:t>
            </a:r>
          </a:p>
          <a:p>
            <a:pPr algn="ctr" eaLnBrk="1" hangingPunct="1">
              <a:buFont typeface="Wingdings" pitchFamily="2" charset="2"/>
              <a:buNone/>
            </a:pPr>
            <a:r>
              <a:rPr lang="en-US" dirty="0" smtClean="0">
                <a:latin typeface="Bell MT" pitchFamily="18" charset="0"/>
              </a:rPr>
              <a:t>Recordings (e.g., 911 call)</a:t>
            </a:r>
          </a:p>
          <a:p>
            <a:pPr algn="ctr" eaLnBrk="1" hangingPunct="1">
              <a:buFont typeface="Wingdings" pitchFamily="2" charset="2"/>
              <a:buNone/>
            </a:pPr>
            <a:r>
              <a:rPr lang="en-US" dirty="0" smtClean="0">
                <a:latin typeface="Bell MT" pitchFamily="18" charset="0"/>
              </a:rPr>
              <a:t>Witnesses’ names and addresses</a:t>
            </a:r>
          </a:p>
          <a:p>
            <a:pPr algn="ctr" eaLnBrk="1" hangingPunct="1">
              <a:buFont typeface="Wingdings" pitchFamily="2" charset="2"/>
              <a:buNone/>
            </a:pPr>
            <a:r>
              <a:rPr lang="en-US" dirty="0" smtClean="0">
                <a:latin typeface="Bell MT" pitchFamily="18" charset="0"/>
              </a:rPr>
              <a:t>Exculpatory material</a:t>
            </a:r>
          </a:p>
        </p:txBody>
      </p:sp>
      <p:sp>
        <p:nvSpPr>
          <p:cNvPr id="5" name="Footer Placeholder 4"/>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2060"/>
                </a:solidFill>
                <a:latin typeface="Bell MT" pitchFamily="18" charset="0"/>
              </a:rPr>
              <a:t>DEFENSE DISCOVERY</a:t>
            </a:r>
            <a:endParaRPr lang="en-US" dirty="0">
              <a:solidFill>
                <a:srgbClr val="002060"/>
              </a:solidFill>
              <a:latin typeface="Bell MT" pitchFamily="18" charset="0"/>
            </a:endParaRPr>
          </a:p>
        </p:txBody>
      </p:sp>
      <p:sp>
        <p:nvSpPr>
          <p:cNvPr id="3" name="Content Placeholder 2"/>
          <p:cNvSpPr>
            <a:spLocks noGrp="1"/>
          </p:cNvSpPr>
          <p:nvPr>
            <p:ph idx="1"/>
          </p:nvPr>
        </p:nvSpPr>
        <p:spPr/>
        <p:txBody>
          <a:bodyPr/>
          <a:lstStyle/>
          <a:p>
            <a:pPr algn="ctr" eaLnBrk="1" hangingPunct="1">
              <a:buFont typeface="Wingdings" pitchFamily="2" charset="2"/>
              <a:buNone/>
            </a:pPr>
            <a:r>
              <a:rPr lang="en-US" dirty="0" smtClean="0">
                <a:latin typeface="Bell MT" pitchFamily="18" charset="0"/>
              </a:rPr>
              <a:t>The Defense is obligated to provide information to the People:</a:t>
            </a:r>
          </a:p>
          <a:p>
            <a:pPr algn="ctr" eaLnBrk="1" hangingPunct="1">
              <a:buFont typeface="Wingdings" pitchFamily="2" charset="2"/>
              <a:buNone/>
            </a:pPr>
            <a:endParaRPr lang="en-US" dirty="0" smtClean="0">
              <a:latin typeface="Bell MT" pitchFamily="18" charset="0"/>
            </a:endParaRPr>
          </a:p>
          <a:p>
            <a:pPr algn="ctr" eaLnBrk="1" hangingPunct="1">
              <a:buFont typeface="Wingdings" pitchFamily="2" charset="2"/>
              <a:buNone/>
            </a:pPr>
            <a:r>
              <a:rPr lang="en-US" dirty="0" smtClean="0">
                <a:latin typeface="Bell MT" pitchFamily="18" charset="0"/>
              </a:rPr>
              <a:t>Non-testimonial Information</a:t>
            </a:r>
          </a:p>
          <a:p>
            <a:pPr algn="ctr" eaLnBrk="1" hangingPunct="1">
              <a:buFont typeface="Wingdings" pitchFamily="2" charset="2"/>
              <a:buNone/>
            </a:pPr>
            <a:r>
              <a:rPr lang="en-US" dirty="0" smtClean="0">
                <a:latin typeface="Bell MT" pitchFamily="18" charset="0"/>
              </a:rPr>
              <a:t>Expert Information</a:t>
            </a:r>
          </a:p>
          <a:p>
            <a:pPr algn="ctr" eaLnBrk="1" hangingPunct="1">
              <a:buFont typeface="Wingdings" pitchFamily="2" charset="2"/>
              <a:buNone/>
            </a:pPr>
            <a:r>
              <a:rPr lang="en-US" dirty="0" smtClean="0">
                <a:latin typeface="Bell MT" pitchFamily="18" charset="0"/>
              </a:rPr>
              <a:t>Nature of Defense</a:t>
            </a:r>
          </a:p>
          <a:p>
            <a:pPr algn="ctr" eaLnBrk="1" hangingPunct="1">
              <a:buFont typeface="Wingdings" pitchFamily="2" charset="2"/>
              <a:buNone/>
            </a:pPr>
            <a:r>
              <a:rPr lang="en-US" dirty="0" smtClean="0">
                <a:latin typeface="Bell MT" pitchFamily="18" charset="0"/>
              </a:rPr>
              <a:t>Notice of Alibi</a:t>
            </a:r>
          </a:p>
        </p:txBody>
      </p:sp>
      <p:sp>
        <p:nvSpPr>
          <p:cNvPr id="5" name="Footer Placeholder 4"/>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2060"/>
                </a:solidFill>
                <a:latin typeface="Bell MT" pitchFamily="18" charset="0"/>
              </a:rPr>
              <a:t>PLEA BARGAINING</a:t>
            </a:r>
            <a:endParaRPr lang="en-US" dirty="0">
              <a:solidFill>
                <a:srgbClr val="002060"/>
              </a:solidFill>
              <a:latin typeface="Bell MT" pitchFamily="18" charset="0"/>
            </a:endParaRPr>
          </a:p>
        </p:txBody>
      </p:sp>
      <p:sp>
        <p:nvSpPr>
          <p:cNvPr id="6" name="Text Placeholder 5"/>
          <p:cNvSpPr>
            <a:spLocks noGrp="1"/>
          </p:cNvSpPr>
          <p:nvPr>
            <p:ph type="body" idx="1"/>
          </p:nvPr>
        </p:nvSpPr>
        <p:spPr>
          <a:xfrm>
            <a:off x="457200" y="1535113"/>
            <a:ext cx="4040188" cy="750887"/>
          </a:xfrm>
        </p:spPr>
        <p:txBody>
          <a:bodyPr>
            <a:normAutofit fontScale="92500" lnSpcReduction="10000"/>
          </a:bodyPr>
          <a:lstStyle/>
          <a:p>
            <a:pPr eaLnBrk="1" fontAlgn="auto" hangingPunct="1">
              <a:spcAft>
                <a:spcPts val="0"/>
              </a:spcAft>
              <a:buClr>
                <a:schemeClr val="tx1">
                  <a:shade val="95000"/>
                </a:schemeClr>
              </a:buClr>
              <a:buFont typeface="Wingdings 2"/>
              <a:buNone/>
              <a:defRPr/>
            </a:pPr>
            <a:r>
              <a:rPr lang="en-US" dirty="0" smtClean="0">
                <a:solidFill>
                  <a:srgbClr val="C00000"/>
                </a:solidFill>
                <a:latin typeface="Bell MT" pitchFamily="18" charset="0"/>
              </a:rPr>
              <a:t>Typical considerations of Prosecution</a:t>
            </a:r>
            <a:endParaRPr lang="en-US" dirty="0">
              <a:solidFill>
                <a:srgbClr val="C00000"/>
              </a:solidFill>
              <a:latin typeface="Bell MT" pitchFamily="18" charset="0"/>
            </a:endParaRPr>
          </a:p>
        </p:txBody>
      </p:sp>
      <p:sp>
        <p:nvSpPr>
          <p:cNvPr id="7" name="Text Placeholder 6"/>
          <p:cNvSpPr>
            <a:spLocks noGrp="1"/>
          </p:cNvSpPr>
          <p:nvPr>
            <p:ph type="body" sz="half" idx="3"/>
          </p:nvPr>
        </p:nvSpPr>
        <p:spPr>
          <a:xfrm>
            <a:off x="4645025" y="1535113"/>
            <a:ext cx="4041775" cy="750887"/>
          </a:xfrm>
        </p:spPr>
        <p:txBody>
          <a:bodyPr>
            <a:normAutofit fontScale="92500" lnSpcReduction="10000"/>
          </a:bodyPr>
          <a:lstStyle/>
          <a:p>
            <a:pPr eaLnBrk="1" fontAlgn="auto" hangingPunct="1">
              <a:spcAft>
                <a:spcPts val="0"/>
              </a:spcAft>
              <a:buClr>
                <a:schemeClr val="tx1">
                  <a:shade val="95000"/>
                </a:schemeClr>
              </a:buClr>
              <a:buFont typeface="Wingdings 2"/>
              <a:buNone/>
              <a:defRPr/>
            </a:pPr>
            <a:r>
              <a:rPr lang="en-US" dirty="0" smtClean="0">
                <a:solidFill>
                  <a:srgbClr val="C00000"/>
                </a:solidFill>
                <a:latin typeface="Bell MT" pitchFamily="18" charset="0"/>
              </a:rPr>
              <a:t>Typical considerations of Defense Counsel</a:t>
            </a:r>
            <a:endParaRPr lang="en-US" dirty="0">
              <a:solidFill>
                <a:srgbClr val="C00000"/>
              </a:solidFill>
              <a:latin typeface="Bell MT" pitchFamily="18" charset="0"/>
            </a:endParaRPr>
          </a:p>
        </p:txBody>
      </p:sp>
      <p:sp>
        <p:nvSpPr>
          <p:cNvPr id="3" name="Content Placeholder 2"/>
          <p:cNvSpPr>
            <a:spLocks noGrp="1"/>
          </p:cNvSpPr>
          <p:nvPr>
            <p:ph sz="quarter" idx="2"/>
          </p:nvPr>
        </p:nvSpPr>
        <p:spPr/>
        <p:txBody>
          <a:bodyPr/>
          <a:lstStyle/>
          <a:p>
            <a:pPr eaLnBrk="1" hangingPunct="1">
              <a:buFont typeface="Wingdings" pitchFamily="2" charset="2"/>
              <a:buNone/>
            </a:pPr>
            <a:endParaRPr lang="en-US" dirty="0" smtClean="0">
              <a:latin typeface="Bell MT" pitchFamily="18" charset="0"/>
            </a:endParaRPr>
          </a:p>
          <a:p>
            <a:pPr eaLnBrk="1" hangingPunct="1"/>
            <a:r>
              <a:rPr lang="en-US" dirty="0" smtClean="0">
                <a:latin typeface="Bell MT" pitchFamily="18" charset="0"/>
              </a:rPr>
              <a:t>What kind of offense?</a:t>
            </a:r>
          </a:p>
          <a:p>
            <a:pPr eaLnBrk="1" hangingPunct="1"/>
            <a:r>
              <a:rPr lang="en-US" dirty="0" smtClean="0">
                <a:latin typeface="Bell MT" pitchFamily="18" charset="0"/>
              </a:rPr>
              <a:t>What does the victim think?</a:t>
            </a:r>
          </a:p>
          <a:p>
            <a:pPr eaLnBrk="1" hangingPunct="1"/>
            <a:r>
              <a:rPr lang="en-US" dirty="0" smtClean="0">
                <a:latin typeface="Bell MT" pitchFamily="18" charset="0"/>
              </a:rPr>
              <a:t>What criminal history?</a:t>
            </a:r>
          </a:p>
          <a:p>
            <a:pPr eaLnBrk="1" hangingPunct="1"/>
            <a:r>
              <a:rPr lang="en-US" dirty="0" smtClean="0">
                <a:latin typeface="Bell MT" pitchFamily="18" charset="0"/>
              </a:rPr>
              <a:t>How strong is the case?</a:t>
            </a:r>
          </a:p>
          <a:p>
            <a:pPr eaLnBrk="1" hangingPunct="1"/>
            <a:r>
              <a:rPr lang="en-US" dirty="0" smtClean="0">
                <a:latin typeface="Bell MT" pitchFamily="18" charset="0"/>
              </a:rPr>
              <a:t>Do we have enough resources?</a:t>
            </a:r>
          </a:p>
        </p:txBody>
      </p:sp>
      <p:sp>
        <p:nvSpPr>
          <p:cNvPr id="8" name="Content Placeholder 7"/>
          <p:cNvSpPr>
            <a:spLocks noGrp="1"/>
          </p:cNvSpPr>
          <p:nvPr>
            <p:ph sz="quarter" idx="4"/>
          </p:nvPr>
        </p:nvSpPr>
        <p:spPr>
          <a:xfrm>
            <a:off x="4645025" y="2174875"/>
            <a:ext cx="4270375" cy="3951288"/>
          </a:xfrm>
        </p:spPr>
        <p:txBody>
          <a:bodyPr/>
          <a:lstStyle/>
          <a:p>
            <a:pPr eaLnBrk="1" hangingPunct="1"/>
            <a:endParaRPr lang="en-US" dirty="0" smtClean="0">
              <a:latin typeface="Bell MT" pitchFamily="18" charset="0"/>
            </a:endParaRPr>
          </a:p>
          <a:p>
            <a:pPr eaLnBrk="1" hangingPunct="1"/>
            <a:r>
              <a:rPr lang="en-US" dirty="0" smtClean="0">
                <a:latin typeface="Bell MT" pitchFamily="18" charset="0"/>
              </a:rPr>
              <a:t>What kind of offense?</a:t>
            </a:r>
          </a:p>
          <a:p>
            <a:pPr eaLnBrk="1" hangingPunct="1"/>
            <a:r>
              <a:rPr lang="en-US" dirty="0" smtClean="0">
                <a:latin typeface="Bell MT" pitchFamily="18" charset="0"/>
              </a:rPr>
              <a:t>Is there a defense?</a:t>
            </a:r>
          </a:p>
          <a:p>
            <a:pPr eaLnBrk="1" hangingPunct="1"/>
            <a:r>
              <a:rPr lang="en-US" dirty="0" smtClean="0">
                <a:latin typeface="Bell MT" pitchFamily="18" charset="0"/>
              </a:rPr>
              <a:t>Is there evidence that should be suppressed?</a:t>
            </a:r>
          </a:p>
          <a:p>
            <a:pPr eaLnBrk="1" hangingPunct="1"/>
            <a:r>
              <a:rPr lang="en-US" dirty="0" smtClean="0">
                <a:latin typeface="Bell MT" pitchFamily="18" charset="0"/>
              </a:rPr>
              <a:t>Does defendant need treatment?</a:t>
            </a:r>
          </a:p>
          <a:p>
            <a:pPr eaLnBrk="1" hangingPunct="1"/>
            <a:r>
              <a:rPr lang="en-US" dirty="0" smtClean="0">
                <a:latin typeface="Bell MT" pitchFamily="18" charset="0"/>
              </a:rPr>
              <a:t>What is the possible sentence?</a:t>
            </a:r>
          </a:p>
        </p:txBody>
      </p:sp>
      <p:sp>
        <p:nvSpPr>
          <p:cNvPr id="9" name="Footer Placeholder 8"/>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2060"/>
                </a:solidFill>
                <a:latin typeface="Bell MT" pitchFamily="18" charset="0"/>
              </a:rPr>
              <a:t>PLEA BARGAINING</a:t>
            </a:r>
            <a:endParaRPr lang="en-US" dirty="0">
              <a:solidFill>
                <a:srgbClr val="002060"/>
              </a:solidFill>
              <a:latin typeface="Bell MT" pitchFamily="18" charset="0"/>
            </a:endParaRPr>
          </a:p>
        </p:txBody>
      </p:sp>
      <p:sp>
        <p:nvSpPr>
          <p:cNvPr id="3" name="Content Placeholder 2"/>
          <p:cNvSpPr>
            <a:spLocks noGrp="1"/>
          </p:cNvSpPr>
          <p:nvPr>
            <p:ph sz="quarter" idx="2"/>
          </p:nvPr>
        </p:nvSpPr>
        <p:spPr>
          <a:xfrm>
            <a:off x="1752600" y="2209800"/>
            <a:ext cx="5638800" cy="3951288"/>
          </a:xfrm>
        </p:spPr>
        <p:txBody>
          <a:bodyPr/>
          <a:lstStyle/>
          <a:p>
            <a:pPr algn="ctr" eaLnBrk="1" hangingPunct="1">
              <a:buFont typeface="Wingdings" pitchFamily="2" charset="2"/>
              <a:buNone/>
            </a:pPr>
            <a:r>
              <a:rPr lang="en-US" sz="4800" dirty="0" smtClean="0">
                <a:latin typeface="Bell MT" pitchFamily="18" charset="0"/>
              </a:rPr>
              <a:t>The Judge is</a:t>
            </a:r>
            <a:r>
              <a:rPr lang="en-US" sz="4800" dirty="0" smtClean="0">
                <a:solidFill>
                  <a:srgbClr val="C00000"/>
                </a:solidFill>
                <a:latin typeface="Bell MT" pitchFamily="18" charset="0"/>
              </a:rPr>
              <a:t> </a:t>
            </a:r>
            <a:r>
              <a:rPr lang="en-US" sz="4800" u="sng" dirty="0" smtClean="0">
                <a:solidFill>
                  <a:srgbClr val="C00000"/>
                </a:solidFill>
                <a:latin typeface="Bell MT" pitchFamily="18" charset="0"/>
              </a:rPr>
              <a:t>never</a:t>
            </a:r>
          </a:p>
          <a:p>
            <a:pPr algn="ctr" eaLnBrk="1" hangingPunct="1">
              <a:buFont typeface="Wingdings" pitchFamily="2" charset="2"/>
              <a:buNone/>
            </a:pPr>
            <a:r>
              <a:rPr lang="en-US" sz="4800" dirty="0" smtClean="0">
                <a:solidFill>
                  <a:srgbClr val="C00000"/>
                </a:solidFill>
                <a:latin typeface="Bell MT" pitchFamily="18" charset="0"/>
              </a:rPr>
              <a:t>involved</a:t>
            </a:r>
            <a:r>
              <a:rPr lang="en-US" sz="4800" dirty="0" smtClean="0">
                <a:solidFill>
                  <a:srgbClr val="FFFF00"/>
                </a:solidFill>
                <a:latin typeface="Bell MT" pitchFamily="18" charset="0"/>
              </a:rPr>
              <a:t> </a:t>
            </a:r>
            <a:r>
              <a:rPr lang="en-US" sz="4800" dirty="0" smtClean="0">
                <a:latin typeface="Bell MT" pitchFamily="18" charset="0"/>
              </a:rPr>
              <a:t>in plea negotiations</a:t>
            </a:r>
            <a:endParaRPr lang="en-US" sz="4800" dirty="0" smtClean="0">
              <a:solidFill>
                <a:srgbClr val="FFFF00"/>
              </a:solidFill>
              <a:latin typeface="Bell MT" pitchFamily="18" charset="0"/>
            </a:endParaRPr>
          </a:p>
        </p:txBody>
      </p:sp>
      <p:sp>
        <p:nvSpPr>
          <p:cNvPr id="8" name="Footer Placeholder 7"/>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800" dirty="0" smtClean="0">
                <a:solidFill>
                  <a:srgbClr val="1E2171"/>
                </a:solidFill>
                <a:latin typeface="Bell MT" pitchFamily="18" charset="0"/>
              </a:rPr>
              <a:t>PRETRIAL ISSUES</a:t>
            </a:r>
            <a:endParaRPr lang="en-US" sz="4800" dirty="0">
              <a:solidFill>
                <a:srgbClr val="1E2171"/>
              </a:solidFill>
              <a:latin typeface="Bell MT" pitchFamily="18" charset="0"/>
            </a:endParaRPr>
          </a:p>
        </p:txBody>
      </p:sp>
      <p:sp>
        <p:nvSpPr>
          <p:cNvPr id="3" name="Content Placeholder 2"/>
          <p:cNvSpPr>
            <a:spLocks noGrp="1"/>
          </p:cNvSpPr>
          <p:nvPr>
            <p:ph sz="half" idx="1"/>
          </p:nvPr>
        </p:nvSpPr>
        <p:spPr/>
        <p:txBody>
          <a:bodyPr/>
          <a:lstStyle/>
          <a:p>
            <a:pPr eaLnBrk="1" hangingPunct="1"/>
            <a:r>
              <a:rPr lang="en-US" sz="3200" dirty="0" smtClean="0">
                <a:latin typeface="Bell MT" pitchFamily="18" charset="0"/>
              </a:rPr>
              <a:t>Constitutional Issues</a:t>
            </a:r>
          </a:p>
          <a:p>
            <a:pPr lvl="1" eaLnBrk="1" hangingPunct="1"/>
            <a:r>
              <a:rPr lang="en-US" sz="2800" dirty="0" smtClean="0">
                <a:latin typeface="Bell MT" pitchFamily="18" charset="0"/>
              </a:rPr>
              <a:t>E.g., Motion to Suppress Statement</a:t>
            </a:r>
          </a:p>
          <a:p>
            <a:pPr eaLnBrk="1" hangingPunct="1"/>
            <a:r>
              <a:rPr lang="en-US" sz="3200" dirty="0" smtClean="0">
                <a:latin typeface="Bell MT" pitchFamily="18" charset="0"/>
              </a:rPr>
              <a:t>Evidentiary Issues</a:t>
            </a:r>
          </a:p>
          <a:p>
            <a:pPr lvl="1" eaLnBrk="1" hangingPunct="1"/>
            <a:r>
              <a:rPr lang="en-US" sz="2800" dirty="0" smtClean="0">
                <a:latin typeface="Bell MT" pitchFamily="18" charset="0"/>
              </a:rPr>
              <a:t>Other “bad acts”</a:t>
            </a:r>
          </a:p>
        </p:txBody>
      </p:sp>
      <p:pic>
        <p:nvPicPr>
          <p:cNvPr id="28676" name="Content Placeholder 7" descr="constitution.jpg"/>
          <p:cNvPicPr>
            <a:picLocks noGrp="1" noChangeAspect="1"/>
          </p:cNvPicPr>
          <p:nvPr>
            <p:ph sz="quarter" idx="2"/>
          </p:nvPr>
        </p:nvPicPr>
        <p:blipFill>
          <a:blip r:embed="rId3" cstate="print"/>
          <a:srcRect/>
          <a:stretch>
            <a:fillRect/>
          </a:stretch>
        </p:blipFill>
        <p:spPr>
          <a:xfrm>
            <a:off x="4953000" y="2286000"/>
            <a:ext cx="3352800" cy="1600200"/>
          </a:xfrm>
        </p:spPr>
      </p:pic>
      <p:pic>
        <p:nvPicPr>
          <p:cNvPr id="28677" name="Content Placeholder 8" descr="garza.bmp"/>
          <p:cNvPicPr>
            <a:picLocks noGrp="1" noChangeAspect="1"/>
          </p:cNvPicPr>
          <p:nvPr>
            <p:ph sz="quarter" idx="3"/>
          </p:nvPr>
        </p:nvPicPr>
        <p:blipFill>
          <a:blip r:embed="rId4" cstate="print"/>
          <a:srcRect/>
          <a:stretch>
            <a:fillRect/>
          </a:stretch>
        </p:blipFill>
        <p:spPr>
          <a:xfrm>
            <a:off x="5562600" y="4171950"/>
            <a:ext cx="2133600" cy="2305050"/>
          </a:xfrm>
        </p:spPr>
      </p:pic>
      <p:sp>
        <p:nvSpPr>
          <p:cNvPr id="7" name="Footer Placeholder 6"/>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6000" dirty="0" smtClean="0">
                <a:solidFill>
                  <a:srgbClr val="002060"/>
                </a:solidFill>
                <a:latin typeface="Bell MT" pitchFamily="18" charset="0"/>
              </a:rPr>
              <a:t>TRIAL</a:t>
            </a:r>
            <a:endParaRPr lang="en-US" sz="6000" dirty="0">
              <a:solidFill>
                <a:srgbClr val="002060"/>
              </a:solidFill>
              <a:latin typeface="Bell MT" pitchFamily="18" charset="0"/>
            </a:endParaRPr>
          </a:p>
        </p:txBody>
      </p:sp>
      <p:sp>
        <p:nvSpPr>
          <p:cNvPr id="3" name="Content Placeholder 2"/>
          <p:cNvSpPr>
            <a:spLocks noGrp="1"/>
          </p:cNvSpPr>
          <p:nvPr>
            <p:ph sz="quarter" idx="2"/>
          </p:nvPr>
        </p:nvSpPr>
        <p:spPr>
          <a:xfrm>
            <a:off x="304800" y="1905000"/>
            <a:ext cx="4040188" cy="3763963"/>
          </a:xfrm>
        </p:spPr>
        <p:txBody>
          <a:bodyPr>
            <a:normAutofit/>
          </a:bodyPr>
          <a:lstStyle/>
          <a:p>
            <a:pPr marL="548640" indent="-411480" algn="ctr" eaLnBrk="1" fontAlgn="auto" hangingPunct="1">
              <a:spcAft>
                <a:spcPts val="0"/>
              </a:spcAft>
              <a:buClr>
                <a:schemeClr val="tx1">
                  <a:shade val="95000"/>
                </a:schemeClr>
              </a:buClr>
              <a:buFont typeface="Wingdings" pitchFamily="2" charset="2"/>
              <a:buNone/>
              <a:defRPr/>
            </a:pPr>
            <a:r>
              <a:rPr lang="en-US" dirty="0" smtClean="0">
                <a:latin typeface="Bell MT" pitchFamily="18" charset="0"/>
              </a:rPr>
              <a:t>Phases of Trial:</a:t>
            </a:r>
          </a:p>
          <a:p>
            <a:pPr marL="548640" indent="-411480" algn="ctr" eaLnBrk="1" fontAlgn="auto" hangingPunct="1">
              <a:spcAft>
                <a:spcPts val="0"/>
              </a:spcAft>
              <a:buClr>
                <a:schemeClr val="tx1">
                  <a:shade val="95000"/>
                </a:schemeClr>
              </a:buClr>
              <a:buFont typeface="Wingdings" pitchFamily="2" charset="2"/>
              <a:buNone/>
              <a:defRPr/>
            </a:pPr>
            <a:endParaRPr lang="en-US" dirty="0" smtClean="0">
              <a:latin typeface="Bell MT" pitchFamily="18" charset="0"/>
            </a:endParaRP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Jury selection</a:t>
            </a: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Opening Statement</a:t>
            </a: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Presentation of evidence</a:t>
            </a: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Instructions of law</a:t>
            </a: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Closing Argument</a:t>
            </a: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Deliberations and verdict</a:t>
            </a:r>
            <a:endParaRPr lang="en-US" dirty="0">
              <a:latin typeface="Bell MT" pitchFamily="18" charset="0"/>
            </a:endParaRPr>
          </a:p>
        </p:txBody>
      </p:sp>
      <p:pic>
        <p:nvPicPr>
          <p:cNvPr id="29700" name="Content Placeholder 8" descr="prod_7749[1].jpg"/>
          <p:cNvPicPr>
            <a:picLocks noGrp="1" noChangeAspect="1"/>
          </p:cNvPicPr>
          <p:nvPr>
            <p:ph sz="quarter" idx="4"/>
          </p:nvPr>
        </p:nvPicPr>
        <p:blipFill>
          <a:blip r:embed="rId3" cstate="print"/>
          <a:srcRect/>
          <a:stretch>
            <a:fillRect/>
          </a:stretch>
        </p:blipFill>
        <p:spPr>
          <a:xfrm>
            <a:off x="4572000" y="2438400"/>
            <a:ext cx="3962400" cy="3810000"/>
          </a:xfrm>
        </p:spPr>
      </p:pic>
      <p:sp>
        <p:nvSpPr>
          <p:cNvPr id="8" name="Footer Placeholder 7"/>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800" dirty="0" smtClean="0">
                <a:solidFill>
                  <a:srgbClr val="002060"/>
                </a:solidFill>
                <a:latin typeface="Bell MT" pitchFamily="18" charset="0"/>
              </a:rPr>
              <a:t>WHAT NEXT?</a:t>
            </a:r>
            <a:endParaRPr lang="en-US" sz="4800" dirty="0">
              <a:solidFill>
                <a:srgbClr val="002060"/>
              </a:solidFill>
              <a:latin typeface="Bell MT" pitchFamily="18" charset="0"/>
            </a:endParaRPr>
          </a:p>
        </p:txBody>
      </p:sp>
      <p:sp>
        <p:nvSpPr>
          <p:cNvPr id="3" name="Content Placeholder 2"/>
          <p:cNvSpPr>
            <a:spLocks noGrp="1"/>
          </p:cNvSpPr>
          <p:nvPr>
            <p:ph sz="half" idx="1"/>
          </p:nvPr>
        </p:nvSpPr>
        <p:spPr/>
        <p:txBody>
          <a:bodyPr/>
          <a:lstStyle/>
          <a:p>
            <a:pPr eaLnBrk="1" hangingPunct="1"/>
            <a:r>
              <a:rPr lang="en-US" sz="3200" dirty="0" smtClean="0">
                <a:latin typeface="Bell MT" pitchFamily="18" charset="0"/>
              </a:rPr>
              <a:t>Not Guilty</a:t>
            </a:r>
          </a:p>
          <a:p>
            <a:pPr lvl="1" eaLnBrk="1" hangingPunct="1"/>
            <a:r>
              <a:rPr lang="en-US" sz="2800" dirty="0" smtClean="0">
                <a:latin typeface="Bell MT" pitchFamily="18" charset="0"/>
              </a:rPr>
              <a:t>Case is dismissed, Defendant released</a:t>
            </a:r>
          </a:p>
          <a:p>
            <a:pPr eaLnBrk="1" hangingPunct="1"/>
            <a:r>
              <a:rPr lang="en-US" sz="3200" dirty="0" smtClean="0">
                <a:latin typeface="Bell MT" pitchFamily="18" charset="0"/>
              </a:rPr>
              <a:t>Guilty</a:t>
            </a:r>
          </a:p>
          <a:p>
            <a:pPr lvl="1" eaLnBrk="1" hangingPunct="1"/>
            <a:r>
              <a:rPr lang="en-US" sz="2800" dirty="0" smtClean="0">
                <a:latin typeface="Bell MT" pitchFamily="18" charset="0"/>
              </a:rPr>
              <a:t>Judgment of Conviction</a:t>
            </a:r>
          </a:p>
          <a:p>
            <a:pPr lvl="1" eaLnBrk="1" hangingPunct="1"/>
            <a:r>
              <a:rPr lang="en-US" sz="2800" dirty="0" smtClean="0">
                <a:latin typeface="Bell MT" pitchFamily="18" charset="0"/>
              </a:rPr>
              <a:t>Sentencing</a:t>
            </a:r>
          </a:p>
        </p:txBody>
      </p:sp>
      <p:pic>
        <p:nvPicPr>
          <p:cNvPr id="30724" name="Content Placeholder 10" descr="dreaming_of_freedom[1].jpg"/>
          <p:cNvPicPr>
            <a:picLocks noGrp="1" noChangeAspect="1"/>
          </p:cNvPicPr>
          <p:nvPr>
            <p:ph sz="quarter" idx="2"/>
          </p:nvPr>
        </p:nvPicPr>
        <p:blipFill>
          <a:blip r:embed="rId3" cstate="print"/>
          <a:srcRect/>
          <a:stretch>
            <a:fillRect/>
          </a:stretch>
        </p:blipFill>
        <p:spPr>
          <a:xfrm>
            <a:off x="5921375" y="1981200"/>
            <a:ext cx="1492250" cy="1981200"/>
          </a:xfrm>
        </p:spPr>
      </p:pic>
      <p:pic>
        <p:nvPicPr>
          <p:cNvPr id="30725" name="Content Placeholder 9" descr="prison[1].jpg"/>
          <p:cNvPicPr>
            <a:picLocks noGrp="1" noChangeAspect="1"/>
          </p:cNvPicPr>
          <p:nvPr>
            <p:ph sz="quarter" idx="3"/>
          </p:nvPr>
        </p:nvPicPr>
        <p:blipFill>
          <a:blip r:embed="rId4" cstate="print"/>
          <a:srcRect/>
          <a:stretch>
            <a:fillRect/>
          </a:stretch>
        </p:blipFill>
        <p:spPr>
          <a:xfrm>
            <a:off x="6013450" y="4114800"/>
            <a:ext cx="1308100" cy="1981200"/>
          </a:xfrm>
        </p:spPr>
      </p:pic>
      <p:sp>
        <p:nvSpPr>
          <p:cNvPr id="7" name="Footer Placeholder 6"/>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800" dirty="0" smtClean="0">
                <a:solidFill>
                  <a:srgbClr val="002060"/>
                </a:solidFill>
                <a:latin typeface="Bell MT" pitchFamily="18" charset="0"/>
              </a:rPr>
              <a:t>SENTENCING</a:t>
            </a:r>
            <a:endParaRPr lang="en-US" sz="4800" dirty="0">
              <a:solidFill>
                <a:srgbClr val="002060"/>
              </a:solidFill>
              <a:latin typeface="Bell MT" pitchFamily="18" charset="0"/>
            </a:endParaRPr>
          </a:p>
        </p:txBody>
      </p:sp>
      <p:sp>
        <p:nvSpPr>
          <p:cNvPr id="3" name="Content Placeholder 2"/>
          <p:cNvSpPr>
            <a:spLocks noGrp="1"/>
          </p:cNvSpPr>
          <p:nvPr>
            <p:ph idx="1"/>
          </p:nvPr>
        </p:nvSpPr>
        <p:spPr/>
        <p:txBody>
          <a:bodyPr/>
          <a:lstStyle/>
          <a:p>
            <a:pPr algn="ctr" eaLnBrk="1" hangingPunct="1">
              <a:buFont typeface="Wingdings" pitchFamily="2" charset="2"/>
              <a:buNone/>
            </a:pPr>
            <a:r>
              <a:rPr lang="en-US" sz="3200" dirty="0" smtClean="0">
                <a:latin typeface="Bell MT" pitchFamily="18" charset="0"/>
              </a:rPr>
              <a:t>OPTIONS AVAILABLE:</a:t>
            </a:r>
          </a:p>
          <a:p>
            <a:pPr eaLnBrk="1" hangingPunct="1"/>
            <a:r>
              <a:rPr lang="en-US" sz="3200" dirty="0" smtClean="0">
                <a:latin typeface="Bell MT" pitchFamily="18" charset="0"/>
              </a:rPr>
              <a:t>Probation</a:t>
            </a:r>
          </a:p>
          <a:p>
            <a:pPr lvl="1" eaLnBrk="1" hangingPunct="1"/>
            <a:r>
              <a:rPr lang="en-US" sz="2800" dirty="0" smtClean="0">
                <a:latin typeface="Bell MT" pitchFamily="18" charset="0"/>
              </a:rPr>
              <a:t>Terms and Conditions (Jail)</a:t>
            </a:r>
          </a:p>
          <a:p>
            <a:pPr eaLnBrk="1" hangingPunct="1"/>
            <a:r>
              <a:rPr lang="en-US" sz="3200" dirty="0" smtClean="0">
                <a:latin typeface="Bell MT" pitchFamily="18" charset="0"/>
              </a:rPr>
              <a:t>Community Corrections</a:t>
            </a:r>
          </a:p>
          <a:p>
            <a:pPr eaLnBrk="1" hangingPunct="1"/>
            <a:r>
              <a:rPr lang="en-US" sz="3200" dirty="0" smtClean="0">
                <a:latin typeface="Bell MT" pitchFamily="18" charset="0"/>
              </a:rPr>
              <a:t>Prison</a:t>
            </a:r>
          </a:p>
          <a:p>
            <a:pPr eaLnBrk="1" hangingPunct="1"/>
            <a:r>
              <a:rPr lang="en-US" sz="3200" dirty="0" smtClean="0">
                <a:latin typeface="Bell MT" pitchFamily="18" charset="0"/>
              </a:rPr>
              <a:t>Restitution</a:t>
            </a:r>
          </a:p>
        </p:txBody>
      </p:sp>
      <p:sp>
        <p:nvSpPr>
          <p:cNvPr id="7" name="Footer Placeholder 6"/>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400" dirty="0" smtClean="0">
                <a:solidFill>
                  <a:srgbClr val="002060"/>
                </a:solidFill>
                <a:latin typeface="Bell MT" pitchFamily="18" charset="0"/>
              </a:rPr>
              <a:t>YOU BE THE JUDGE</a:t>
            </a:r>
            <a:endParaRPr lang="en-US" sz="4400" dirty="0">
              <a:solidFill>
                <a:srgbClr val="002060"/>
              </a:solidFill>
              <a:latin typeface="Bell MT" pitchFamily="18" charset="0"/>
            </a:endParaRPr>
          </a:p>
        </p:txBody>
      </p:sp>
      <p:sp>
        <p:nvSpPr>
          <p:cNvPr id="3" name="Content Placeholder 2"/>
          <p:cNvSpPr>
            <a:spLocks noGrp="1"/>
          </p:cNvSpPr>
          <p:nvPr>
            <p:ph sz="half" idx="1"/>
          </p:nvPr>
        </p:nvSpPr>
        <p:spPr>
          <a:xfrm>
            <a:off x="990600" y="1828800"/>
            <a:ext cx="3581400" cy="3962400"/>
          </a:xfrm>
        </p:spPr>
        <p:txBody>
          <a:bodyPr>
            <a:normAutofit fontScale="85000"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Nature of the Offense</a:t>
            </a: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Potential for Rehabilitation</a:t>
            </a: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Aggravating Circumstances</a:t>
            </a: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Mitigating Circumstances</a:t>
            </a: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Deterrence</a:t>
            </a:r>
          </a:p>
          <a:p>
            <a:pPr marL="548640" indent="-411480" eaLnBrk="1" fontAlgn="auto" hangingPunct="1">
              <a:spcAft>
                <a:spcPts val="0"/>
              </a:spcAft>
              <a:buClr>
                <a:schemeClr val="tx1">
                  <a:shade val="95000"/>
                </a:schemeClr>
              </a:buClr>
              <a:buFont typeface="Wingdings 2"/>
              <a:buChar char=""/>
              <a:defRPr/>
            </a:pPr>
            <a:r>
              <a:rPr lang="en-US" dirty="0" smtClean="0">
                <a:latin typeface="Bell MT" pitchFamily="18" charset="0"/>
              </a:rPr>
              <a:t>Protection of Community</a:t>
            </a:r>
            <a:endParaRPr lang="en-US" dirty="0">
              <a:latin typeface="Bell MT" pitchFamily="18" charset="0"/>
            </a:endParaRPr>
          </a:p>
        </p:txBody>
      </p:sp>
      <p:pic>
        <p:nvPicPr>
          <p:cNvPr id="19460" name="Content Placeholder 11" descr="motley.gif"/>
          <p:cNvPicPr>
            <a:picLocks noGrp="1" noChangeAspect="1"/>
          </p:cNvPicPr>
          <p:nvPr>
            <p:ph sz="quarter" idx="2"/>
          </p:nvPr>
        </p:nvPicPr>
        <p:blipFill>
          <a:blip r:embed="rId3" cstate="print"/>
          <a:srcRect/>
          <a:stretch>
            <a:fillRect/>
          </a:stretch>
        </p:blipFill>
        <p:spPr>
          <a:xfrm>
            <a:off x="4876800" y="2286000"/>
            <a:ext cx="1905000" cy="2370138"/>
          </a:xfrm>
        </p:spPr>
      </p:pic>
      <p:pic>
        <p:nvPicPr>
          <p:cNvPr id="19461" name="Content Placeholder 13" descr="Learned Hand.bmp"/>
          <p:cNvPicPr>
            <a:picLocks noGrp="1" noChangeAspect="1"/>
          </p:cNvPicPr>
          <p:nvPr>
            <p:ph sz="quarter" idx="3"/>
          </p:nvPr>
        </p:nvPicPr>
        <p:blipFill>
          <a:blip r:embed="rId4" cstate="print"/>
          <a:srcRect/>
          <a:stretch>
            <a:fillRect/>
          </a:stretch>
        </p:blipFill>
        <p:spPr>
          <a:xfrm>
            <a:off x="7239000" y="4495800"/>
            <a:ext cx="1169987" cy="1290501"/>
          </a:xfrm>
        </p:spPr>
      </p:pic>
      <p:sp>
        <p:nvSpPr>
          <p:cNvPr id="8" name="Footer Placeholder 7"/>
          <p:cNvSpPr>
            <a:spLocks noGrp="1"/>
          </p:cNvSpPr>
          <p:nvPr>
            <p:ph type="ftr" sz="quarter" idx="11"/>
          </p:nvPr>
        </p:nvSpPr>
        <p:spPr>
          <a:xfrm>
            <a:off x="0" y="6248400"/>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fontAlgn="auto" hangingPunct="1">
              <a:spcAft>
                <a:spcPts val="0"/>
              </a:spcAft>
              <a:defRPr/>
            </a:pPr>
            <a:r>
              <a:rPr lang="en-US" sz="6600" dirty="0" smtClean="0">
                <a:solidFill>
                  <a:srgbClr val="002060"/>
                </a:solidFill>
                <a:latin typeface="Bell MT" pitchFamily="18" charset="0"/>
              </a:rPr>
              <a:t>Appeals</a:t>
            </a:r>
            <a:endParaRPr lang="en-US" dirty="0" smtClean="0">
              <a:solidFill>
                <a:srgbClr val="002060"/>
              </a:solidFill>
              <a:latin typeface="Bell MT" pitchFamily="18" charset="0"/>
            </a:endParaRPr>
          </a:p>
        </p:txBody>
      </p:sp>
      <p:sp>
        <p:nvSpPr>
          <p:cNvPr id="27" name="Rectangle 5"/>
          <p:cNvSpPr>
            <a:spLocks noGrp="1" noChangeArrowheads="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pic>
        <p:nvPicPr>
          <p:cNvPr id="508931" name="Picture 3" descr="MCj02974750000[1]"/>
          <p:cNvPicPr>
            <a:picLocks noChangeAspect="1" noChangeArrowheads="1"/>
          </p:cNvPicPr>
          <p:nvPr/>
        </p:nvPicPr>
        <p:blipFill>
          <a:blip r:embed="rId3" cstate="print"/>
          <a:srcRect/>
          <a:stretch>
            <a:fillRect/>
          </a:stretch>
        </p:blipFill>
        <p:spPr bwMode="auto">
          <a:xfrm>
            <a:off x="4267200" y="5486400"/>
            <a:ext cx="671513" cy="762000"/>
          </a:xfrm>
          <a:prstGeom prst="rect">
            <a:avLst/>
          </a:prstGeom>
          <a:noFill/>
          <a:ln w="9525">
            <a:noFill/>
            <a:miter lim="800000"/>
            <a:headEnd/>
            <a:tailEnd/>
          </a:ln>
        </p:spPr>
      </p:pic>
      <p:pic>
        <p:nvPicPr>
          <p:cNvPr id="508932" name="Picture 4" descr="MCj02974750000[1]"/>
          <p:cNvPicPr>
            <a:picLocks noChangeAspect="1" noChangeArrowheads="1"/>
          </p:cNvPicPr>
          <p:nvPr/>
        </p:nvPicPr>
        <p:blipFill>
          <a:blip r:embed="rId3" cstate="print"/>
          <a:srcRect/>
          <a:stretch>
            <a:fillRect/>
          </a:stretch>
        </p:blipFill>
        <p:spPr bwMode="auto">
          <a:xfrm>
            <a:off x="5257800" y="4343400"/>
            <a:ext cx="671513" cy="762000"/>
          </a:xfrm>
          <a:prstGeom prst="rect">
            <a:avLst/>
          </a:prstGeom>
          <a:noFill/>
          <a:ln w="9525">
            <a:noFill/>
            <a:miter lim="800000"/>
            <a:headEnd/>
            <a:tailEnd/>
          </a:ln>
        </p:spPr>
      </p:pic>
      <p:pic>
        <p:nvPicPr>
          <p:cNvPr id="508933" name="Picture 5" descr="MCj02974750000[1]"/>
          <p:cNvPicPr>
            <a:picLocks noChangeAspect="1" noChangeArrowheads="1"/>
          </p:cNvPicPr>
          <p:nvPr/>
        </p:nvPicPr>
        <p:blipFill>
          <a:blip r:embed="rId3" cstate="print"/>
          <a:srcRect/>
          <a:stretch>
            <a:fillRect/>
          </a:stretch>
        </p:blipFill>
        <p:spPr bwMode="auto">
          <a:xfrm>
            <a:off x="4191000" y="4343400"/>
            <a:ext cx="671513" cy="762000"/>
          </a:xfrm>
          <a:prstGeom prst="rect">
            <a:avLst/>
          </a:prstGeom>
          <a:noFill/>
          <a:ln w="9525">
            <a:noFill/>
            <a:miter lim="800000"/>
            <a:headEnd/>
            <a:tailEnd/>
          </a:ln>
        </p:spPr>
      </p:pic>
      <p:pic>
        <p:nvPicPr>
          <p:cNvPr id="508934" name="Picture 6" descr="MCj02974750000[1]"/>
          <p:cNvPicPr>
            <a:picLocks noChangeAspect="1" noChangeArrowheads="1"/>
          </p:cNvPicPr>
          <p:nvPr/>
        </p:nvPicPr>
        <p:blipFill>
          <a:blip r:embed="rId3" cstate="print"/>
          <a:srcRect/>
          <a:stretch>
            <a:fillRect/>
          </a:stretch>
        </p:blipFill>
        <p:spPr bwMode="auto">
          <a:xfrm>
            <a:off x="3048000" y="4343400"/>
            <a:ext cx="671513" cy="762000"/>
          </a:xfrm>
          <a:prstGeom prst="rect">
            <a:avLst/>
          </a:prstGeom>
          <a:noFill/>
          <a:ln w="9525">
            <a:noFill/>
            <a:miter lim="800000"/>
            <a:headEnd/>
            <a:tailEnd/>
          </a:ln>
        </p:spPr>
      </p:pic>
      <p:pic>
        <p:nvPicPr>
          <p:cNvPr id="508935" name="Picture 7" descr="MCj02974750000[1]"/>
          <p:cNvPicPr>
            <a:picLocks noChangeAspect="1" noChangeArrowheads="1"/>
          </p:cNvPicPr>
          <p:nvPr/>
        </p:nvPicPr>
        <p:blipFill>
          <a:blip r:embed="rId3" cstate="print"/>
          <a:srcRect/>
          <a:stretch>
            <a:fillRect/>
          </a:stretch>
        </p:blipFill>
        <p:spPr bwMode="auto">
          <a:xfrm>
            <a:off x="4114800" y="3124200"/>
            <a:ext cx="671513" cy="762000"/>
          </a:xfrm>
          <a:prstGeom prst="rect">
            <a:avLst/>
          </a:prstGeom>
          <a:noFill/>
          <a:ln w="9525">
            <a:noFill/>
            <a:miter lim="800000"/>
            <a:headEnd/>
            <a:tailEnd/>
          </a:ln>
        </p:spPr>
      </p:pic>
      <p:pic>
        <p:nvPicPr>
          <p:cNvPr id="508936" name="Picture 8" descr="MCj02974750000[1]"/>
          <p:cNvPicPr>
            <a:picLocks noChangeAspect="1" noChangeArrowheads="1"/>
          </p:cNvPicPr>
          <p:nvPr/>
        </p:nvPicPr>
        <p:blipFill>
          <a:blip r:embed="rId3" cstate="print"/>
          <a:srcRect/>
          <a:stretch>
            <a:fillRect/>
          </a:stretch>
        </p:blipFill>
        <p:spPr bwMode="auto">
          <a:xfrm>
            <a:off x="7467600" y="3124200"/>
            <a:ext cx="671513" cy="762000"/>
          </a:xfrm>
          <a:prstGeom prst="rect">
            <a:avLst/>
          </a:prstGeom>
          <a:noFill/>
          <a:ln w="9525">
            <a:noFill/>
            <a:miter lim="800000"/>
            <a:headEnd/>
            <a:tailEnd/>
          </a:ln>
        </p:spPr>
      </p:pic>
      <p:pic>
        <p:nvPicPr>
          <p:cNvPr id="508937" name="Picture 9" descr="MCj02974750000[1]"/>
          <p:cNvPicPr>
            <a:picLocks noChangeAspect="1" noChangeArrowheads="1"/>
          </p:cNvPicPr>
          <p:nvPr/>
        </p:nvPicPr>
        <p:blipFill>
          <a:blip r:embed="rId3" cstate="print"/>
          <a:srcRect/>
          <a:stretch>
            <a:fillRect/>
          </a:stretch>
        </p:blipFill>
        <p:spPr bwMode="auto">
          <a:xfrm>
            <a:off x="914400" y="3200400"/>
            <a:ext cx="671513" cy="762000"/>
          </a:xfrm>
          <a:prstGeom prst="rect">
            <a:avLst/>
          </a:prstGeom>
          <a:noFill/>
          <a:ln w="9525">
            <a:noFill/>
            <a:miter lim="800000"/>
            <a:headEnd/>
            <a:tailEnd/>
          </a:ln>
        </p:spPr>
      </p:pic>
      <p:pic>
        <p:nvPicPr>
          <p:cNvPr id="508938" name="Picture 10" descr="MCj02974750000[1]"/>
          <p:cNvPicPr>
            <a:picLocks noChangeAspect="1" noChangeArrowheads="1"/>
          </p:cNvPicPr>
          <p:nvPr/>
        </p:nvPicPr>
        <p:blipFill>
          <a:blip r:embed="rId3" cstate="print"/>
          <a:srcRect/>
          <a:stretch>
            <a:fillRect/>
          </a:stretch>
        </p:blipFill>
        <p:spPr bwMode="auto">
          <a:xfrm>
            <a:off x="1981200" y="3200400"/>
            <a:ext cx="671513" cy="762000"/>
          </a:xfrm>
          <a:prstGeom prst="rect">
            <a:avLst/>
          </a:prstGeom>
          <a:noFill/>
          <a:ln w="9525">
            <a:noFill/>
            <a:miter lim="800000"/>
            <a:headEnd/>
            <a:tailEnd/>
          </a:ln>
        </p:spPr>
      </p:pic>
      <p:pic>
        <p:nvPicPr>
          <p:cNvPr id="508939" name="Picture 11" descr="MCj02974750000[1]"/>
          <p:cNvPicPr>
            <a:picLocks noChangeAspect="1" noChangeArrowheads="1"/>
          </p:cNvPicPr>
          <p:nvPr/>
        </p:nvPicPr>
        <p:blipFill>
          <a:blip r:embed="rId3" cstate="print"/>
          <a:srcRect/>
          <a:stretch>
            <a:fillRect/>
          </a:stretch>
        </p:blipFill>
        <p:spPr bwMode="auto">
          <a:xfrm>
            <a:off x="2971800" y="3200400"/>
            <a:ext cx="671513" cy="762000"/>
          </a:xfrm>
          <a:prstGeom prst="rect">
            <a:avLst/>
          </a:prstGeom>
          <a:noFill/>
          <a:ln w="9525">
            <a:noFill/>
            <a:miter lim="800000"/>
            <a:headEnd/>
            <a:tailEnd/>
          </a:ln>
        </p:spPr>
      </p:pic>
      <p:pic>
        <p:nvPicPr>
          <p:cNvPr id="508940" name="Picture 12" descr="MCj02974750000[1]"/>
          <p:cNvPicPr>
            <a:picLocks noChangeAspect="1" noChangeArrowheads="1"/>
          </p:cNvPicPr>
          <p:nvPr/>
        </p:nvPicPr>
        <p:blipFill>
          <a:blip r:embed="rId3" cstate="print"/>
          <a:srcRect/>
          <a:stretch>
            <a:fillRect/>
          </a:stretch>
        </p:blipFill>
        <p:spPr bwMode="auto">
          <a:xfrm>
            <a:off x="5257800" y="3124200"/>
            <a:ext cx="671513" cy="762000"/>
          </a:xfrm>
          <a:prstGeom prst="rect">
            <a:avLst/>
          </a:prstGeom>
          <a:noFill/>
          <a:ln w="9525">
            <a:noFill/>
            <a:miter lim="800000"/>
            <a:headEnd/>
            <a:tailEnd/>
          </a:ln>
        </p:spPr>
      </p:pic>
      <p:pic>
        <p:nvPicPr>
          <p:cNvPr id="508941" name="Picture 13" descr="MCj02974750000[1]"/>
          <p:cNvPicPr>
            <a:picLocks noChangeAspect="1" noChangeArrowheads="1"/>
          </p:cNvPicPr>
          <p:nvPr/>
        </p:nvPicPr>
        <p:blipFill>
          <a:blip r:embed="rId3" cstate="print"/>
          <a:srcRect/>
          <a:stretch>
            <a:fillRect/>
          </a:stretch>
        </p:blipFill>
        <p:spPr bwMode="auto">
          <a:xfrm>
            <a:off x="6324600" y="3124200"/>
            <a:ext cx="671513" cy="762000"/>
          </a:xfrm>
          <a:prstGeom prst="rect">
            <a:avLst/>
          </a:prstGeom>
          <a:noFill/>
          <a:ln w="9525">
            <a:noFill/>
            <a:miter lim="800000"/>
            <a:headEnd/>
            <a:tailEnd/>
          </a:ln>
        </p:spPr>
      </p:pic>
      <p:sp>
        <p:nvSpPr>
          <p:cNvPr id="508942" name="Line 14"/>
          <p:cNvSpPr>
            <a:spLocks noChangeShapeType="1"/>
          </p:cNvSpPr>
          <p:nvPr/>
        </p:nvSpPr>
        <p:spPr bwMode="auto">
          <a:xfrm>
            <a:off x="3124200" y="4191000"/>
            <a:ext cx="2590800" cy="0"/>
          </a:xfrm>
          <a:prstGeom prst="line">
            <a:avLst/>
          </a:prstGeom>
          <a:noFill/>
          <a:ln w="28575">
            <a:solidFill>
              <a:schemeClr val="tx1"/>
            </a:solidFill>
            <a:round/>
            <a:headEnd/>
            <a:tailEnd/>
          </a:ln>
        </p:spPr>
        <p:txBody>
          <a:bodyPr/>
          <a:lstStyle/>
          <a:p>
            <a:endParaRPr lang="en-US"/>
          </a:p>
        </p:txBody>
      </p:sp>
      <p:pic>
        <p:nvPicPr>
          <p:cNvPr id="508943" name="Picture 15" descr="MCj02974750000[1]"/>
          <p:cNvPicPr>
            <a:picLocks noChangeAspect="1" noChangeArrowheads="1"/>
          </p:cNvPicPr>
          <p:nvPr/>
        </p:nvPicPr>
        <p:blipFill>
          <a:blip r:embed="rId3" cstate="print"/>
          <a:srcRect/>
          <a:stretch>
            <a:fillRect/>
          </a:stretch>
        </p:blipFill>
        <p:spPr bwMode="auto">
          <a:xfrm>
            <a:off x="4038600" y="1905000"/>
            <a:ext cx="671513" cy="762000"/>
          </a:xfrm>
          <a:prstGeom prst="rect">
            <a:avLst/>
          </a:prstGeom>
          <a:noFill/>
          <a:ln w="9525">
            <a:noFill/>
            <a:miter lim="800000"/>
            <a:headEnd/>
            <a:tailEnd/>
          </a:ln>
        </p:spPr>
      </p:pic>
      <p:pic>
        <p:nvPicPr>
          <p:cNvPr id="508944" name="Picture 16" descr="MCj02974750000[1]"/>
          <p:cNvPicPr>
            <a:picLocks noChangeAspect="1" noChangeArrowheads="1"/>
          </p:cNvPicPr>
          <p:nvPr/>
        </p:nvPicPr>
        <p:blipFill>
          <a:blip r:embed="rId3" cstate="print"/>
          <a:srcRect/>
          <a:stretch>
            <a:fillRect/>
          </a:stretch>
        </p:blipFill>
        <p:spPr bwMode="auto">
          <a:xfrm>
            <a:off x="6781800" y="1905000"/>
            <a:ext cx="671513" cy="762000"/>
          </a:xfrm>
          <a:prstGeom prst="rect">
            <a:avLst/>
          </a:prstGeom>
          <a:noFill/>
          <a:ln w="9525">
            <a:noFill/>
            <a:miter lim="800000"/>
            <a:headEnd/>
            <a:tailEnd/>
          </a:ln>
        </p:spPr>
      </p:pic>
      <p:pic>
        <p:nvPicPr>
          <p:cNvPr id="508945" name="Picture 17" descr="MCj02974750000[1]"/>
          <p:cNvPicPr>
            <a:picLocks noChangeAspect="1" noChangeArrowheads="1"/>
          </p:cNvPicPr>
          <p:nvPr/>
        </p:nvPicPr>
        <p:blipFill>
          <a:blip r:embed="rId3" cstate="print"/>
          <a:srcRect/>
          <a:stretch>
            <a:fillRect/>
          </a:stretch>
        </p:blipFill>
        <p:spPr bwMode="auto">
          <a:xfrm>
            <a:off x="1219200" y="1905000"/>
            <a:ext cx="671513" cy="762000"/>
          </a:xfrm>
          <a:prstGeom prst="rect">
            <a:avLst/>
          </a:prstGeom>
          <a:noFill/>
          <a:ln w="9525">
            <a:noFill/>
            <a:miter lim="800000"/>
            <a:headEnd/>
            <a:tailEnd/>
          </a:ln>
        </p:spPr>
      </p:pic>
      <p:pic>
        <p:nvPicPr>
          <p:cNvPr id="508946" name="Picture 18" descr="MCj02974750000[1]"/>
          <p:cNvPicPr>
            <a:picLocks noChangeAspect="1" noChangeArrowheads="1"/>
          </p:cNvPicPr>
          <p:nvPr/>
        </p:nvPicPr>
        <p:blipFill>
          <a:blip r:embed="rId3" cstate="print"/>
          <a:srcRect/>
          <a:stretch>
            <a:fillRect/>
          </a:stretch>
        </p:blipFill>
        <p:spPr bwMode="auto">
          <a:xfrm>
            <a:off x="2209800" y="1905000"/>
            <a:ext cx="671513" cy="762000"/>
          </a:xfrm>
          <a:prstGeom prst="rect">
            <a:avLst/>
          </a:prstGeom>
          <a:noFill/>
          <a:ln w="9525">
            <a:noFill/>
            <a:miter lim="800000"/>
            <a:headEnd/>
            <a:tailEnd/>
          </a:ln>
        </p:spPr>
      </p:pic>
      <p:pic>
        <p:nvPicPr>
          <p:cNvPr id="508947" name="Picture 19" descr="MCj02974750000[1]"/>
          <p:cNvPicPr>
            <a:picLocks noChangeAspect="1" noChangeArrowheads="1"/>
          </p:cNvPicPr>
          <p:nvPr/>
        </p:nvPicPr>
        <p:blipFill>
          <a:blip r:embed="rId3" cstate="print"/>
          <a:srcRect/>
          <a:stretch>
            <a:fillRect/>
          </a:stretch>
        </p:blipFill>
        <p:spPr bwMode="auto">
          <a:xfrm>
            <a:off x="3200400" y="1905000"/>
            <a:ext cx="671513" cy="762000"/>
          </a:xfrm>
          <a:prstGeom prst="rect">
            <a:avLst/>
          </a:prstGeom>
          <a:noFill/>
          <a:ln w="9525">
            <a:noFill/>
            <a:miter lim="800000"/>
            <a:headEnd/>
            <a:tailEnd/>
          </a:ln>
        </p:spPr>
      </p:pic>
      <p:pic>
        <p:nvPicPr>
          <p:cNvPr id="508948" name="Picture 20" descr="MCj02974750000[1]"/>
          <p:cNvPicPr>
            <a:picLocks noChangeAspect="1" noChangeArrowheads="1"/>
          </p:cNvPicPr>
          <p:nvPr/>
        </p:nvPicPr>
        <p:blipFill>
          <a:blip r:embed="rId3" cstate="print"/>
          <a:srcRect/>
          <a:stretch>
            <a:fillRect/>
          </a:stretch>
        </p:blipFill>
        <p:spPr bwMode="auto">
          <a:xfrm>
            <a:off x="4953000" y="1905000"/>
            <a:ext cx="671513" cy="762000"/>
          </a:xfrm>
          <a:prstGeom prst="rect">
            <a:avLst/>
          </a:prstGeom>
          <a:noFill/>
          <a:ln w="9525">
            <a:noFill/>
            <a:miter lim="800000"/>
            <a:headEnd/>
            <a:tailEnd/>
          </a:ln>
        </p:spPr>
      </p:pic>
      <p:pic>
        <p:nvPicPr>
          <p:cNvPr id="508949" name="Picture 21" descr="MCj02974750000[1]"/>
          <p:cNvPicPr>
            <a:picLocks noChangeAspect="1" noChangeArrowheads="1"/>
          </p:cNvPicPr>
          <p:nvPr/>
        </p:nvPicPr>
        <p:blipFill>
          <a:blip r:embed="rId3" cstate="print"/>
          <a:srcRect/>
          <a:stretch>
            <a:fillRect/>
          </a:stretch>
        </p:blipFill>
        <p:spPr bwMode="auto">
          <a:xfrm>
            <a:off x="5867400" y="1905000"/>
            <a:ext cx="671513" cy="762000"/>
          </a:xfrm>
          <a:prstGeom prst="rect">
            <a:avLst/>
          </a:prstGeom>
          <a:noFill/>
          <a:ln w="9525">
            <a:noFill/>
            <a:miter lim="800000"/>
            <a:headEnd/>
            <a:tailEnd/>
          </a:ln>
        </p:spPr>
      </p:pic>
      <p:pic>
        <p:nvPicPr>
          <p:cNvPr id="508950" name="Picture 22" descr="MCj02974750000[1]"/>
          <p:cNvPicPr>
            <a:picLocks noChangeAspect="1" noChangeArrowheads="1"/>
          </p:cNvPicPr>
          <p:nvPr/>
        </p:nvPicPr>
        <p:blipFill>
          <a:blip r:embed="rId3" cstate="print"/>
          <a:srcRect/>
          <a:stretch>
            <a:fillRect/>
          </a:stretch>
        </p:blipFill>
        <p:spPr bwMode="auto">
          <a:xfrm>
            <a:off x="7696200" y="1828800"/>
            <a:ext cx="671513" cy="762000"/>
          </a:xfrm>
          <a:prstGeom prst="rect">
            <a:avLst/>
          </a:prstGeom>
          <a:noFill/>
          <a:ln w="9525">
            <a:noFill/>
            <a:miter lim="800000"/>
            <a:headEnd/>
            <a:tailEnd/>
          </a:ln>
        </p:spPr>
      </p:pic>
      <p:pic>
        <p:nvPicPr>
          <p:cNvPr id="508951" name="Picture 23" descr="MCj02974750000[1]"/>
          <p:cNvPicPr>
            <a:picLocks noChangeAspect="1" noChangeArrowheads="1"/>
          </p:cNvPicPr>
          <p:nvPr/>
        </p:nvPicPr>
        <p:blipFill>
          <a:blip r:embed="rId3" cstate="print"/>
          <a:srcRect/>
          <a:stretch>
            <a:fillRect/>
          </a:stretch>
        </p:blipFill>
        <p:spPr bwMode="auto">
          <a:xfrm>
            <a:off x="304800" y="1905000"/>
            <a:ext cx="671513" cy="762000"/>
          </a:xfrm>
          <a:prstGeom prst="rect">
            <a:avLst/>
          </a:prstGeom>
          <a:noFill/>
          <a:ln w="9525">
            <a:noFill/>
            <a:miter lim="800000"/>
            <a:headEnd/>
            <a:tailEnd/>
          </a:ln>
        </p:spPr>
      </p:pic>
      <p:sp>
        <p:nvSpPr>
          <p:cNvPr id="508952" name="Line 24"/>
          <p:cNvSpPr>
            <a:spLocks noChangeShapeType="1"/>
          </p:cNvSpPr>
          <p:nvPr/>
        </p:nvSpPr>
        <p:spPr bwMode="auto">
          <a:xfrm>
            <a:off x="990600" y="2895600"/>
            <a:ext cx="7086600" cy="0"/>
          </a:xfrm>
          <a:prstGeom prst="line">
            <a:avLst/>
          </a:prstGeom>
          <a:noFill/>
          <a:ln w="57150">
            <a:solidFill>
              <a:schemeClr val="tx1"/>
            </a:solidFill>
            <a:round/>
            <a:headEnd/>
            <a:tailEnd/>
          </a:ln>
        </p:spPr>
        <p:txBody>
          <a:bodyPr/>
          <a:lstStyle/>
          <a:p>
            <a:endParaRPr lang="en-US"/>
          </a:p>
        </p:txBody>
      </p:sp>
      <p:sp>
        <p:nvSpPr>
          <p:cNvPr id="33818" name="Text Box 27"/>
          <p:cNvSpPr txBox="1">
            <a:spLocks noChangeArrowheads="1"/>
          </p:cNvSpPr>
          <p:nvPr/>
        </p:nvSpPr>
        <p:spPr bwMode="auto">
          <a:xfrm>
            <a:off x="228600" y="6369050"/>
            <a:ext cx="381000" cy="366713"/>
          </a:xfrm>
          <a:prstGeom prst="rect">
            <a:avLst/>
          </a:prstGeom>
          <a:noFill/>
          <a:ln w="9525">
            <a:noFill/>
            <a:miter lim="800000"/>
            <a:headEnd/>
            <a:tailEnd/>
          </a:ln>
        </p:spPr>
        <p:txBody>
          <a:bodyPr>
            <a:spAutoFit/>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089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89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893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08933"/>
                                        </p:tgtEl>
                                        <p:attrNameLst>
                                          <p:attrName>style.visibility</p:attrName>
                                        </p:attrNameLst>
                                      </p:cBhvr>
                                      <p:to>
                                        <p:strVal val="visible"/>
                                      </p:to>
                                    </p:set>
                                    <p:animEffect transition="in" filter="fade">
                                      <p:cBhvr>
                                        <p:cTn id="17" dur="1000"/>
                                        <p:tgtEl>
                                          <p:spTgt spid="508933"/>
                                        </p:tgtEl>
                                      </p:cBhvr>
                                    </p:animEffect>
                                  </p:childTnLst>
                                </p:cTn>
                              </p:par>
                              <p:par>
                                <p:cTn id="18" presetID="10" presetClass="entr" presetSubtype="0" fill="hold" nodeType="withEffect">
                                  <p:stCondLst>
                                    <p:cond delay="0"/>
                                  </p:stCondLst>
                                  <p:childTnLst>
                                    <p:set>
                                      <p:cBhvr>
                                        <p:cTn id="19" dur="1" fill="hold">
                                          <p:stCondLst>
                                            <p:cond delay="0"/>
                                          </p:stCondLst>
                                        </p:cTn>
                                        <p:tgtEl>
                                          <p:spTgt spid="508934"/>
                                        </p:tgtEl>
                                        <p:attrNameLst>
                                          <p:attrName>style.visibility</p:attrName>
                                        </p:attrNameLst>
                                      </p:cBhvr>
                                      <p:to>
                                        <p:strVal val="visible"/>
                                      </p:to>
                                    </p:set>
                                    <p:animEffect transition="in" filter="fade">
                                      <p:cBhvr>
                                        <p:cTn id="20" dur="1000"/>
                                        <p:tgtEl>
                                          <p:spTgt spid="5089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8942"/>
                                        </p:tgtEl>
                                        <p:attrNameLst>
                                          <p:attrName>style.visibility</p:attrName>
                                        </p:attrNameLst>
                                      </p:cBhvr>
                                      <p:to>
                                        <p:strVal val="visible"/>
                                      </p:to>
                                    </p:set>
                                    <p:animEffect transition="in" filter="fade">
                                      <p:cBhvr>
                                        <p:cTn id="23" dur="2000"/>
                                        <p:tgtEl>
                                          <p:spTgt spid="50894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08936"/>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508941"/>
                                        </p:tgtEl>
                                        <p:attrNameLst>
                                          <p:attrName>style.visibility</p:attrName>
                                        </p:attrNameLst>
                                      </p:cBhvr>
                                      <p:to>
                                        <p:strVal val="visible"/>
                                      </p:to>
                                    </p:set>
                                    <p:animEffect transition="in" filter="fade">
                                      <p:cBhvr>
                                        <p:cTn id="30" dur="1000"/>
                                        <p:tgtEl>
                                          <p:spTgt spid="508941"/>
                                        </p:tgtEl>
                                      </p:cBhvr>
                                    </p:animEffect>
                                  </p:childTnLst>
                                </p:cTn>
                              </p:par>
                              <p:par>
                                <p:cTn id="31" presetID="10" presetClass="entr" presetSubtype="0" fill="hold" nodeType="withEffect">
                                  <p:stCondLst>
                                    <p:cond delay="0"/>
                                  </p:stCondLst>
                                  <p:childTnLst>
                                    <p:set>
                                      <p:cBhvr>
                                        <p:cTn id="32" dur="1" fill="hold">
                                          <p:stCondLst>
                                            <p:cond delay="0"/>
                                          </p:stCondLst>
                                        </p:cTn>
                                        <p:tgtEl>
                                          <p:spTgt spid="508940"/>
                                        </p:tgtEl>
                                        <p:attrNameLst>
                                          <p:attrName>style.visibility</p:attrName>
                                        </p:attrNameLst>
                                      </p:cBhvr>
                                      <p:to>
                                        <p:strVal val="visible"/>
                                      </p:to>
                                    </p:set>
                                    <p:animEffect transition="in" filter="fade">
                                      <p:cBhvr>
                                        <p:cTn id="33" dur="1000"/>
                                        <p:tgtEl>
                                          <p:spTgt spid="508940"/>
                                        </p:tgtEl>
                                      </p:cBhvr>
                                    </p:animEffect>
                                  </p:childTnLst>
                                </p:cTn>
                              </p:par>
                              <p:par>
                                <p:cTn id="34" presetID="10" presetClass="entr" presetSubtype="0" fill="hold" nodeType="withEffect">
                                  <p:stCondLst>
                                    <p:cond delay="0"/>
                                  </p:stCondLst>
                                  <p:childTnLst>
                                    <p:set>
                                      <p:cBhvr>
                                        <p:cTn id="35" dur="1" fill="hold">
                                          <p:stCondLst>
                                            <p:cond delay="0"/>
                                          </p:stCondLst>
                                        </p:cTn>
                                        <p:tgtEl>
                                          <p:spTgt spid="508935"/>
                                        </p:tgtEl>
                                        <p:attrNameLst>
                                          <p:attrName>style.visibility</p:attrName>
                                        </p:attrNameLst>
                                      </p:cBhvr>
                                      <p:to>
                                        <p:strVal val="visible"/>
                                      </p:to>
                                    </p:set>
                                    <p:animEffect transition="in" filter="fade">
                                      <p:cBhvr>
                                        <p:cTn id="36" dur="1000"/>
                                        <p:tgtEl>
                                          <p:spTgt spid="508935"/>
                                        </p:tgtEl>
                                      </p:cBhvr>
                                    </p:animEffect>
                                  </p:childTnLst>
                                </p:cTn>
                              </p:par>
                              <p:par>
                                <p:cTn id="37" presetID="10" presetClass="entr" presetSubtype="0" fill="hold" nodeType="withEffect">
                                  <p:stCondLst>
                                    <p:cond delay="0"/>
                                  </p:stCondLst>
                                  <p:childTnLst>
                                    <p:set>
                                      <p:cBhvr>
                                        <p:cTn id="38" dur="1" fill="hold">
                                          <p:stCondLst>
                                            <p:cond delay="0"/>
                                          </p:stCondLst>
                                        </p:cTn>
                                        <p:tgtEl>
                                          <p:spTgt spid="508939"/>
                                        </p:tgtEl>
                                        <p:attrNameLst>
                                          <p:attrName>style.visibility</p:attrName>
                                        </p:attrNameLst>
                                      </p:cBhvr>
                                      <p:to>
                                        <p:strVal val="visible"/>
                                      </p:to>
                                    </p:set>
                                    <p:animEffect transition="in" filter="fade">
                                      <p:cBhvr>
                                        <p:cTn id="39" dur="1000"/>
                                        <p:tgtEl>
                                          <p:spTgt spid="508939"/>
                                        </p:tgtEl>
                                      </p:cBhvr>
                                    </p:animEffect>
                                  </p:childTnLst>
                                </p:cTn>
                              </p:par>
                              <p:par>
                                <p:cTn id="40" presetID="10" presetClass="entr" presetSubtype="0" fill="hold" nodeType="withEffect">
                                  <p:stCondLst>
                                    <p:cond delay="0"/>
                                  </p:stCondLst>
                                  <p:childTnLst>
                                    <p:set>
                                      <p:cBhvr>
                                        <p:cTn id="41" dur="1" fill="hold">
                                          <p:stCondLst>
                                            <p:cond delay="0"/>
                                          </p:stCondLst>
                                        </p:cTn>
                                        <p:tgtEl>
                                          <p:spTgt spid="508938"/>
                                        </p:tgtEl>
                                        <p:attrNameLst>
                                          <p:attrName>style.visibility</p:attrName>
                                        </p:attrNameLst>
                                      </p:cBhvr>
                                      <p:to>
                                        <p:strVal val="visible"/>
                                      </p:to>
                                    </p:set>
                                    <p:animEffect transition="in" filter="fade">
                                      <p:cBhvr>
                                        <p:cTn id="42" dur="1000"/>
                                        <p:tgtEl>
                                          <p:spTgt spid="508938"/>
                                        </p:tgtEl>
                                      </p:cBhvr>
                                    </p:animEffect>
                                  </p:childTnLst>
                                </p:cTn>
                              </p:par>
                              <p:par>
                                <p:cTn id="43" presetID="10" presetClass="entr" presetSubtype="0" fill="hold" nodeType="withEffect">
                                  <p:stCondLst>
                                    <p:cond delay="0"/>
                                  </p:stCondLst>
                                  <p:childTnLst>
                                    <p:set>
                                      <p:cBhvr>
                                        <p:cTn id="44" dur="1" fill="hold">
                                          <p:stCondLst>
                                            <p:cond delay="0"/>
                                          </p:stCondLst>
                                        </p:cTn>
                                        <p:tgtEl>
                                          <p:spTgt spid="508937"/>
                                        </p:tgtEl>
                                        <p:attrNameLst>
                                          <p:attrName>style.visibility</p:attrName>
                                        </p:attrNameLst>
                                      </p:cBhvr>
                                      <p:to>
                                        <p:strVal val="visible"/>
                                      </p:to>
                                    </p:set>
                                    <p:animEffect transition="in" filter="fade">
                                      <p:cBhvr>
                                        <p:cTn id="45" dur="1000"/>
                                        <p:tgtEl>
                                          <p:spTgt spid="5089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8952"/>
                                        </p:tgtEl>
                                        <p:attrNameLst>
                                          <p:attrName>style.visibility</p:attrName>
                                        </p:attrNameLst>
                                      </p:cBhvr>
                                      <p:to>
                                        <p:strVal val="visible"/>
                                      </p:to>
                                    </p:set>
                                    <p:animEffect transition="in" filter="fade">
                                      <p:cBhvr>
                                        <p:cTn id="48" dur="3000"/>
                                        <p:tgtEl>
                                          <p:spTgt spid="50895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08951"/>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508945"/>
                                        </p:tgtEl>
                                        <p:attrNameLst>
                                          <p:attrName>style.visibility</p:attrName>
                                        </p:attrNameLst>
                                      </p:cBhvr>
                                      <p:to>
                                        <p:strVal val="visible"/>
                                      </p:to>
                                    </p:set>
                                    <p:animEffect transition="in" filter="fade">
                                      <p:cBhvr>
                                        <p:cTn id="55" dur="1000"/>
                                        <p:tgtEl>
                                          <p:spTgt spid="508945"/>
                                        </p:tgtEl>
                                      </p:cBhvr>
                                    </p:animEffect>
                                  </p:childTnLst>
                                </p:cTn>
                              </p:par>
                              <p:par>
                                <p:cTn id="56" presetID="10" presetClass="entr" presetSubtype="0" fill="hold" nodeType="withEffect">
                                  <p:stCondLst>
                                    <p:cond delay="0"/>
                                  </p:stCondLst>
                                  <p:childTnLst>
                                    <p:set>
                                      <p:cBhvr>
                                        <p:cTn id="57" dur="1" fill="hold">
                                          <p:stCondLst>
                                            <p:cond delay="0"/>
                                          </p:stCondLst>
                                        </p:cTn>
                                        <p:tgtEl>
                                          <p:spTgt spid="508946"/>
                                        </p:tgtEl>
                                        <p:attrNameLst>
                                          <p:attrName>style.visibility</p:attrName>
                                        </p:attrNameLst>
                                      </p:cBhvr>
                                      <p:to>
                                        <p:strVal val="visible"/>
                                      </p:to>
                                    </p:set>
                                    <p:animEffect transition="in" filter="fade">
                                      <p:cBhvr>
                                        <p:cTn id="58" dur="1000"/>
                                        <p:tgtEl>
                                          <p:spTgt spid="508946"/>
                                        </p:tgtEl>
                                      </p:cBhvr>
                                    </p:animEffect>
                                  </p:childTnLst>
                                </p:cTn>
                              </p:par>
                              <p:par>
                                <p:cTn id="59" presetID="10" presetClass="entr" presetSubtype="0" fill="hold" nodeType="withEffect">
                                  <p:stCondLst>
                                    <p:cond delay="0"/>
                                  </p:stCondLst>
                                  <p:childTnLst>
                                    <p:set>
                                      <p:cBhvr>
                                        <p:cTn id="60" dur="1" fill="hold">
                                          <p:stCondLst>
                                            <p:cond delay="0"/>
                                          </p:stCondLst>
                                        </p:cTn>
                                        <p:tgtEl>
                                          <p:spTgt spid="508947"/>
                                        </p:tgtEl>
                                        <p:attrNameLst>
                                          <p:attrName>style.visibility</p:attrName>
                                        </p:attrNameLst>
                                      </p:cBhvr>
                                      <p:to>
                                        <p:strVal val="visible"/>
                                      </p:to>
                                    </p:set>
                                    <p:animEffect transition="in" filter="fade">
                                      <p:cBhvr>
                                        <p:cTn id="61" dur="1000"/>
                                        <p:tgtEl>
                                          <p:spTgt spid="508947"/>
                                        </p:tgtEl>
                                      </p:cBhvr>
                                    </p:animEffect>
                                  </p:childTnLst>
                                </p:cTn>
                              </p:par>
                              <p:par>
                                <p:cTn id="62" presetID="10" presetClass="entr" presetSubtype="0" fill="hold" nodeType="withEffect">
                                  <p:stCondLst>
                                    <p:cond delay="0"/>
                                  </p:stCondLst>
                                  <p:childTnLst>
                                    <p:set>
                                      <p:cBhvr>
                                        <p:cTn id="63" dur="1" fill="hold">
                                          <p:stCondLst>
                                            <p:cond delay="0"/>
                                          </p:stCondLst>
                                        </p:cTn>
                                        <p:tgtEl>
                                          <p:spTgt spid="508943"/>
                                        </p:tgtEl>
                                        <p:attrNameLst>
                                          <p:attrName>style.visibility</p:attrName>
                                        </p:attrNameLst>
                                      </p:cBhvr>
                                      <p:to>
                                        <p:strVal val="visible"/>
                                      </p:to>
                                    </p:set>
                                    <p:animEffect transition="in" filter="fade">
                                      <p:cBhvr>
                                        <p:cTn id="64" dur="1000"/>
                                        <p:tgtEl>
                                          <p:spTgt spid="508943"/>
                                        </p:tgtEl>
                                      </p:cBhvr>
                                    </p:animEffect>
                                  </p:childTnLst>
                                </p:cTn>
                              </p:par>
                              <p:par>
                                <p:cTn id="65" presetID="10" presetClass="entr" presetSubtype="0" fill="hold" nodeType="withEffect">
                                  <p:stCondLst>
                                    <p:cond delay="0"/>
                                  </p:stCondLst>
                                  <p:childTnLst>
                                    <p:set>
                                      <p:cBhvr>
                                        <p:cTn id="66" dur="1" fill="hold">
                                          <p:stCondLst>
                                            <p:cond delay="0"/>
                                          </p:stCondLst>
                                        </p:cTn>
                                        <p:tgtEl>
                                          <p:spTgt spid="508948"/>
                                        </p:tgtEl>
                                        <p:attrNameLst>
                                          <p:attrName>style.visibility</p:attrName>
                                        </p:attrNameLst>
                                      </p:cBhvr>
                                      <p:to>
                                        <p:strVal val="visible"/>
                                      </p:to>
                                    </p:set>
                                    <p:animEffect transition="in" filter="fade">
                                      <p:cBhvr>
                                        <p:cTn id="67" dur="1000"/>
                                        <p:tgtEl>
                                          <p:spTgt spid="508948"/>
                                        </p:tgtEl>
                                      </p:cBhvr>
                                    </p:animEffect>
                                  </p:childTnLst>
                                </p:cTn>
                              </p:par>
                              <p:par>
                                <p:cTn id="68" presetID="10" presetClass="entr" presetSubtype="0" fill="hold" nodeType="withEffect">
                                  <p:stCondLst>
                                    <p:cond delay="0"/>
                                  </p:stCondLst>
                                  <p:childTnLst>
                                    <p:set>
                                      <p:cBhvr>
                                        <p:cTn id="69" dur="1" fill="hold">
                                          <p:stCondLst>
                                            <p:cond delay="0"/>
                                          </p:stCondLst>
                                        </p:cTn>
                                        <p:tgtEl>
                                          <p:spTgt spid="508949"/>
                                        </p:tgtEl>
                                        <p:attrNameLst>
                                          <p:attrName>style.visibility</p:attrName>
                                        </p:attrNameLst>
                                      </p:cBhvr>
                                      <p:to>
                                        <p:strVal val="visible"/>
                                      </p:to>
                                    </p:set>
                                    <p:animEffect transition="in" filter="fade">
                                      <p:cBhvr>
                                        <p:cTn id="70" dur="1000"/>
                                        <p:tgtEl>
                                          <p:spTgt spid="508949"/>
                                        </p:tgtEl>
                                      </p:cBhvr>
                                    </p:animEffect>
                                  </p:childTnLst>
                                </p:cTn>
                              </p:par>
                              <p:par>
                                <p:cTn id="71" presetID="10" presetClass="entr" presetSubtype="0" fill="hold" nodeType="withEffect">
                                  <p:stCondLst>
                                    <p:cond delay="0"/>
                                  </p:stCondLst>
                                  <p:childTnLst>
                                    <p:set>
                                      <p:cBhvr>
                                        <p:cTn id="72" dur="1" fill="hold">
                                          <p:stCondLst>
                                            <p:cond delay="0"/>
                                          </p:stCondLst>
                                        </p:cTn>
                                        <p:tgtEl>
                                          <p:spTgt spid="508944"/>
                                        </p:tgtEl>
                                        <p:attrNameLst>
                                          <p:attrName>style.visibility</p:attrName>
                                        </p:attrNameLst>
                                      </p:cBhvr>
                                      <p:to>
                                        <p:strVal val="visible"/>
                                      </p:to>
                                    </p:set>
                                    <p:animEffect transition="in" filter="fade">
                                      <p:cBhvr>
                                        <p:cTn id="73" dur="1000"/>
                                        <p:tgtEl>
                                          <p:spTgt spid="508944"/>
                                        </p:tgtEl>
                                      </p:cBhvr>
                                    </p:animEffect>
                                  </p:childTnLst>
                                </p:cTn>
                              </p:par>
                              <p:par>
                                <p:cTn id="74" presetID="10" presetClass="entr" presetSubtype="0" fill="hold" nodeType="withEffect">
                                  <p:stCondLst>
                                    <p:cond delay="0"/>
                                  </p:stCondLst>
                                  <p:childTnLst>
                                    <p:set>
                                      <p:cBhvr>
                                        <p:cTn id="75" dur="1" fill="hold">
                                          <p:stCondLst>
                                            <p:cond delay="0"/>
                                          </p:stCondLst>
                                        </p:cTn>
                                        <p:tgtEl>
                                          <p:spTgt spid="508950"/>
                                        </p:tgtEl>
                                        <p:attrNameLst>
                                          <p:attrName>style.visibility</p:attrName>
                                        </p:attrNameLst>
                                      </p:cBhvr>
                                      <p:to>
                                        <p:strVal val="visible"/>
                                      </p:to>
                                    </p:set>
                                    <p:animEffect transition="in" filter="fade">
                                      <p:cBhvr>
                                        <p:cTn id="76" dur="1000"/>
                                        <p:tgtEl>
                                          <p:spTgt spid="508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42" grpId="0" animBg="1"/>
      <p:bldP spid="5089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eaLnBrk="1" fontAlgn="auto" hangingPunct="1">
              <a:spcAft>
                <a:spcPts val="0"/>
              </a:spcAft>
              <a:defRPr/>
            </a:pPr>
            <a:r>
              <a:rPr lang="en-US" sz="5400" dirty="0" smtClean="0">
                <a:solidFill>
                  <a:srgbClr val="002060"/>
                </a:solidFill>
                <a:latin typeface="Bell MT" pitchFamily="18" charset="0"/>
              </a:rPr>
              <a:t>Law and Order:</a:t>
            </a:r>
            <a:endParaRPr lang="en-US" sz="5400" dirty="0">
              <a:solidFill>
                <a:srgbClr val="002060"/>
              </a:solidFill>
              <a:latin typeface="Bell MT" pitchFamily="18" charset="0"/>
            </a:endParaRPr>
          </a:p>
        </p:txBody>
      </p:sp>
      <p:sp>
        <p:nvSpPr>
          <p:cNvPr id="4" name="Footer Placeholder 3"/>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
        <p:nvSpPr>
          <p:cNvPr id="7" name="Subtitle 6"/>
          <p:cNvSpPr>
            <a:spLocks noGrp="1"/>
          </p:cNvSpPr>
          <p:nvPr>
            <p:ph type="subTitle" idx="1"/>
          </p:nvPr>
        </p:nvSpPr>
        <p:spPr>
          <a:xfrm>
            <a:off x="533400" y="3581400"/>
            <a:ext cx="8077200" cy="1752600"/>
          </a:xfrm>
        </p:spPr>
        <p:txBody>
          <a:bodyPr/>
          <a:lstStyle/>
          <a:p>
            <a:pPr eaLnBrk="1" hangingPunct="1"/>
            <a:r>
              <a:rPr lang="en-US" sz="4800" dirty="0" smtClean="0">
                <a:latin typeface="Bell MT" pitchFamily="18" charset="0"/>
              </a:rPr>
              <a:t>The Life of a Criminal Case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iterate type="lt">
                                    <p:tmPct val="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normAutofit/>
          </a:bodyPr>
          <a:lstStyle/>
          <a:p>
            <a:pPr eaLnBrk="1" fontAlgn="auto" hangingPunct="1">
              <a:spcAft>
                <a:spcPts val="0"/>
              </a:spcAft>
              <a:defRPr/>
            </a:pPr>
            <a:r>
              <a:rPr lang="en-US" sz="4400" dirty="0" smtClean="0">
                <a:solidFill>
                  <a:srgbClr val="002060"/>
                </a:solidFill>
                <a:latin typeface="Bell MT" pitchFamily="18" charset="0"/>
              </a:rPr>
              <a:t>Our Criminal Courts are Busy</a:t>
            </a:r>
          </a:p>
        </p:txBody>
      </p:sp>
      <p:sp>
        <p:nvSpPr>
          <p:cNvPr id="5" name="Footer Placeholder 4"/>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
        <p:nvSpPr>
          <p:cNvPr id="465924" name="Rectangle 4"/>
          <p:cNvSpPr>
            <a:spLocks noChangeArrowheads="1"/>
          </p:cNvSpPr>
          <p:nvPr/>
        </p:nvSpPr>
        <p:spPr bwMode="auto">
          <a:xfrm>
            <a:off x="762000" y="1676400"/>
            <a:ext cx="7620000" cy="4648200"/>
          </a:xfrm>
          <a:prstGeom prst="rect">
            <a:avLst/>
          </a:prstGeom>
          <a:noFill/>
          <a:ln w="9525">
            <a:noFill/>
            <a:miter lim="800000"/>
            <a:headEnd/>
            <a:tailEnd/>
          </a:ln>
          <a:effectLst/>
        </p:spPr>
        <p:txBody>
          <a:bodyPr/>
          <a:lstStyle/>
          <a:p>
            <a:pPr marL="342900" indent="-342900" algn="ctr">
              <a:lnSpc>
                <a:spcPct val="80000"/>
              </a:lnSpc>
              <a:spcBef>
                <a:spcPct val="20000"/>
              </a:spcBef>
              <a:buClr>
                <a:schemeClr val="hlink"/>
              </a:buClr>
              <a:buSzPct val="65000"/>
              <a:buFont typeface="Wingdings" pitchFamily="2" charset="2"/>
              <a:buNone/>
              <a:defRPr/>
            </a:pPr>
            <a:r>
              <a:rPr lang="en-US" sz="3200" u="none" dirty="0">
                <a:solidFill>
                  <a:srgbClr val="C00000"/>
                </a:solidFill>
                <a:latin typeface="Bell MT" pitchFamily="18" charset="0"/>
              </a:rPr>
              <a:t>Criminal Cases Filed (2012 statewide)</a:t>
            </a:r>
          </a:p>
          <a:p>
            <a:pPr marL="342900" indent="-342900">
              <a:lnSpc>
                <a:spcPct val="80000"/>
              </a:lnSpc>
              <a:spcBef>
                <a:spcPct val="20000"/>
              </a:spcBef>
              <a:buClr>
                <a:schemeClr val="hlink"/>
              </a:buClr>
              <a:buSzPct val="65000"/>
              <a:buFont typeface="Wingdings" pitchFamily="2" charset="2"/>
              <a:buNone/>
              <a:defRPr/>
            </a:pPr>
            <a:r>
              <a:rPr lang="en-US" sz="2000" u="none" dirty="0">
                <a:latin typeface="Bell MT" pitchFamily="18" charset="0"/>
              </a:rPr>
              <a:t>	</a:t>
            </a:r>
          </a:p>
          <a:p>
            <a:pPr marL="342900" indent="-342900">
              <a:lnSpc>
                <a:spcPct val="80000"/>
              </a:lnSpc>
              <a:spcBef>
                <a:spcPct val="20000"/>
              </a:spcBef>
              <a:buClr>
                <a:schemeClr val="hlink"/>
              </a:buClr>
              <a:buSzPct val="65000"/>
              <a:buFont typeface="Wingdings" pitchFamily="2" charset="2"/>
              <a:buNone/>
              <a:defRPr/>
            </a:pPr>
            <a:r>
              <a:rPr lang="en-US" sz="2400" u="none" dirty="0">
                <a:latin typeface="Bell MT" pitchFamily="18" charset="0"/>
              </a:rPr>
              <a:t>	</a:t>
            </a:r>
            <a:r>
              <a:rPr lang="en-US" sz="2800" u="none" dirty="0">
                <a:latin typeface="Bell MT" pitchFamily="18" charset="0"/>
              </a:rPr>
              <a:t>82,848 </a:t>
            </a:r>
            <a:r>
              <a:rPr lang="en-US" sz="3200" u="none" dirty="0">
                <a:latin typeface="Bell MT" pitchFamily="18" charset="0"/>
              </a:rPr>
              <a:t>in County Courts – misdemeanors</a:t>
            </a:r>
          </a:p>
          <a:p>
            <a:pPr marL="342900" indent="-342900">
              <a:lnSpc>
                <a:spcPct val="80000"/>
              </a:lnSpc>
              <a:spcBef>
                <a:spcPct val="20000"/>
              </a:spcBef>
              <a:buClr>
                <a:schemeClr val="hlink"/>
              </a:buClr>
              <a:buSzPct val="65000"/>
              <a:buFont typeface="Wingdings" pitchFamily="2" charset="2"/>
              <a:buNone/>
              <a:defRPr/>
            </a:pPr>
            <a:r>
              <a:rPr lang="en-US" sz="2400" u="none" dirty="0">
                <a:latin typeface="Bell MT" pitchFamily="18" charset="0"/>
              </a:rPr>
              <a:t>	</a:t>
            </a:r>
          </a:p>
          <a:p>
            <a:pPr marL="342900" indent="-342900">
              <a:lnSpc>
                <a:spcPct val="80000"/>
              </a:lnSpc>
              <a:spcBef>
                <a:spcPct val="20000"/>
              </a:spcBef>
              <a:buClr>
                <a:schemeClr val="hlink"/>
              </a:buClr>
              <a:buSzPct val="65000"/>
              <a:buFont typeface="Wingdings" pitchFamily="2" charset="2"/>
              <a:buNone/>
              <a:defRPr/>
            </a:pPr>
            <a:r>
              <a:rPr lang="en-US" sz="3200" u="none" dirty="0">
                <a:latin typeface="Bell MT" pitchFamily="18" charset="0"/>
              </a:rPr>
              <a:t>	</a:t>
            </a:r>
            <a:r>
              <a:rPr lang="en-US" sz="2800" u="none" dirty="0">
                <a:latin typeface="Bell MT" pitchFamily="18" charset="0"/>
              </a:rPr>
              <a:t>35,551</a:t>
            </a:r>
            <a:r>
              <a:rPr lang="en-US" sz="3200" u="none" dirty="0">
                <a:latin typeface="Bell MT" pitchFamily="18" charset="0"/>
              </a:rPr>
              <a:t> in District Courts - felonies</a:t>
            </a:r>
          </a:p>
          <a:p>
            <a:pPr marL="342900" indent="-342900">
              <a:lnSpc>
                <a:spcPct val="80000"/>
              </a:lnSpc>
              <a:spcBef>
                <a:spcPct val="20000"/>
              </a:spcBef>
              <a:buClr>
                <a:schemeClr val="hlink"/>
              </a:buClr>
              <a:buSzPct val="65000"/>
              <a:buFont typeface="Wingdings" pitchFamily="2" charset="2"/>
              <a:buNone/>
              <a:defRPr/>
            </a:pPr>
            <a:r>
              <a:rPr lang="en-US" sz="3200" u="none" dirty="0">
                <a:latin typeface="Bell MT" pitchFamily="18" charset="0"/>
              </a:rPr>
              <a:t>	</a:t>
            </a:r>
          </a:p>
          <a:p>
            <a:pPr marL="342900" indent="-342900">
              <a:lnSpc>
                <a:spcPct val="80000"/>
              </a:lnSpc>
              <a:spcBef>
                <a:spcPct val="20000"/>
              </a:spcBef>
              <a:buClr>
                <a:schemeClr val="hlink"/>
              </a:buClr>
              <a:buSzPct val="65000"/>
              <a:buFont typeface="Wingdings" pitchFamily="2" charset="2"/>
              <a:buNone/>
              <a:defRPr/>
            </a:pPr>
            <a:endParaRPr lang="en-US" sz="2400" b="1" u="none" dirty="0">
              <a:latin typeface="Bell MT" pitchFamily="18" charset="0"/>
            </a:endParaRPr>
          </a:p>
          <a:p>
            <a:pPr marL="342900" indent="-342900">
              <a:lnSpc>
                <a:spcPct val="80000"/>
              </a:lnSpc>
              <a:spcBef>
                <a:spcPct val="20000"/>
              </a:spcBef>
              <a:buClr>
                <a:schemeClr val="hlink"/>
              </a:buClr>
              <a:buSzPct val="65000"/>
              <a:buFont typeface="Wingdings" pitchFamily="2" charset="2"/>
              <a:buNone/>
              <a:defRPr/>
            </a:pPr>
            <a:r>
              <a:rPr lang="en-US" sz="2400" b="1" u="none" dirty="0">
                <a:latin typeface="Bell MT" pitchFamily="18" charset="0"/>
              </a:rPr>
              <a:t>	        </a:t>
            </a:r>
            <a:r>
              <a:rPr lang="en-US" sz="2400" b="1" u="none" dirty="0">
                <a:solidFill>
                  <a:srgbClr val="C00000"/>
                </a:solidFill>
                <a:latin typeface="Bell MT" pitchFamily="18" charset="0"/>
              </a:rPr>
              <a:t> 118,399</a:t>
            </a:r>
            <a:r>
              <a:rPr lang="en-US" sz="3200" b="1" u="none" dirty="0">
                <a:solidFill>
                  <a:srgbClr val="C00000"/>
                </a:solidFill>
                <a:latin typeface="Bell MT" pitchFamily="18" charset="0"/>
              </a:rPr>
              <a:t> </a:t>
            </a:r>
            <a:r>
              <a:rPr lang="en-US" sz="3200" u="none" dirty="0">
                <a:solidFill>
                  <a:srgbClr val="C00000"/>
                </a:solidFill>
                <a:latin typeface="Bell MT" pitchFamily="18" charset="0"/>
              </a:rPr>
              <a:t>Total Criminal Cases </a:t>
            </a:r>
            <a:endParaRPr lang="en-US" sz="2800" u="none" dirty="0">
              <a:solidFill>
                <a:srgbClr val="C00000"/>
              </a:solidFill>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659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5924"/>
                                        </p:tgtEl>
                                        <p:attrNameLst>
                                          <p:attrName>style.visibility</p:attrName>
                                        </p:attrNameLst>
                                      </p:cBhvr>
                                      <p:to>
                                        <p:strVal val="visible"/>
                                      </p:to>
                                    </p:set>
                                    <p:animEffect transition="in" filter="fade">
                                      <p:cBhvr>
                                        <p:cTn id="11" dur="1000"/>
                                        <p:tgtEl>
                                          <p:spTgt spid="465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53251" name="Text Box 9"/>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grpSp>
        <p:nvGrpSpPr>
          <p:cNvPr id="2" name="Group 13"/>
          <p:cNvGrpSpPr>
            <a:grpSpLocks/>
          </p:cNvGrpSpPr>
          <p:nvPr/>
        </p:nvGrpSpPr>
        <p:grpSpPr bwMode="auto">
          <a:xfrm>
            <a:off x="609600" y="457200"/>
            <a:ext cx="7924800" cy="5247620"/>
            <a:chOff x="609600" y="457200"/>
            <a:chExt cx="7924800" cy="5247620"/>
          </a:xfrm>
        </p:grpSpPr>
        <p:sp>
          <p:nvSpPr>
            <p:cNvPr id="53253" name="Text Box 4"/>
            <p:cNvSpPr txBox="1">
              <a:spLocks noChangeArrowheads="1"/>
            </p:cNvSpPr>
            <p:nvPr/>
          </p:nvSpPr>
          <p:spPr bwMode="auto">
            <a:xfrm>
              <a:off x="5943600" y="2209800"/>
              <a:ext cx="2590800" cy="523220"/>
            </a:xfrm>
            <a:prstGeom prst="rect">
              <a:avLst/>
            </a:prstGeom>
            <a:noFill/>
            <a:ln w="9525">
              <a:noFill/>
              <a:miter lim="800000"/>
              <a:headEnd/>
              <a:tailEnd/>
            </a:ln>
          </p:spPr>
          <p:txBody>
            <a:bodyPr>
              <a:spAutoFit/>
            </a:bodyPr>
            <a:lstStyle/>
            <a:p>
              <a:pPr algn="ctr"/>
              <a:r>
                <a:rPr lang="en-US" sz="2800" u="none" dirty="0">
                  <a:latin typeface="Bell MT" pitchFamily="18" charset="0"/>
                </a:rPr>
                <a:t>Equally to All</a:t>
              </a:r>
            </a:p>
          </p:txBody>
        </p:sp>
        <p:sp>
          <p:nvSpPr>
            <p:cNvPr id="53254" name="Text Box 5"/>
            <p:cNvSpPr txBox="1">
              <a:spLocks noChangeArrowheads="1"/>
            </p:cNvSpPr>
            <p:nvPr/>
          </p:nvSpPr>
          <p:spPr bwMode="auto">
            <a:xfrm>
              <a:off x="609600" y="1997075"/>
              <a:ext cx="2819400" cy="954107"/>
            </a:xfrm>
            <a:prstGeom prst="rect">
              <a:avLst/>
            </a:prstGeom>
            <a:noFill/>
            <a:ln w="9525">
              <a:noFill/>
              <a:miter lim="800000"/>
              <a:headEnd/>
              <a:tailEnd/>
            </a:ln>
          </p:spPr>
          <p:txBody>
            <a:bodyPr>
              <a:spAutoFit/>
            </a:bodyPr>
            <a:lstStyle/>
            <a:p>
              <a:pPr algn="ctr"/>
              <a:r>
                <a:rPr lang="en-US" sz="2800" u="none" dirty="0">
                  <a:latin typeface="Bell MT" pitchFamily="18" charset="0"/>
                </a:rPr>
                <a:t>Applying </a:t>
              </a:r>
            </a:p>
            <a:p>
              <a:pPr algn="ctr"/>
              <a:r>
                <a:rPr lang="en-US" sz="2800" u="none" dirty="0">
                  <a:latin typeface="Bell MT" pitchFamily="18" charset="0"/>
                </a:rPr>
                <a:t>the Rule of Law</a:t>
              </a:r>
            </a:p>
          </p:txBody>
        </p:sp>
        <p:sp>
          <p:nvSpPr>
            <p:cNvPr id="53255" name="Text Box 6"/>
            <p:cNvSpPr txBox="1">
              <a:spLocks noChangeArrowheads="1"/>
            </p:cNvSpPr>
            <p:nvPr/>
          </p:nvSpPr>
          <p:spPr bwMode="auto">
            <a:xfrm>
              <a:off x="2286000" y="5181600"/>
              <a:ext cx="4800600" cy="523220"/>
            </a:xfrm>
            <a:prstGeom prst="rect">
              <a:avLst/>
            </a:prstGeom>
            <a:noFill/>
            <a:ln w="9525">
              <a:noFill/>
              <a:miter lim="800000"/>
              <a:headEnd/>
              <a:tailEnd/>
            </a:ln>
          </p:spPr>
          <p:txBody>
            <a:bodyPr>
              <a:spAutoFit/>
            </a:bodyPr>
            <a:lstStyle/>
            <a:p>
              <a:pPr algn="ctr"/>
              <a:r>
                <a:rPr lang="en-US" sz="2800" u="none" dirty="0">
                  <a:latin typeface="Bell MT" pitchFamily="18" charset="0"/>
                </a:rPr>
                <a:t>Fair &amp; Impartial Courts</a:t>
              </a:r>
            </a:p>
          </p:txBody>
        </p:sp>
        <p:grpSp>
          <p:nvGrpSpPr>
            <p:cNvPr id="3" name="Group 12"/>
            <p:cNvGrpSpPr>
              <a:grpSpLocks/>
            </p:cNvGrpSpPr>
            <p:nvPr/>
          </p:nvGrpSpPr>
          <p:grpSpPr bwMode="auto">
            <a:xfrm>
              <a:off x="2057400" y="457200"/>
              <a:ext cx="5105400" cy="4724400"/>
              <a:chOff x="2057400" y="457200"/>
              <a:chExt cx="5105400" cy="4724400"/>
            </a:xfrm>
          </p:grpSpPr>
          <p:sp>
            <p:nvSpPr>
              <p:cNvPr id="11" name="Isosceles Triangle 10"/>
              <p:cNvSpPr/>
              <p:nvPr/>
            </p:nvSpPr>
            <p:spPr>
              <a:xfrm>
                <a:off x="2057400" y="457200"/>
                <a:ext cx="5105400" cy="4724400"/>
              </a:xfrm>
              <a:prstGeom prst="triangle">
                <a:avLst>
                  <a:gd name="adj" fmla="val 50298"/>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8" name="TextBox 9"/>
              <p:cNvSpPr txBox="1">
                <a:spLocks noChangeArrowheads="1"/>
              </p:cNvSpPr>
              <p:nvPr/>
            </p:nvSpPr>
            <p:spPr bwMode="auto">
              <a:xfrm>
                <a:off x="2971800" y="2743200"/>
                <a:ext cx="3153228" cy="2000548"/>
              </a:xfrm>
              <a:prstGeom prst="rect">
                <a:avLst/>
              </a:prstGeom>
              <a:noFill/>
              <a:ln w="9525">
                <a:noFill/>
                <a:miter lim="800000"/>
                <a:headEnd/>
                <a:tailEnd/>
              </a:ln>
            </p:spPr>
            <p:txBody>
              <a:bodyPr wrap="square">
                <a:spAutoFit/>
              </a:bodyPr>
              <a:lstStyle/>
              <a:p>
                <a:pPr algn="ctr"/>
                <a:r>
                  <a:rPr lang="en-US" sz="6200" b="1" u="none" dirty="0">
                    <a:solidFill>
                      <a:srgbClr val="1E2171"/>
                    </a:solidFill>
                    <a:effectLst>
                      <a:outerShdw blurRad="38100" dist="38100" dir="2700000" algn="tl">
                        <a:srgbClr val="000000">
                          <a:alpha val="43137"/>
                        </a:srgbClr>
                      </a:outerShdw>
                    </a:effectLst>
                    <a:latin typeface="Bell MT" pitchFamily="18" charset="0"/>
                  </a:rPr>
                  <a:t>Equal Justice </a:t>
                </a: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2" descr="Cheyenne County"/>
          <p:cNvPicPr>
            <a:picLocks noChangeAspect="1" noChangeArrowheads="1"/>
          </p:cNvPicPr>
          <p:nvPr/>
        </p:nvPicPr>
        <p:blipFill>
          <a:blip r:embed="rId3" cstate="print"/>
          <a:srcRect/>
          <a:stretch>
            <a:fillRect/>
          </a:stretch>
        </p:blipFill>
        <p:spPr bwMode="auto">
          <a:xfrm>
            <a:off x="990600" y="2133600"/>
            <a:ext cx="1905000" cy="1428750"/>
          </a:xfrm>
          <a:prstGeom prst="rect">
            <a:avLst/>
          </a:prstGeom>
          <a:noFill/>
          <a:ln w="9525">
            <a:noFill/>
            <a:miter lim="800000"/>
            <a:headEnd/>
            <a:tailEnd/>
          </a:ln>
        </p:spPr>
      </p:pic>
      <p:pic>
        <p:nvPicPr>
          <p:cNvPr id="36867" name="Picture 3" descr="appellate court"/>
          <p:cNvPicPr>
            <a:picLocks noChangeAspect="1" noChangeArrowheads="1"/>
          </p:cNvPicPr>
          <p:nvPr/>
        </p:nvPicPr>
        <p:blipFill>
          <a:blip r:embed="rId4" cstate="print"/>
          <a:srcRect/>
          <a:stretch>
            <a:fillRect/>
          </a:stretch>
        </p:blipFill>
        <p:spPr bwMode="auto">
          <a:xfrm>
            <a:off x="3200400" y="2438400"/>
            <a:ext cx="2209800" cy="1314450"/>
          </a:xfrm>
          <a:prstGeom prst="rect">
            <a:avLst/>
          </a:prstGeom>
          <a:noFill/>
          <a:ln w="9525">
            <a:noFill/>
            <a:miter lim="800000"/>
            <a:headEnd/>
            <a:tailEnd/>
          </a:ln>
        </p:spPr>
      </p:pic>
      <p:pic>
        <p:nvPicPr>
          <p:cNvPr id="36868" name="Picture 4" descr="delta co"/>
          <p:cNvPicPr>
            <a:picLocks noChangeAspect="1" noChangeArrowheads="1"/>
          </p:cNvPicPr>
          <p:nvPr/>
        </p:nvPicPr>
        <p:blipFill>
          <a:blip r:embed="rId5" cstate="print"/>
          <a:srcRect/>
          <a:stretch>
            <a:fillRect/>
          </a:stretch>
        </p:blipFill>
        <p:spPr bwMode="auto">
          <a:xfrm>
            <a:off x="4495800" y="1143000"/>
            <a:ext cx="1828800" cy="1133475"/>
          </a:xfrm>
          <a:prstGeom prst="rect">
            <a:avLst/>
          </a:prstGeom>
          <a:noFill/>
          <a:ln w="9525">
            <a:noFill/>
            <a:miter lim="800000"/>
            <a:headEnd/>
            <a:tailEnd/>
          </a:ln>
        </p:spPr>
      </p:pic>
      <p:pic>
        <p:nvPicPr>
          <p:cNvPr id="36869" name="Picture 5" descr="denver district"/>
          <p:cNvPicPr>
            <a:picLocks noChangeAspect="1" noChangeArrowheads="1"/>
          </p:cNvPicPr>
          <p:nvPr/>
        </p:nvPicPr>
        <p:blipFill>
          <a:blip r:embed="rId6" cstate="print"/>
          <a:srcRect/>
          <a:stretch>
            <a:fillRect/>
          </a:stretch>
        </p:blipFill>
        <p:spPr bwMode="auto">
          <a:xfrm>
            <a:off x="2209800" y="838200"/>
            <a:ext cx="1905000" cy="1525588"/>
          </a:xfrm>
          <a:prstGeom prst="rect">
            <a:avLst/>
          </a:prstGeom>
          <a:noFill/>
          <a:ln w="9525">
            <a:noFill/>
            <a:miter lim="800000"/>
            <a:headEnd/>
            <a:tailEnd/>
          </a:ln>
        </p:spPr>
      </p:pic>
      <p:pic>
        <p:nvPicPr>
          <p:cNvPr id="36870" name="Picture 6" descr="elbert co"/>
          <p:cNvPicPr>
            <a:picLocks noChangeAspect="1" noChangeArrowheads="1"/>
          </p:cNvPicPr>
          <p:nvPr/>
        </p:nvPicPr>
        <p:blipFill>
          <a:blip r:embed="rId7" cstate="print"/>
          <a:srcRect/>
          <a:stretch>
            <a:fillRect/>
          </a:stretch>
        </p:blipFill>
        <p:spPr bwMode="auto">
          <a:xfrm>
            <a:off x="2590800" y="4495800"/>
            <a:ext cx="1951038" cy="1463675"/>
          </a:xfrm>
          <a:prstGeom prst="rect">
            <a:avLst/>
          </a:prstGeom>
          <a:noFill/>
          <a:ln w="9525">
            <a:noFill/>
            <a:miter lim="800000"/>
            <a:headEnd/>
            <a:tailEnd/>
          </a:ln>
        </p:spPr>
      </p:pic>
      <p:pic>
        <p:nvPicPr>
          <p:cNvPr id="36871" name="Picture 7" descr="huerfano co"/>
          <p:cNvPicPr>
            <a:picLocks noChangeAspect="1" noChangeArrowheads="1"/>
          </p:cNvPicPr>
          <p:nvPr/>
        </p:nvPicPr>
        <p:blipFill>
          <a:blip r:embed="rId8" cstate="print"/>
          <a:srcRect/>
          <a:stretch>
            <a:fillRect/>
          </a:stretch>
        </p:blipFill>
        <p:spPr bwMode="auto">
          <a:xfrm>
            <a:off x="6019800" y="1828800"/>
            <a:ext cx="1257300" cy="1676400"/>
          </a:xfrm>
          <a:prstGeom prst="rect">
            <a:avLst/>
          </a:prstGeom>
          <a:noFill/>
          <a:ln w="9525">
            <a:noFill/>
            <a:miter lim="800000"/>
            <a:headEnd/>
            <a:tailEnd/>
          </a:ln>
        </p:spPr>
      </p:pic>
      <p:pic>
        <p:nvPicPr>
          <p:cNvPr id="36872" name="Picture 8" descr="jackson co"/>
          <p:cNvPicPr>
            <a:picLocks noChangeAspect="1" noChangeArrowheads="1"/>
          </p:cNvPicPr>
          <p:nvPr/>
        </p:nvPicPr>
        <p:blipFill>
          <a:blip r:embed="rId9" cstate="print"/>
          <a:srcRect/>
          <a:stretch>
            <a:fillRect/>
          </a:stretch>
        </p:blipFill>
        <p:spPr bwMode="auto">
          <a:xfrm>
            <a:off x="4191000" y="3810000"/>
            <a:ext cx="1722438" cy="1292225"/>
          </a:xfrm>
          <a:prstGeom prst="rect">
            <a:avLst/>
          </a:prstGeom>
          <a:noFill/>
          <a:ln w="9525">
            <a:noFill/>
            <a:miter lim="800000"/>
            <a:headEnd/>
            <a:tailEnd/>
          </a:ln>
        </p:spPr>
      </p:pic>
      <p:pic>
        <p:nvPicPr>
          <p:cNvPr id="36873" name="Picture 9" descr="jefferson co"/>
          <p:cNvPicPr>
            <a:picLocks noChangeAspect="1" noChangeArrowheads="1"/>
          </p:cNvPicPr>
          <p:nvPr/>
        </p:nvPicPr>
        <p:blipFill>
          <a:blip r:embed="rId10" cstate="print"/>
          <a:srcRect/>
          <a:stretch>
            <a:fillRect/>
          </a:stretch>
        </p:blipFill>
        <p:spPr bwMode="auto">
          <a:xfrm>
            <a:off x="1981200" y="4038600"/>
            <a:ext cx="1331913" cy="998538"/>
          </a:xfrm>
          <a:prstGeom prst="rect">
            <a:avLst/>
          </a:prstGeom>
          <a:noFill/>
          <a:ln w="9525">
            <a:noFill/>
            <a:miter lim="800000"/>
            <a:headEnd/>
            <a:tailEnd/>
          </a:ln>
        </p:spPr>
      </p:pic>
      <p:pic>
        <p:nvPicPr>
          <p:cNvPr id="36874" name="Picture 10" descr="logan county"/>
          <p:cNvPicPr>
            <a:picLocks noChangeAspect="1" noChangeArrowheads="1"/>
          </p:cNvPicPr>
          <p:nvPr/>
        </p:nvPicPr>
        <p:blipFill>
          <a:blip r:embed="rId11" cstate="print"/>
          <a:srcRect/>
          <a:stretch>
            <a:fillRect/>
          </a:stretch>
        </p:blipFill>
        <p:spPr bwMode="auto">
          <a:xfrm>
            <a:off x="3810000" y="381000"/>
            <a:ext cx="1524000" cy="1143000"/>
          </a:xfrm>
          <a:prstGeom prst="rect">
            <a:avLst/>
          </a:prstGeom>
          <a:noFill/>
          <a:ln w="9525">
            <a:noFill/>
            <a:miter lim="800000"/>
            <a:headEnd/>
            <a:tailEnd/>
          </a:ln>
        </p:spPr>
      </p:pic>
      <p:pic>
        <p:nvPicPr>
          <p:cNvPr id="36875" name="Picture 11" descr="weld co"/>
          <p:cNvPicPr>
            <a:picLocks noChangeAspect="1" noChangeArrowheads="1"/>
          </p:cNvPicPr>
          <p:nvPr/>
        </p:nvPicPr>
        <p:blipFill>
          <a:blip r:embed="rId12" cstate="print"/>
          <a:srcRect/>
          <a:stretch>
            <a:fillRect/>
          </a:stretch>
        </p:blipFill>
        <p:spPr bwMode="auto">
          <a:xfrm>
            <a:off x="838200" y="3505200"/>
            <a:ext cx="1371600" cy="985838"/>
          </a:xfrm>
          <a:prstGeom prst="rect">
            <a:avLst/>
          </a:prstGeom>
          <a:noFill/>
          <a:ln w="9525">
            <a:noFill/>
            <a:miter lim="800000"/>
            <a:headEnd/>
            <a:tailEnd/>
          </a:ln>
        </p:spPr>
      </p:pic>
      <p:pic>
        <p:nvPicPr>
          <p:cNvPr id="36876" name="Picture 12" descr="san miguel co"/>
          <p:cNvPicPr>
            <a:picLocks noChangeAspect="1" noChangeArrowheads="1"/>
          </p:cNvPicPr>
          <p:nvPr/>
        </p:nvPicPr>
        <p:blipFill>
          <a:blip r:embed="rId13" cstate="print"/>
          <a:srcRect/>
          <a:stretch>
            <a:fillRect/>
          </a:stretch>
        </p:blipFill>
        <p:spPr bwMode="auto">
          <a:xfrm>
            <a:off x="5715000" y="4572000"/>
            <a:ext cx="1371600" cy="1096963"/>
          </a:xfrm>
          <a:prstGeom prst="rect">
            <a:avLst/>
          </a:prstGeom>
          <a:noFill/>
          <a:ln w="9525">
            <a:noFill/>
            <a:miter lim="800000"/>
            <a:headEnd/>
            <a:tailEnd/>
          </a:ln>
        </p:spPr>
      </p:pic>
      <p:pic>
        <p:nvPicPr>
          <p:cNvPr id="36877" name="Picture 13" descr="El Paso County Courthouse"/>
          <p:cNvPicPr>
            <a:picLocks noChangeAspect="1" noChangeArrowheads="1"/>
          </p:cNvPicPr>
          <p:nvPr/>
        </p:nvPicPr>
        <p:blipFill>
          <a:blip r:embed="rId14" cstate="print"/>
          <a:srcRect/>
          <a:stretch>
            <a:fillRect/>
          </a:stretch>
        </p:blipFill>
        <p:spPr bwMode="auto">
          <a:xfrm>
            <a:off x="6781800" y="3810000"/>
            <a:ext cx="1371600" cy="914400"/>
          </a:xfrm>
          <a:prstGeom prst="rect">
            <a:avLst/>
          </a:prstGeom>
          <a:noFill/>
          <a:ln w="9525">
            <a:noFill/>
            <a:miter lim="800000"/>
            <a:headEnd/>
            <a:tailEnd/>
          </a:ln>
        </p:spPr>
      </p:pic>
      <p:sp>
        <p:nvSpPr>
          <p:cNvPr id="526350" name="Text Box 14"/>
          <p:cNvSpPr txBox="1">
            <a:spLocks noChangeArrowheads="1"/>
          </p:cNvSpPr>
          <p:nvPr/>
        </p:nvSpPr>
        <p:spPr bwMode="auto">
          <a:xfrm>
            <a:off x="609600" y="1905000"/>
            <a:ext cx="8001000" cy="1446213"/>
          </a:xfrm>
          <a:prstGeom prst="rect">
            <a:avLst/>
          </a:prstGeom>
          <a:noFill/>
          <a:ln w="9525">
            <a:noFill/>
            <a:miter lim="800000"/>
            <a:headEnd/>
            <a:tailEnd/>
          </a:ln>
          <a:effectLst/>
        </p:spPr>
        <p:txBody>
          <a:bodyPr>
            <a:spAutoFit/>
          </a:bodyPr>
          <a:lstStyle/>
          <a:p>
            <a:pPr algn="ctr" eaLnBrk="0" hangingPunct="0">
              <a:spcBef>
                <a:spcPct val="50000"/>
              </a:spcBef>
              <a:defRPr/>
            </a:pPr>
            <a:r>
              <a:rPr lang="en-US" sz="8800" b="1" i="1" u="none" dirty="0">
                <a:effectLst>
                  <a:outerShdw blurRad="38100" dist="38100" dir="2700000" algn="tl">
                    <a:srgbClr val="000000"/>
                  </a:outerShdw>
                </a:effectLst>
                <a:latin typeface="Bell MT" pitchFamily="18" charset="0"/>
              </a:rPr>
              <a:t>Our Courts</a:t>
            </a:r>
          </a:p>
        </p:txBody>
      </p:sp>
      <p:sp>
        <p:nvSpPr>
          <p:cNvPr id="526351" name="Text Box 15"/>
          <p:cNvSpPr txBox="1">
            <a:spLocks noChangeArrowheads="1"/>
          </p:cNvSpPr>
          <p:nvPr/>
        </p:nvSpPr>
        <p:spPr bwMode="auto">
          <a:xfrm>
            <a:off x="1143000" y="3429000"/>
            <a:ext cx="7239000" cy="769938"/>
          </a:xfrm>
          <a:prstGeom prst="rect">
            <a:avLst/>
          </a:prstGeom>
          <a:noFill/>
          <a:ln w="9525">
            <a:noFill/>
            <a:miter lim="800000"/>
            <a:headEnd/>
            <a:tailEnd/>
          </a:ln>
          <a:effectLst/>
        </p:spPr>
        <p:txBody>
          <a:bodyPr>
            <a:spAutoFit/>
          </a:bodyPr>
          <a:lstStyle/>
          <a:p>
            <a:pPr algn="ctr" eaLnBrk="0" hangingPunct="0">
              <a:spcBef>
                <a:spcPct val="50000"/>
              </a:spcBef>
              <a:defRPr/>
            </a:pPr>
            <a:r>
              <a:rPr lang="en-US" sz="4400" u="none" dirty="0">
                <a:effectLst>
                  <a:outerShdw blurRad="38100" dist="38100" dir="2700000" algn="tl">
                    <a:srgbClr val="000000"/>
                  </a:outerShdw>
                </a:effectLst>
                <a:latin typeface="Bell MT" pitchFamily="18" charset="0"/>
              </a:rPr>
              <a:t>Serving Colorado</a:t>
            </a:r>
          </a:p>
        </p:txBody>
      </p:sp>
      <p:sp>
        <p:nvSpPr>
          <p:cNvPr id="526352" name="Text Box 16"/>
          <p:cNvSpPr txBox="1">
            <a:spLocks noChangeArrowheads="1"/>
          </p:cNvSpPr>
          <p:nvPr/>
        </p:nvSpPr>
        <p:spPr bwMode="auto">
          <a:xfrm>
            <a:off x="304800" y="4419600"/>
            <a:ext cx="8610600" cy="769938"/>
          </a:xfrm>
          <a:prstGeom prst="rect">
            <a:avLst/>
          </a:prstGeom>
          <a:noFill/>
          <a:ln w="9525">
            <a:noFill/>
            <a:miter lim="800000"/>
            <a:headEnd/>
            <a:tailEnd/>
          </a:ln>
          <a:effectLst/>
        </p:spPr>
        <p:txBody>
          <a:bodyPr>
            <a:spAutoFit/>
          </a:bodyPr>
          <a:lstStyle/>
          <a:p>
            <a:pPr algn="ctr" eaLnBrk="0" hangingPunct="0">
              <a:defRPr/>
            </a:pPr>
            <a:r>
              <a:rPr lang="en-US" sz="4400" u="none" dirty="0">
                <a:effectLst>
                  <a:outerShdw blurRad="38100" dist="38100" dir="2700000" algn="tl">
                    <a:srgbClr val="000000"/>
                  </a:outerShdw>
                </a:effectLst>
                <a:latin typeface="Bell MT" pitchFamily="18" charset="0"/>
              </a:rPr>
              <a:t>Serving Justice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6350"/>
                                        </p:tgtEl>
                                        <p:attrNameLst>
                                          <p:attrName>style.visibility</p:attrName>
                                        </p:attrNameLst>
                                      </p:cBhvr>
                                      <p:to>
                                        <p:strVal val="visible"/>
                                      </p:to>
                                    </p:set>
                                    <p:animEffect transition="in" filter="fade">
                                      <p:cBhvr>
                                        <p:cTn id="7" dur="2000"/>
                                        <p:tgtEl>
                                          <p:spTgt spid="52635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26351"/>
                                        </p:tgtEl>
                                        <p:attrNameLst>
                                          <p:attrName>style.visibility</p:attrName>
                                        </p:attrNameLst>
                                      </p:cBhvr>
                                      <p:to>
                                        <p:strVal val="visible"/>
                                      </p:to>
                                    </p:set>
                                    <p:animEffect transition="in" filter="fade">
                                      <p:cBhvr>
                                        <p:cTn id="11" dur="2000"/>
                                        <p:tgtEl>
                                          <p:spTgt spid="52635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26352"/>
                                        </p:tgtEl>
                                        <p:attrNameLst>
                                          <p:attrName>style.visibility</p:attrName>
                                        </p:attrNameLst>
                                      </p:cBhvr>
                                      <p:to>
                                        <p:strVal val="visible"/>
                                      </p:to>
                                    </p:set>
                                    <p:animEffect transition="in" filter="fade">
                                      <p:cBhvr>
                                        <p:cTn id="15" dur="2000"/>
                                        <p:tgtEl>
                                          <p:spTgt spid="52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50" grpId="0"/>
      <p:bldP spid="526351" grpId="0"/>
      <p:bldP spid="5263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eaLnBrk="1" fontAlgn="auto" hangingPunct="1">
              <a:spcAft>
                <a:spcPts val="0"/>
              </a:spcAft>
              <a:defRPr/>
            </a:pPr>
            <a:r>
              <a:rPr lang="en-US" sz="5400" dirty="0" smtClean="0">
                <a:solidFill>
                  <a:srgbClr val="002060"/>
                </a:solidFill>
                <a:latin typeface="Bell MT" pitchFamily="18" charset="0"/>
              </a:rPr>
              <a:t>People v. Mr. X</a:t>
            </a:r>
            <a:endParaRPr lang="en-US" sz="5400" dirty="0">
              <a:solidFill>
                <a:srgbClr val="002060"/>
              </a:solidFill>
              <a:latin typeface="Bell MT" pitchFamily="18" charset="0"/>
            </a:endParaRPr>
          </a:p>
        </p:txBody>
      </p:sp>
      <p:pic>
        <p:nvPicPr>
          <p:cNvPr id="4099" name="Content Placeholder 7" descr="bar_fight.jpg"/>
          <p:cNvPicPr>
            <a:picLocks noGrp="1" noChangeAspect="1"/>
          </p:cNvPicPr>
          <p:nvPr>
            <p:ph idx="1"/>
          </p:nvPr>
        </p:nvPicPr>
        <p:blipFill>
          <a:blip r:embed="rId3" cstate="print"/>
          <a:srcRect/>
          <a:stretch>
            <a:fillRect/>
          </a:stretch>
        </p:blipFill>
        <p:spPr>
          <a:xfrm>
            <a:off x="1554163" y="1905000"/>
            <a:ext cx="6035675" cy="4403725"/>
          </a:xfrm>
        </p:spPr>
      </p:pic>
      <p:sp>
        <p:nvSpPr>
          <p:cNvPr id="4" name="Footer Placeholder 3"/>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
        <p:nvSpPr>
          <p:cNvPr id="17413" name="TextBox 6"/>
          <p:cNvSpPr txBox="1">
            <a:spLocks noChangeArrowheads="1"/>
          </p:cNvSpPr>
          <p:nvPr/>
        </p:nvSpPr>
        <p:spPr bwMode="auto">
          <a:xfrm>
            <a:off x="0" y="1143000"/>
            <a:ext cx="9144000" cy="646113"/>
          </a:xfrm>
          <a:prstGeom prst="rect">
            <a:avLst/>
          </a:prstGeom>
          <a:noFill/>
          <a:ln w="9525">
            <a:noFill/>
            <a:miter lim="800000"/>
            <a:headEnd/>
            <a:tailEnd/>
          </a:ln>
        </p:spPr>
        <p:txBody>
          <a:bodyPr>
            <a:spAutoFit/>
          </a:bodyPr>
          <a:lstStyle/>
          <a:p>
            <a:pPr algn="ctr" eaLnBrk="0" hangingPunct="0"/>
            <a:r>
              <a:rPr lang="en-US" sz="3600" u="none" dirty="0">
                <a:latin typeface="Bell MT" pitchFamily="18" charset="0"/>
              </a:rPr>
              <a:t>Imagine a typical bar fight case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sz="quarter"/>
          </p:nvPr>
        </p:nvSpPr>
        <p:spPr>
          <a:xfrm>
            <a:off x="457200" y="152400"/>
            <a:ext cx="8229600" cy="1371600"/>
          </a:xfrm>
        </p:spPr>
        <p:txBody>
          <a:bodyPr/>
          <a:lstStyle/>
          <a:p>
            <a:pPr eaLnBrk="1" fontAlgn="auto" hangingPunct="1">
              <a:spcAft>
                <a:spcPts val="0"/>
              </a:spcAft>
              <a:defRPr/>
            </a:pPr>
            <a:r>
              <a:rPr lang="en-US" sz="5400" dirty="0" smtClean="0">
                <a:solidFill>
                  <a:srgbClr val="002060"/>
                </a:solidFill>
                <a:latin typeface="Bell MT" pitchFamily="18" charset="0"/>
              </a:rPr>
              <a:t>THE PLAYERS</a:t>
            </a:r>
            <a:endParaRPr lang="en-US" sz="5400" dirty="0">
              <a:solidFill>
                <a:srgbClr val="002060"/>
              </a:solidFill>
              <a:latin typeface="Bell MT" pitchFamily="18" charset="0"/>
            </a:endParaRPr>
          </a:p>
        </p:txBody>
      </p:sp>
      <p:pic>
        <p:nvPicPr>
          <p:cNvPr id="5123" name="Content Placeholder 9" descr="1a6d0377-5bd2-423b-9be6-c7cd5ed64542_Main_chips_estrada_502.jpg"/>
          <p:cNvPicPr>
            <a:picLocks noGrp="1" noChangeAspect="1"/>
          </p:cNvPicPr>
          <p:nvPr>
            <p:ph sz="quarter" idx="1"/>
          </p:nvPr>
        </p:nvPicPr>
        <p:blipFill>
          <a:blip r:embed="rId3" cstate="print"/>
          <a:srcRect/>
          <a:stretch>
            <a:fillRect/>
          </a:stretch>
        </p:blipFill>
        <p:spPr>
          <a:xfrm>
            <a:off x="1368425" y="1338263"/>
            <a:ext cx="2289175" cy="2319337"/>
          </a:xfrm>
        </p:spPr>
      </p:pic>
      <p:pic>
        <p:nvPicPr>
          <p:cNvPr id="5128" name="Content Placeholder 9" descr="101-patrick-fitzgerald-2.jpg"/>
          <p:cNvPicPr>
            <a:picLocks noGrp="1" noChangeAspect="1"/>
          </p:cNvPicPr>
          <p:nvPr>
            <p:ph sz="quarter" idx="2"/>
          </p:nvPr>
        </p:nvPicPr>
        <p:blipFill>
          <a:blip r:embed="rId4" cstate="print"/>
          <a:srcRect/>
          <a:stretch>
            <a:fillRect/>
          </a:stretch>
        </p:blipFill>
        <p:spPr>
          <a:xfrm>
            <a:off x="5334000" y="1219200"/>
            <a:ext cx="2667000" cy="2514600"/>
          </a:xfrm>
        </p:spPr>
      </p:pic>
      <p:pic>
        <p:nvPicPr>
          <p:cNvPr id="5124" name="Content Placeholder 11" descr="image-perry%20mason[1].jpg"/>
          <p:cNvPicPr>
            <a:picLocks noGrp="1" noChangeAspect="1"/>
          </p:cNvPicPr>
          <p:nvPr>
            <p:ph sz="quarter" idx="3"/>
          </p:nvPr>
        </p:nvPicPr>
        <p:blipFill>
          <a:blip r:embed="rId5" cstate="print"/>
          <a:srcRect/>
          <a:stretch>
            <a:fillRect/>
          </a:stretch>
        </p:blipFill>
        <p:spPr>
          <a:xfrm>
            <a:off x="1390650" y="3995738"/>
            <a:ext cx="2266950" cy="2405062"/>
          </a:xfrm>
        </p:spPr>
      </p:pic>
      <p:pic>
        <p:nvPicPr>
          <p:cNvPr id="5127" name="Content Placeholder 11" descr="LumLg.jpg"/>
          <p:cNvPicPr>
            <a:picLocks noGrp="1" noChangeAspect="1"/>
          </p:cNvPicPr>
          <p:nvPr>
            <p:ph sz="quarter" idx="4"/>
          </p:nvPr>
        </p:nvPicPr>
        <p:blipFill>
          <a:blip r:embed="rId6" cstate="print"/>
          <a:srcRect/>
          <a:stretch>
            <a:fillRect/>
          </a:stretch>
        </p:blipFill>
        <p:spPr>
          <a:xfrm>
            <a:off x="5334000" y="3867150"/>
            <a:ext cx="2667000" cy="2686050"/>
          </a:xfrm>
        </p:spPr>
      </p:pic>
      <p:sp>
        <p:nvSpPr>
          <p:cNvPr id="8" name="Footer Placeholder 7"/>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fontAlgn="auto" hangingPunct="1">
              <a:spcAft>
                <a:spcPts val="0"/>
              </a:spcAft>
              <a:defRPr/>
            </a:pPr>
            <a:r>
              <a:rPr lang="en-US" sz="5400" dirty="0" smtClean="0">
                <a:solidFill>
                  <a:srgbClr val="002060"/>
                </a:solidFill>
                <a:latin typeface="Bell MT" pitchFamily="18" charset="0"/>
              </a:rPr>
              <a:t>THE JURY:</a:t>
            </a:r>
            <a:endParaRPr lang="en-US" sz="5400" dirty="0">
              <a:solidFill>
                <a:srgbClr val="002060"/>
              </a:solidFill>
              <a:latin typeface="Bell MT" pitchFamily="18" charset="0"/>
            </a:endParaRPr>
          </a:p>
        </p:txBody>
      </p:sp>
      <p:pic>
        <p:nvPicPr>
          <p:cNvPr id="6147" name="Content Placeholder 5" descr="The%20jury%20of%20twelve%20good%20people%20and%20true,%20listen%20to%20the%20evidence%20presented%20by%20their%20colleagues.jpg"/>
          <p:cNvPicPr>
            <a:picLocks noGrp="1" noChangeAspect="1"/>
          </p:cNvPicPr>
          <p:nvPr>
            <p:ph idx="1"/>
          </p:nvPr>
        </p:nvPicPr>
        <p:blipFill>
          <a:blip r:embed="rId3" cstate="print"/>
          <a:srcRect/>
          <a:stretch>
            <a:fillRect/>
          </a:stretch>
        </p:blipFill>
        <p:spPr>
          <a:xfrm>
            <a:off x="1524000" y="1973263"/>
            <a:ext cx="6064250" cy="3132137"/>
          </a:xfrm>
        </p:spPr>
      </p:pic>
      <p:sp>
        <p:nvSpPr>
          <p:cNvPr id="5" name="Footer Placeholder 4"/>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eaLnBrk="1" fontAlgn="auto" hangingPunct="1">
              <a:spcAft>
                <a:spcPts val="0"/>
              </a:spcAft>
              <a:defRPr/>
            </a:pPr>
            <a:r>
              <a:rPr lang="en-US" sz="5400" dirty="0" smtClean="0">
                <a:solidFill>
                  <a:srgbClr val="002060"/>
                </a:solidFill>
                <a:latin typeface="Bell MT" pitchFamily="18" charset="0"/>
              </a:rPr>
              <a:t>THE CONSTITUTION</a:t>
            </a:r>
            <a:endParaRPr lang="en-US" sz="5400" dirty="0">
              <a:solidFill>
                <a:srgbClr val="002060"/>
              </a:solidFill>
              <a:latin typeface="Bell MT" pitchFamily="18" charset="0"/>
            </a:endParaRPr>
          </a:p>
        </p:txBody>
      </p:sp>
      <p:pic>
        <p:nvPicPr>
          <p:cNvPr id="7171" name="Content Placeholder 4" descr="U.S. Constitution.jpg"/>
          <p:cNvPicPr>
            <a:picLocks noGrp="1" noChangeAspect="1"/>
          </p:cNvPicPr>
          <p:nvPr>
            <p:ph idx="1"/>
          </p:nvPr>
        </p:nvPicPr>
        <p:blipFill>
          <a:blip r:embed="rId3" cstate="print"/>
          <a:srcRect/>
          <a:stretch>
            <a:fillRect/>
          </a:stretch>
        </p:blipFill>
        <p:spPr>
          <a:xfrm>
            <a:off x="2438400" y="1219200"/>
            <a:ext cx="4267200" cy="5257800"/>
          </a:xfrm>
        </p:spPr>
      </p:pic>
      <p:sp>
        <p:nvSpPr>
          <p:cNvPr id="5" name="Footer Placeholder 4"/>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pPr eaLnBrk="1" fontAlgn="auto" hangingPunct="1">
              <a:spcAft>
                <a:spcPts val="0"/>
              </a:spcAft>
              <a:defRPr/>
            </a:pPr>
            <a:r>
              <a:rPr lang="en-US" sz="5400" dirty="0" smtClean="0">
                <a:solidFill>
                  <a:srgbClr val="002060"/>
                </a:solidFill>
                <a:latin typeface="Bell MT" pitchFamily="18" charset="0"/>
              </a:rPr>
              <a:t>FIRST APPEARANCE IN COURT</a:t>
            </a:r>
            <a:endParaRPr lang="en-US" sz="5400" dirty="0">
              <a:solidFill>
                <a:srgbClr val="002060"/>
              </a:solidFill>
              <a:latin typeface="Bell MT" pitchFamily="18" charset="0"/>
            </a:endParaRPr>
          </a:p>
        </p:txBody>
      </p:sp>
      <p:sp>
        <p:nvSpPr>
          <p:cNvPr id="3" name="Content Placeholder 2"/>
          <p:cNvSpPr>
            <a:spLocks noGrp="1"/>
          </p:cNvSpPr>
          <p:nvPr>
            <p:ph sz="half" idx="1"/>
          </p:nvPr>
        </p:nvSpPr>
        <p:spPr>
          <a:xfrm>
            <a:off x="457200" y="1798638"/>
            <a:ext cx="4038600" cy="4525962"/>
          </a:xfrm>
        </p:spPr>
        <p:txBody>
          <a:bodyPr/>
          <a:lstStyle/>
          <a:p>
            <a:pPr eaLnBrk="1" hangingPunct="1"/>
            <a:r>
              <a:rPr lang="en-US" dirty="0" smtClean="0">
                <a:latin typeface="Bell MT" pitchFamily="18" charset="0"/>
              </a:rPr>
              <a:t>Advised of Charges</a:t>
            </a:r>
          </a:p>
          <a:p>
            <a:pPr eaLnBrk="1" hangingPunct="1"/>
            <a:r>
              <a:rPr lang="en-US" dirty="0" smtClean="0">
                <a:latin typeface="Bell MT" pitchFamily="18" charset="0"/>
              </a:rPr>
              <a:t>Advised of Rights</a:t>
            </a:r>
          </a:p>
          <a:p>
            <a:pPr lvl="1" eaLnBrk="1" hangingPunct="1"/>
            <a:r>
              <a:rPr lang="en-US" dirty="0" smtClean="0">
                <a:latin typeface="Bell MT" pitchFamily="18" charset="0"/>
              </a:rPr>
              <a:t>Appointment  of counsel</a:t>
            </a:r>
          </a:p>
          <a:p>
            <a:pPr lvl="1" eaLnBrk="1" hangingPunct="1"/>
            <a:r>
              <a:rPr lang="en-US" dirty="0" smtClean="0">
                <a:latin typeface="Bell MT" pitchFamily="18" charset="0"/>
              </a:rPr>
              <a:t>Speedy Trial is set</a:t>
            </a:r>
          </a:p>
          <a:p>
            <a:pPr lvl="1" eaLnBrk="1" hangingPunct="1"/>
            <a:r>
              <a:rPr lang="en-US" dirty="0" smtClean="0">
                <a:latin typeface="Bell MT" pitchFamily="18" charset="0"/>
              </a:rPr>
              <a:t>Right to Jury Trial if imprisonment is an option</a:t>
            </a:r>
          </a:p>
          <a:p>
            <a:pPr lvl="1" eaLnBrk="1" hangingPunct="1"/>
            <a:r>
              <a:rPr lang="en-US" dirty="0" smtClean="0">
                <a:latin typeface="Bell MT" pitchFamily="18" charset="0"/>
              </a:rPr>
              <a:t>Set Bail</a:t>
            </a:r>
          </a:p>
        </p:txBody>
      </p:sp>
      <p:pic>
        <p:nvPicPr>
          <p:cNvPr id="21508" name="Content Placeholder 6" descr="Leopold and Loeb.jpg"/>
          <p:cNvPicPr>
            <a:picLocks noGrp="1" noChangeAspect="1"/>
          </p:cNvPicPr>
          <p:nvPr>
            <p:ph sz="half" idx="2"/>
          </p:nvPr>
        </p:nvPicPr>
        <p:blipFill>
          <a:blip r:embed="rId3" cstate="print"/>
          <a:srcRect/>
          <a:stretch>
            <a:fillRect/>
          </a:stretch>
        </p:blipFill>
        <p:spPr>
          <a:xfrm>
            <a:off x="4724400" y="2455863"/>
            <a:ext cx="3925888" cy="2344737"/>
          </a:xfrm>
        </p:spPr>
      </p:pic>
      <p:sp>
        <p:nvSpPr>
          <p:cNvPr id="6" name="Footer Placeholder 5"/>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5400" dirty="0" smtClean="0">
                <a:solidFill>
                  <a:srgbClr val="002060"/>
                </a:solidFill>
                <a:latin typeface="Bell MT" pitchFamily="18" charset="0"/>
              </a:rPr>
              <a:t>BAIL DETERMINATION</a:t>
            </a:r>
            <a:endParaRPr lang="en-US" sz="5400" dirty="0">
              <a:solidFill>
                <a:srgbClr val="002060"/>
              </a:solidFill>
              <a:latin typeface="Bell MT" pitchFamily="18" charset="0"/>
            </a:endParaRPr>
          </a:p>
        </p:txBody>
      </p:sp>
      <p:sp>
        <p:nvSpPr>
          <p:cNvPr id="7" name="Text Placeholder 6"/>
          <p:cNvSpPr>
            <a:spLocks noGrp="1"/>
          </p:cNvSpPr>
          <p:nvPr>
            <p:ph type="body" sz="half" idx="1"/>
          </p:nvPr>
        </p:nvSpPr>
        <p:spPr>
          <a:xfrm>
            <a:off x="457200" y="2590800"/>
            <a:ext cx="4038600" cy="3505200"/>
          </a:xfrm>
        </p:spPr>
        <p:txBody>
          <a:bodyPr/>
          <a:lstStyle/>
          <a:p>
            <a:pPr eaLnBrk="1" hangingPunct="1"/>
            <a:r>
              <a:rPr lang="en-US" sz="3600" dirty="0" smtClean="0">
                <a:latin typeface="Bell MT" pitchFamily="18" charset="0"/>
              </a:rPr>
              <a:t>Seriousness of charge</a:t>
            </a:r>
          </a:p>
          <a:p>
            <a:pPr eaLnBrk="1" hangingPunct="1"/>
            <a:r>
              <a:rPr lang="en-US" sz="3600" dirty="0" smtClean="0">
                <a:latin typeface="Bell MT" pitchFamily="18" charset="0"/>
              </a:rPr>
              <a:t>Flight risk</a:t>
            </a:r>
          </a:p>
          <a:p>
            <a:pPr eaLnBrk="1" hangingPunct="1"/>
            <a:r>
              <a:rPr lang="en-US" sz="3600" dirty="0" smtClean="0">
                <a:latin typeface="Bell MT" pitchFamily="18" charset="0"/>
              </a:rPr>
              <a:t>Criminal history</a:t>
            </a:r>
          </a:p>
          <a:p>
            <a:pPr eaLnBrk="1" hangingPunct="1"/>
            <a:endParaRPr lang="en-US" dirty="0" smtClean="0"/>
          </a:p>
        </p:txBody>
      </p:sp>
      <p:pic>
        <p:nvPicPr>
          <p:cNvPr id="22532" name="Content Placeholder 8" descr="Downtwn1$mcdonough-bail-bonds.jpg"/>
          <p:cNvPicPr>
            <a:picLocks noGrp="1" noChangeAspect="1"/>
          </p:cNvPicPr>
          <p:nvPr>
            <p:ph sz="half" idx="2"/>
          </p:nvPr>
        </p:nvPicPr>
        <p:blipFill>
          <a:blip r:embed="rId3" cstate="print"/>
          <a:srcRect/>
          <a:stretch>
            <a:fillRect/>
          </a:stretch>
        </p:blipFill>
        <p:spPr>
          <a:xfrm>
            <a:off x="4946650" y="1981200"/>
            <a:ext cx="3441700" cy="4114800"/>
          </a:xfrm>
        </p:spPr>
      </p:pic>
      <p:sp>
        <p:nvSpPr>
          <p:cNvPr id="6" name="Footer Placeholder 5"/>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5400" dirty="0" smtClean="0">
                <a:solidFill>
                  <a:srgbClr val="002060"/>
                </a:solidFill>
                <a:latin typeface="Bell MT" pitchFamily="18" charset="0"/>
              </a:rPr>
              <a:t>BACK TO OUR HYPOTHETICAL</a:t>
            </a:r>
            <a:endParaRPr lang="en-US" sz="5400" dirty="0">
              <a:solidFill>
                <a:srgbClr val="002060"/>
              </a:solidFill>
              <a:latin typeface="Bell MT" pitchFamily="18" charset="0"/>
            </a:endParaRPr>
          </a:p>
        </p:txBody>
      </p:sp>
      <p:pic>
        <p:nvPicPr>
          <p:cNvPr id="10243" name="Content Placeholder 6" descr="bar_fight.jpg"/>
          <p:cNvPicPr>
            <a:picLocks noGrp="1" noChangeAspect="1"/>
          </p:cNvPicPr>
          <p:nvPr>
            <p:ph sz="half" idx="2"/>
          </p:nvPr>
        </p:nvPicPr>
        <p:blipFill>
          <a:blip r:embed="rId3" cstate="print"/>
          <a:srcRect/>
          <a:stretch>
            <a:fillRect/>
          </a:stretch>
        </p:blipFill>
        <p:spPr>
          <a:xfrm>
            <a:off x="1524000" y="1927225"/>
            <a:ext cx="5791200" cy="4016375"/>
          </a:xfrm>
        </p:spPr>
      </p:pic>
      <p:sp>
        <p:nvSpPr>
          <p:cNvPr id="5" name="Footer Placeholder 4"/>
          <p:cNvSpPr>
            <a:spLocks noGrp="1"/>
          </p:cNvSpPr>
          <p:nvPr>
            <p:ph type="ftr" sz="quarter" idx="11"/>
          </p:nvPr>
        </p:nvSpPr>
        <p:spPr>
          <a:xfrm>
            <a:off x="0" y="6245225"/>
            <a:ext cx="9144000" cy="476250"/>
          </a:xfrm>
        </p:spPr>
        <p:txBody>
          <a:bodyPr/>
          <a:lstStyle/>
          <a:p>
            <a:pPr>
              <a:defRPr/>
            </a:pPr>
            <a:r>
              <a:rPr lang="en-US" dirty="0"/>
              <a:t>Copyright © 2010 by Colorado Bar Association and Colorado Judicial Institute, 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8706</TotalTime>
  <Words>2844</Words>
  <Application>Microsoft Office PowerPoint</Application>
  <PresentationFormat>Letter Paper (8.5x11 in)</PresentationFormat>
  <Paragraphs>354</Paragraphs>
  <Slides>22</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Tahoma</vt:lpstr>
      <vt:lpstr>Arial</vt:lpstr>
      <vt:lpstr>Lucida Sans</vt:lpstr>
      <vt:lpstr>Book Antiqua</vt:lpstr>
      <vt:lpstr>Wingdings 2</vt:lpstr>
      <vt:lpstr>Wingdings</vt:lpstr>
      <vt:lpstr>Wingdings 3</vt:lpstr>
      <vt:lpstr>Georgia</vt:lpstr>
      <vt:lpstr>Batang</vt:lpstr>
      <vt:lpstr>Bell MT</vt:lpstr>
      <vt:lpstr>Garamond</vt:lpstr>
      <vt:lpstr>Apex</vt:lpstr>
      <vt:lpstr>Civic</vt:lpstr>
      <vt:lpstr>Slide 1</vt:lpstr>
      <vt:lpstr>Law and Order:</vt:lpstr>
      <vt:lpstr>People v. Mr. X</vt:lpstr>
      <vt:lpstr>THE PLAYERS</vt:lpstr>
      <vt:lpstr>THE JURY:</vt:lpstr>
      <vt:lpstr>THE CONSTITUTION</vt:lpstr>
      <vt:lpstr>FIRST APPEARANCE IN COURT</vt:lpstr>
      <vt:lpstr>BAIL DETERMINATION</vt:lpstr>
      <vt:lpstr>BACK TO OUR HYPOTHETICAL</vt:lpstr>
      <vt:lpstr>PROSECUTION DISCOVERY</vt:lpstr>
      <vt:lpstr>DEFENSE DISCOVERY</vt:lpstr>
      <vt:lpstr>PLEA BARGAINING</vt:lpstr>
      <vt:lpstr>PLEA BARGAINING</vt:lpstr>
      <vt:lpstr>PRETRIAL ISSUES</vt:lpstr>
      <vt:lpstr>TRIAL</vt:lpstr>
      <vt:lpstr>WHAT NEXT?</vt:lpstr>
      <vt:lpstr>SENTENCING</vt:lpstr>
      <vt:lpstr>YOU BE THE JUDGE</vt:lpstr>
      <vt:lpstr>Appeals</vt:lpstr>
      <vt:lpstr>Our Criminal Courts are Busy</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Courts</dc:title>
  <dc:creator>b000slb</dc:creator>
  <cp:lastModifiedBy>pleintern</cp:lastModifiedBy>
  <cp:revision>304</cp:revision>
  <dcterms:created xsi:type="dcterms:W3CDTF">2007-04-27T20:25:04Z</dcterms:created>
  <dcterms:modified xsi:type="dcterms:W3CDTF">2013-11-08T16:02:01Z</dcterms:modified>
</cp:coreProperties>
</file>