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3" r:id="rId2"/>
  </p:sldMasterIdLst>
  <p:notesMasterIdLst>
    <p:notesMasterId r:id="rId22"/>
  </p:notesMasterIdLst>
  <p:sldIdLst>
    <p:sldId id="323" r:id="rId3"/>
    <p:sldId id="259" r:id="rId4"/>
    <p:sldId id="319" r:id="rId5"/>
    <p:sldId id="301" r:id="rId6"/>
    <p:sldId id="307" r:id="rId7"/>
    <p:sldId id="321" r:id="rId8"/>
    <p:sldId id="308" r:id="rId9"/>
    <p:sldId id="320" r:id="rId10"/>
    <p:sldId id="265" r:id="rId11"/>
    <p:sldId id="309" r:id="rId12"/>
    <p:sldId id="317" r:id="rId13"/>
    <p:sldId id="314" r:id="rId14"/>
    <p:sldId id="316" r:id="rId15"/>
    <p:sldId id="318" r:id="rId16"/>
    <p:sldId id="311" r:id="rId17"/>
    <p:sldId id="310" r:id="rId18"/>
    <p:sldId id="282" r:id="rId19"/>
    <p:sldId id="322" r:id="rId20"/>
    <p:sldId id="324"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81362" autoAdjust="0"/>
  </p:normalViewPr>
  <p:slideViewPr>
    <p:cSldViewPr>
      <p:cViewPr varScale="1">
        <p:scale>
          <a:sx n="60" d="100"/>
          <a:sy n="60" d="100"/>
        </p:scale>
        <p:origin x="-79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6169357-9436-4467-9BDE-18E20945D793}" type="datetimeFigureOut">
              <a:rPr lang="en-US" smtClean="0"/>
              <a:pPr/>
              <a:t>11/8/2013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F092BCD-DBAF-4362-B633-7D98E91BB3F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FD6B1C-07F8-4B9A-B1E8-60FDF82C77BF}" type="slidenum">
              <a:rPr lang="en-US">
                <a:solidFill>
                  <a:prstClr val="black"/>
                </a:solidFill>
                <a:latin typeface="Arial" charset="0"/>
              </a:rPr>
              <a:pPr fontAlgn="base">
                <a:spcBef>
                  <a:spcPct val="0"/>
                </a:spcBef>
                <a:spcAft>
                  <a:spcPct val="0"/>
                </a:spcAft>
              </a:pPr>
              <a:t>1</a:t>
            </a:fld>
            <a:endParaRPr lang="en-US">
              <a:solidFill>
                <a:prstClr val="black"/>
              </a:solidFill>
              <a:latin typeface="Arial" charset="0"/>
            </a:endParaRPr>
          </a:p>
        </p:txBody>
      </p:sp>
      <p:sp>
        <p:nvSpPr>
          <p:cNvPr id="18434" name="Rectangle 2"/>
          <p:cNvSpPr>
            <a:spLocks noGrp="1" noRot="1" noChangeAspect="1" noChangeArrowheads="1" noTextEdit="1"/>
          </p:cNvSpPr>
          <p:nvPr>
            <p:ph type="sldImg"/>
          </p:nvPr>
        </p:nvSpPr>
        <p:spPr bwMode="auto">
          <a:xfrm>
            <a:off x="1136650" y="720725"/>
            <a:ext cx="1385888" cy="1039813"/>
          </a:xfrm>
          <a:noFill/>
          <a:ln>
            <a:solidFill>
              <a:srgbClr val="000000"/>
            </a:solidFill>
            <a:miter lim="800000"/>
            <a:headEnd/>
            <a:tailEnd/>
          </a:ln>
        </p:spPr>
      </p:sp>
      <p:sp>
        <p:nvSpPr>
          <p:cNvPr id="18435" name="Rectangle 3"/>
          <p:cNvSpPr>
            <a:spLocks noGrp="1" noChangeArrowheads="1"/>
          </p:cNvSpPr>
          <p:nvPr>
            <p:ph type="body" idx="1"/>
          </p:nvPr>
        </p:nvSpPr>
        <p:spPr bwMode="auto">
          <a:xfrm>
            <a:off x="731520" y="1920240"/>
            <a:ext cx="5852160" cy="6960870"/>
          </a:xfrm>
          <a:noFill/>
        </p:spPr>
        <p:txBody>
          <a:bodyPr wrap="square" numCol="1" anchor="t" anchorCtr="0" compatLnSpc="1">
            <a:prstTxWarp prst="textNoShape">
              <a:avLst/>
            </a:prstTxWarp>
          </a:bodyPr>
          <a:lstStyle/>
          <a:p>
            <a:pPr eaLnBrk="1" hangingPunct="1"/>
            <a:r>
              <a:rPr lang="en-US" sz="1900" dirty="0" smtClean="0"/>
              <a:t>Introduce yourself.</a:t>
            </a:r>
          </a:p>
          <a:p>
            <a:pPr eaLnBrk="1" hangingPunct="1"/>
            <a:r>
              <a:rPr lang="en-US" sz="1900" dirty="0" smtClean="0"/>
              <a:t>Introduce Our Courts as a joint activity of citizens, lawyers, and judges to provide information to the public about our state and federal courts.</a:t>
            </a:r>
          </a:p>
          <a:p>
            <a:pPr eaLnBrk="1" hangingPunct="1"/>
            <a:r>
              <a:rPr lang="en-US" sz="1900" dirty="0" smtClean="0"/>
              <a:t>Today’s presentation is about how divorce (NOW KNOWN AS DISSOLUTION) cases work in Colorado.  In the few minutes we have together, I would like to explore the differing interests at stake, the issues that need to be addressed in a typical divorce case, the different ways in which divorce cases are resolved, and the ongoing role of the court in divorce cases in this state. </a:t>
            </a:r>
            <a:endParaRPr lang="en-US" sz="1900"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Go through factors, tying them to hypothetical, if possible.  </a:t>
            </a:r>
          </a:p>
          <a:p>
            <a:endParaRPr lang="en-US" sz="1300" dirty="0" smtClean="0"/>
          </a:p>
          <a:p>
            <a:r>
              <a:rPr lang="en-US" sz="1300" dirty="0" smtClean="0"/>
              <a:t>Note that “marital property” is anything acquired during the marriage except gifts, inheritance, and separate property, or the proceeds from same.  Marital property in Colorado also includes any increase in the value of separate property.  Joint tenancy property is presumed to be marital property.  These rules can be altered by pre-, during-, or post-nuptial agreements.</a:t>
            </a:r>
          </a:p>
          <a:p>
            <a:endParaRPr lang="en-US" sz="1300" dirty="0" smtClean="0"/>
          </a:p>
          <a:p>
            <a:r>
              <a:rPr lang="en-US" sz="1300" dirty="0" smtClean="0"/>
              <a:t>“Separate property” is anything acquired before the marriage or after the divorce decree.  </a:t>
            </a:r>
            <a:r>
              <a:rPr lang="en-US" sz="1300" u="sng" dirty="0" smtClean="0"/>
              <a:t>Separate property must be traced carefully</a:t>
            </a:r>
            <a:r>
              <a:rPr lang="en-US" sz="1300" dirty="0" smtClean="0"/>
              <a:t>.</a:t>
            </a:r>
          </a:p>
          <a:p>
            <a:endParaRPr lang="en-US" sz="1300" dirty="0" smtClean="0"/>
          </a:p>
          <a:p>
            <a:r>
              <a:rPr lang="en-US" sz="1300" dirty="0" smtClean="0"/>
              <a:t>Marital property is divided fairly and equitably.  Factors to be considered include (1) each party’s c</a:t>
            </a:r>
            <a:r>
              <a:rPr lang="en-US" sz="1300" dirty="0" smtClean="0">
                <a:cs typeface="Tahoma" pitchFamily="34" charset="0"/>
              </a:rPr>
              <a:t>ontributions (including those of a homemaker), (2) the value of separate property, (3) the economic circumstances of each spouse, and (4) sometimes economic “fault” (e.g., one party’s wasting or depleting assets).  In general, courts seek to determine what is fair.</a:t>
            </a:r>
            <a:endParaRPr lang="en-US" sz="1300" i="1" dirty="0" smtClean="0">
              <a:cs typeface="Tahoma" pitchFamily="34" charset="0"/>
            </a:endParaRPr>
          </a:p>
        </p:txBody>
      </p:sp>
      <p:sp>
        <p:nvSpPr>
          <p:cNvPr id="4" name="Slide Number Placeholder 3"/>
          <p:cNvSpPr>
            <a:spLocks noGrp="1"/>
          </p:cNvSpPr>
          <p:nvPr>
            <p:ph type="sldNum" sz="quarter" idx="10"/>
          </p:nvPr>
        </p:nvSpPr>
        <p:spPr/>
        <p:txBody>
          <a:bodyPr/>
          <a:lstStyle/>
          <a:p>
            <a:fld id="{7F092BCD-DBAF-4362-B633-7D98E91BB3F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66612">
              <a:defRPr/>
            </a:pPr>
            <a:r>
              <a:rPr lang="en-US" sz="1300" dirty="0" smtClean="0"/>
              <a:t>Go through factors using hypothetical.  </a:t>
            </a:r>
            <a:r>
              <a:rPr lang="en-US" sz="1300" u="sng" dirty="0" smtClean="0"/>
              <a:t>Ask audience</a:t>
            </a:r>
            <a:r>
              <a:rPr lang="en-US" sz="1300" dirty="0" smtClean="0"/>
              <a:t>:  why is each factor important? </a:t>
            </a:r>
          </a:p>
          <a:p>
            <a:pPr marL="483306" lvl="1" defTabSz="966612">
              <a:defRPr/>
            </a:pPr>
            <a:endParaRPr lang="en-US" sz="1300" dirty="0" smtClean="0"/>
          </a:p>
          <a:p>
            <a:r>
              <a:rPr lang="en-US" sz="1300" dirty="0" smtClean="0"/>
              <a:t>Courts generally award maintenance when </a:t>
            </a:r>
            <a:r>
              <a:rPr lang="en-US" sz="1300" dirty="0" smtClean="0">
                <a:effectLst>
                  <a:outerShdw blurRad="38100" dist="38100" dir="2700000" algn="tl">
                    <a:srgbClr val="000000">
                      <a:alpha val="43137"/>
                    </a:srgbClr>
                  </a:outerShdw>
                </a:effectLst>
              </a:rPr>
              <a:t>(1) a party has received </a:t>
            </a:r>
            <a:r>
              <a:rPr lang="en-US" sz="1300" dirty="0" smtClean="0">
                <a:effectLst>
                  <a:outerShdw blurRad="38100" dist="38100" dir="2700000" algn="tl">
                    <a:srgbClr val="000000">
                      <a:alpha val="43137"/>
                    </a:srgbClr>
                  </a:outerShdw>
                </a:effectLst>
                <a:ea typeface="Tahoma" pitchFamily="34" charset="0"/>
                <a:cs typeface="Tahoma" pitchFamily="34" charset="0"/>
              </a:rPr>
              <a:t>insufficient income from the property settlement, (2) the spouse seeking maintenance cannot support himself or herself.</a:t>
            </a:r>
          </a:p>
          <a:p>
            <a:endParaRPr lang="en-US" sz="1300" dirty="0" smtClean="0">
              <a:effectLst>
                <a:outerShdw blurRad="38100" dist="38100" dir="2700000" algn="tl">
                  <a:srgbClr val="000000">
                    <a:alpha val="43137"/>
                  </a:srgbClr>
                </a:outerShdw>
              </a:effectLst>
              <a:ea typeface="Tahoma" pitchFamily="34" charset="0"/>
              <a:cs typeface="Tahoma" pitchFamily="34" charset="0"/>
            </a:endParaRPr>
          </a:p>
          <a:p>
            <a:r>
              <a:rPr lang="en-US" sz="1300" dirty="0" smtClean="0">
                <a:effectLst>
                  <a:outerShdw blurRad="38100" dist="38100" dir="2700000" algn="tl">
                    <a:srgbClr val="000000">
                      <a:alpha val="43137"/>
                    </a:srgbClr>
                  </a:outerShdw>
                </a:effectLst>
                <a:ea typeface="Tahoma" pitchFamily="34" charset="0"/>
                <a:cs typeface="Tahoma" pitchFamily="34" charset="0"/>
              </a:rPr>
              <a:t>Factors affecting the amount and length of maintenance include (1) the contribution of the spouses to the marriage (including a homemaker’s contribution)</a:t>
            </a:r>
            <a:r>
              <a:rPr lang="en-US" sz="1300" dirty="0" smtClean="0">
                <a:cs typeface="Tahoma" pitchFamily="34" charset="0"/>
              </a:rPr>
              <a:t>, (2) the length of the marriage, (3) the age, physical &amp; emotional condition of the spouse seeking maintenance, (4) </a:t>
            </a:r>
            <a:r>
              <a:rPr lang="en-US" sz="1300" dirty="0" smtClean="0">
                <a:effectLst>
                  <a:outerShdw blurRad="38100" dist="38100" dir="2700000" algn="tl">
                    <a:srgbClr val="000000">
                      <a:alpha val="43137"/>
                    </a:srgbClr>
                  </a:outerShdw>
                </a:effectLst>
                <a:ea typeface="Tahoma" pitchFamily="34" charset="0"/>
                <a:cs typeface="Tahoma" pitchFamily="34" charset="0"/>
              </a:rPr>
              <a:t>the parties’ </a:t>
            </a:r>
            <a:r>
              <a:rPr lang="en-US" sz="1300" dirty="0" smtClean="0">
                <a:cs typeface="Tahoma" pitchFamily="34" charset="0"/>
              </a:rPr>
              <a:t>standard of living during the marriage, and (5) specific sources of income.</a:t>
            </a:r>
          </a:p>
          <a:p>
            <a:endParaRPr lang="en-US" sz="1300" dirty="0" smtClean="0">
              <a:cs typeface="Tahoma" pitchFamily="34" charset="0"/>
            </a:endParaRPr>
          </a:p>
          <a:p>
            <a:r>
              <a:rPr lang="en-US" sz="1300" u="sng" dirty="0" smtClean="0">
                <a:cs typeface="Tahoma" pitchFamily="34" charset="0"/>
              </a:rPr>
              <a:t>The parties can contract for a specific amount of maintenance for a specific amount of time</a:t>
            </a:r>
            <a:r>
              <a:rPr lang="en-US" sz="1300" dirty="0" smtClean="0">
                <a:cs typeface="Tahoma" pitchFamily="34" charset="0"/>
              </a:rPr>
              <a:t>.</a:t>
            </a:r>
          </a:p>
        </p:txBody>
      </p:sp>
      <p:sp>
        <p:nvSpPr>
          <p:cNvPr id="4" name="Slide Number Placeholder 3"/>
          <p:cNvSpPr>
            <a:spLocks noGrp="1"/>
          </p:cNvSpPr>
          <p:nvPr>
            <p:ph type="sldNum" sz="quarter" idx="10"/>
          </p:nvPr>
        </p:nvSpPr>
        <p:spPr/>
        <p:txBody>
          <a:bodyPr/>
          <a:lstStyle/>
          <a:p>
            <a:fld id="{7F092BCD-DBAF-4362-B633-7D98E91BB3F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The issues in divorce cases do not all get resolved in court, although some do.  Other options include mediation, collaborative divorce, and hiring a private judge.  </a:t>
            </a:r>
            <a:r>
              <a:rPr lang="en-US" sz="1300" u="sng" dirty="0" smtClean="0"/>
              <a:t>The court, however, must approve all out-of-court resolutions</a:t>
            </a:r>
            <a:r>
              <a:rPr lang="en-US" sz="1300" dirty="0" smtClean="0"/>
              <a:t>.</a:t>
            </a:r>
          </a:p>
          <a:p>
            <a:endParaRPr lang="en-US" sz="1300" dirty="0" smtClean="0"/>
          </a:p>
          <a:p>
            <a:r>
              <a:rPr lang="en-US" sz="1300" u="sng" dirty="0" smtClean="0"/>
              <a:t>A lawyer is not required</a:t>
            </a:r>
            <a:r>
              <a:rPr lang="en-US" sz="1300" dirty="0" smtClean="0"/>
              <a:t>.</a:t>
            </a:r>
            <a:endParaRPr lang="en-US" sz="1300" u="sng" dirty="0" smtClean="0"/>
          </a:p>
          <a:p>
            <a:endParaRPr lang="en-US" sz="1300" dirty="0" smtClean="0"/>
          </a:p>
          <a:p>
            <a:r>
              <a:rPr lang="en-US" sz="1300" dirty="0" smtClean="0"/>
              <a:t>Let’s look at how each of those work.</a:t>
            </a:r>
          </a:p>
        </p:txBody>
      </p:sp>
      <p:sp>
        <p:nvSpPr>
          <p:cNvPr id="4" name="Slide Number Placeholder 3"/>
          <p:cNvSpPr>
            <a:spLocks noGrp="1"/>
          </p:cNvSpPr>
          <p:nvPr>
            <p:ph type="sldNum" sz="quarter" idx="10"/>
          </p:nvPr>
        </p:nvSpPr>
        <p:spPr/>
        <p:txBody>
          <a:bodyPr/>
          <a:lstStyle/>
          <a:p>
            <a:fld id="{7F092BCD-DBAF-4362-B633-7D98E91BB3F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300" dirty="0" smtClean="0">
                <a:latin typeface="Tahoma" pitchFamily="34" charset="0"/>
                <a:cs typeface="Tahoma" pitchFamily="34" charset="0"/>
              </a:rPr>
              <a:t>Mediation is a process in which a neutral mediator helps two parties try to find a positive solution through negotiation.  The mediator need not be a lawyer and does not have decision-making authority.  He or she will determine the issues in dispute and then try to get the parties to compromise.  The players in a mediation are:</a:t>
            </a:r>
          </a:p>
          <a:p>
            <a:pPr lvl="1"/>
            <a:endParaRPr lang="en-US" sz="1300" dirty="0" smtClean="0">
              <a:latin typeface="Tahoma" pitchFamily="34" charset="0"/>
              <a:cs typeface="Tahoma" pitchFamily="34" charset="0"/>
            </a:endParaRPr>
          </a:p>
          <a:p>
            <a:pPr lvl="1">
              <a:buFont typeface="Arial" pitchFamily="34" charset="0"/>
              <a:buChar char="•"/>
            </a:pPr>
            <a:r>
              <a:rPr lang="en-US" sz="1300" dirty="0" smtClean="0">
                <a:latin typeface="Tahoma" pitchFamily="34" charset="0"/>
                <a:cs typeface="Tahoma" pitchFamily="34" charset="0"/>
              </a:rPr>
              <a:t>The mediator – the person who will assist the parties in their discussions</a:t>
            </a:r>
          </a:p>
          <a:p>
            <a:pPr lvl="1">
              <a:buFont typeface="Arial" pitchFamily="34" charset="0"/>
              <a:buChar char="•"/>
            </a:pPr>
            <a:r>
              <a:rPr lang="en-US" sz="1300" dirty="0" smtClean="0">
                <a:latin typeface="Tahoma" pitchFamily="34" charset="0"/>
                <a:cs typeface="Tahoma" pitchFamily="34" charset="0"/>
              </a:rPr>
              <a:t>The husband and wife – here, Jane and John</a:t>
            </a:r>
          </a:p>
          <a:p>
            <a:pPr lvl="1">
              <a:buFont typeface="Arial" pitchFamily="34" charset="0"/>
              <a:buNone/>
            </a:pPr>
            <a:endParaRPr lang="en-US" sz="1300" dirty="0" smtClean="0">
              <a:latin typeface="Tahoma" pitchFamily="34" charset="0"/>
              <a:cs typeface="Tahoma" pitchFamily="34" charset="0"/>
            </a:endParaRPr>
          </a:p>
          <a:p>
            <a:pPr lvl="1">
              <a:buFont typeface="Arial" pitchFamily="34" charset="0"/>
              <a:buNone/>
            </a:pPr>
            <a:r>
              <a:rPr lang="en-US" sz="1300" u="sng" dirty="0" smtClean="0">
                <a:latin typeface="Tahoma" pitchFamily="34" charset="0"/>
                <a:cs typeface="Tahoma" pitchFamily="34" charset="0"/>
              </a:rPr>
              <a:t>Describe how the mediation process works, using the hypothetical and perhaps having the audience play Jane and John</a:t>
            </a:r>
            <a:r>
              <a:rPr lang="en-US" sz="1300" dirty="0" smtClean="0">
                <a:latin typeface="Tahoma" pitchFamily="34" charset="0"/>
                <a:cs typeface="Tahoma" pitchFamily="34" charset="0"/>
              </a:rPr>
              <a:t>.</a:t>
            </a:r>
          </a:p>
        </p:txBody>
      </p:sp>
      <p:sp>
        <p:nvSpPr>
          <p:cNvPr id="4" name="Slide Number Placeholder 3"/>
          <p:cNvSpPr>
            <a:spLocks noGrp="1"/>
          </p:cNvSpPr>
          <p:nvPr>
            <p:ph type="sldNum" sz="quarter" idx="10"/>
          </p:nvPr>
        </p:nvSpPr>
        <p:spPr/>
        <p:txBody>
          <a:bodyPr/>
          <a:lstStyle/>
          <a:p>
            <a:fld id="{7F092BCD-DBAF-4362-B633-7D98E91BB3F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Collaborative divorce combines the commitment to settlement, which is at the core of mediation, with a model where lawyers work in association with their clients to negotiate agreements.  Collaborative divorce provides the benefits of attorney assistance while avoiding the negative atmosphere of litigation.  In a collaborative divorce, each party has his or her own attorney, and all experts are retained as neutrals in the process.  Specifically, the parties hire attorneys who represent their interests but who also have been trained in non-adversarial, conflict resolution.  Collaboratively-trained coaches (communication specialists, mediators, and/or mental health professionals) are part of the team, as are financial professionals, if needed.  In some cases, the team agrees that if the collaboration fails, the parties will hire new lawyers and experts.</a:t>
            </a:r>
          </a:p>
        </p:txBody>
      </p:sp>
      <p:sp>
        <p:nvSpPr>
          <p:cNvPr id="4" name="Slide Number Placeholder 3"/>
          <p:cNvSpPr>
            <a:spLocks noGrp="1"/>
          </p:cNvSpPr>
          <p:nvPr>
            <p:ph type="sldNum" sz="quarter" idx="10"/>
          </p:nvPr>
        </p:nvSpPr>
        <p:spPr/>
        <p:txBody>
          <a:bodyPr/>
          <a:lstStyle/>
          <a:p>
            <a:fld id="{7F092BCD-DBAF-4362-B633-7D98E91BB3F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300" dirty="0" smtClean="0"/>
              <a:t>The parties may choose to hire a private judge.  Frequently, this judge is a retired judge.</a:t>
            </a:r>
          </a:p>
          <a:p>
            <a:pPr lvl="1"/>
            <a:endParaRPr lang="en-US" sz="1300" dirty="0" smtClean="0"/>
          </a:p>
          <a:p>
            <a:pPr lvl="1"/>
            <a:r>
              <a:rPr lang="en-US" sz="1300" dirty="0" smtClean="0"/>
              <a:t>The use of a private judge keeps the divorce proceedings private.  In addition, it is thought that using a private judge results in a quicker and less expensive conclusion of the divorce proceedings.</a:t>
            </a:r>
          </a:p>
          <a:p>
            <a:pPr lvl="1"/>
            <a:endParaRPr lang="en-US" sz="1300" dirty="0" smtClean="0"/>
          </a:p>
          <a:p>
            <a:pPr lvl="1"/>
            <a:r>
              <a:rPr lang="en-US" sz="1300" dirty="0" smtClean="0"/>
              <a:t>The proceedings before a private judge are just like those in a court case, only the proceedings occur in a private setting (e.g., a conference room in the private judge’s office), and the procedure is frequently less formal.</a:t>
            </a:r>
          </a:p>
        </p:txBody>
      </p:sp>
      <p:sp>
        <p:nvSpPr>
          <p:cNvPr id="4" name="Slide Number Placeholder 3"/>
          <p:cNvSpPr>
            <a:spLocks noGrp="1"/>
          </p:cNvSpPr>
          <p:nvPr>
            <p:ph type="sldNum" sz="quarter" idx="10"/>
          </p:nvPr>
        </p:nvSpPr>
        <p:spPr/>
        <p:txBody>
          <a:bodyPr/>
          <a:lstStyle/>
          <a:p>
            <a:fld id="{7F092BCD-DBAF-4362-B633-7D98E91BB3F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300" u="sng" dirty="0" smtClean="0"/>
              <a:t>Go through slide</a:t>
            </a:r>
            <a:r>
              <a:rPr lang="en-US" sz="1300" dirty="0" smtClean="0"/>
              <a:t>.  </a:t>
            </a:r>
            <a:r>
              <a:rPr lang="en-US" sz="1300" b="1" u="sng" dirty="0" smtClean="0"/>
              <a:t>Make sure to define temporary orders and permanent orders (i.e., make clear that these are orders relating to the key issues noted before)</a:t>
            </a:r>
            <a:r>
              <a:rPr lang="en-US" sz="1300" dirty="0" smtClean="0"/>
              <a:t>.</a:t>
            </a:r>
          </a:p>
          <a:p>
            <a:pPr lvl="1"/>
            <a:endParaRPr lang="en-US" sz="1300" dirty="0" smtClean="0"/>
          </a:p>
          <a:p>
            <a:pPr lvl="1"/>
            <a:endParaRPr lang="en-US" sz="1300" dirty="0" smtClean="0"/>
          </a:p>
          <a:p>
            <a:pPr lvl="1"/>
            <a:endParaRPr lang="en-US" sz="1300" dirty="0" smtClean="0"/>
          </a:p>
        </p:txBody>
      </p:sp>
      <p:sp>
        <p:nvSpPr>
          <p:cNvPr id="4" name="Slide Number Placeholder 3"/>
          <p:cNvSpPr>
            <a:spLocks noGrp="1"/>
          </p:cNvSpPr>
          <p:nvPr>
            <p:ph type="sldNum" sz="quarter" idx="10"/>
          </p:nvPr>
        </p:nvSpPr>
        <p:spPr/>
        <p:txBody>
          <a:bodyPr/>
          <a:lstStyle/>
          <a:p>
            <a:fld id="{7F092BCD-DBAF-4362-B633-7D98E91BB3F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Unlike some types of cases, in which the court’s authority ends when the trial</a:t>
            </a:r>
            <a:r>
              <a:rPr lang="en-US" baseline="0" dirty="0" smtClean="0"/>
              <a:t> ends, </a:t>
            </a:r>
            <a:r>
              <a:rPr lang="en-US" dirty="0" smtClean="0"/>
              <a:t>the court retains the authority to deal with issues relating to the children (e.g.,</a:t>
            </a:r>
            <a:r>
              <a:rPr lang="en-US" baseline="0" dirty="0" smtClean="0"/>
              <a:t> parenting time and support) and maintenance.  This includes modifying parenting time, decision-making authority, child support, and maintenance, if circumstances change so as to warrant modification of these orders.  The court also retains the authority to enforce its orders if one or both parties fails to abide by them.</a:t>
            </a:r>
            <a:endParaRPr lang="en-US" dirty="0"/>
          </a:p>
        </p:txBody>
      </p:sp>
      <p:sp>
        <p:nvSpPr>
          <p:cNvPr id="4" name="Slide Number Placeholder 3"/>
          <p:cNvSpPr>
            <a:spLocks noGrp="1"/>
          </p:cNvSpPr>
          <p:nvPr>
            <p:ph type="sldNum" sz="quarter" idx="10"/>
          </p:nvPr>
        </p:nvSpPr>
        <p:spPr/>
        <p:txBody>
          <a:bodyPr/>
          <a:lstStyle/>
          <a:p>
            <a:fld id="{7F092BCD-DBAF-4362-B633-7D98E91BB3F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E91B33A-D1B9-45D5-8DA3-4E567ACB02C3}" type="slidenum">
              <a:rPr lang="en-US" smtClean="0"/>
              <a:pPr/>
              <a:t>18</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z="1600" dirty="0" smtClean="0"/>
              <a:t>Parties can appeal adverse decisions, and this process helps to ensure that our courts decide cases fairly and impartially and in accordance with the rule of law applied equally to all.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CAE4065A-45F8-4CF9-AACB-FF1DE0F04F22}"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aseline="0" dirty="0" smtClean="0"/>
              <a:t>First, it is important to understand what divorce is.  </a:t>
            </a:r>
            <a:r>
              <a:rPr lang="en-US" u="sng" baseline="0" dirty="0" smtClean="0"/>
              <a:t>Go through slide</a:t>
            </a:r>
            <a:r>
              <a:rPr lang="en-US" u="none" baseline="0" dirty="0" smtClean="0"/>
              <a:t>.</a:t>
            </a:r>
          </a:p>
          <a:p>
            <a:pPr defTabSz="966612">
              <a:defRPr/>
            </a:pPr>
            <a:endParaRPr lang="en-US" u="none" baseline="0" dirty="0" smtClean="0"/>
          </a:p>
          <a:p>
            <a:pPr defTabSz="966612">
              <a:defRPr/>
            </a:pPr>
            <a:r>
              <a:rPr lang="en-US" u="none" baseline="0" dirty="0" smtClean="0"/>
              <a:t>Re legal considerations, divorce terminates the marriage contract and allows each spouse to remarry.  In addition, financial matters must be dealt with.  For example, assets and debts must be separated so that assets and debts that were once joint become the assets and debts of the separate parties.  Likewise, the parties need to deal with tax issues (e.g., who is responsible for what, returns that were once joint now become separate, etc.).  </a:t>
            </a:r>
          </a:p>
          <a:p>
            <a:pPr defTabSz="966612">
              <a:defRPr/>
            </a:pPr>
            <a:endParaRPr lang="en-US" u="none" baseline="0" dirty="0" smtClean="0"/>
          </a:p>
          <a:p>
            <a:pPr defTabSz="966612">
              <a:defRPr/>
            </a:pPr>
            <a:r>
              <a:rPr lang="en-US" u="none" baseline="0" dirty="0" smtClean="0"/>
              <a:t>Re practical considerations, the parties must deal with issues like who will take care of the children, where each spouse will live, who will make decisions regarding the children, etc.</a:t>
            </a:r>
          </a:p>
          <a:p>
            <a:pPr defTabSz="966612">
              <a:defRPr/>
            </a:pPr>
            <a:endParaRPr lang="en-US" u="none" baseline="0" dirty="0" smtClean="0"/>
          </a:p>
          <a:p>
            <a:pPr defTabSz="966612">
              <a:defRPr/>
            </a:pPr>
            <a:r>
              <a:rPr lang="en-US" u="none" baseline="0" dirty="0" smtClean="0"/>
              <a:t> Re the domicile requirement, one of the parties must be domiciled in Colorado for 90 days preceding the commencement of the proceeding; re the 90-day waiting period, 90 days or more must have elapsed since the court acquired jurisdiction over the respondent, either through service of process or the respondent’s joining as a co-petitioner or otherwise appearing.</a:t>
            </a:r>
          </a:p>
          <a:p>
            <a:pPr defTabSz="966612">
              <a:defRPr/>
            </a:pPr>
            <a:endParaRPr lang="en-US" u="none" baseline="0" dirty="0" smtClean="0"/>
          </a:p>
          <a:p>
            <a:pPr defTabSz="966612">
              <a:defRPr/>
            </a:pPr>
            <a:r>
              <a:rPr lang="en-US" u="sng" baseline="0" dirty="0" smtClean="0"/>
              <a:t>Note for speakers</a:t>
            </a:r>
            <a:r>
              <a:rPr lang="en-US" u="none" baseline="0" dirty="0" smtClean="0"/>
              <a:t>:  Although off topic, you may get asked what marriage is.  If you do, note that Colorado recognizes both traditional marriage (e.g., ceremony or marriage certificate) and common law marriage (most states do not recognize common law marriage, but Colorado does).  Common law marriage requires that the parties hold themselves out as married, have a present intent to be married, and cohabitate. </a:t>
            </a:r>
          </a:p>
        </p:txBody>
      </p:sp>
      <p:sp>
        <p:nvSpPr>
          <p:cNvPr id="4" name="Slide Number Placeholder 3"/>
          <p:cNvSpPr>
            <a:spLocks noGrp="1"/>
          </p:cNvSpPr>
          <p:nvPr>
            <p:ph type="sldNum" sz="quarter" idx="10"/>
          </p:nvPr>
        </p:nvSpPr>
        <p:spPr/>
        <p:txBody>
          <a:bodyPr/>
          <a:lstStyle/>
          <a:p>
            <a:fld id="{7F092BCD-DBAF-4362-B633-7D98E91BB3F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To assist</a:t>
            </a:r>
            <a:r>
              <a:rPr lang="en-US" baseline="0" dirty="0" smtClean="0"/>
              <a:t> us in discussing what happens in a typical divorce case in Colorado, let’s look at a hypothetical case:  Jane and John have decided to divorce.  They have two children.  Jane and John are both employed full time.  John is a computer programmer and makes $75,000 per year.  Jane is a nurse and makes $50,000 per year.  Both have retirement accounts through their respective employers.  They own a home with some equity and a significant mortgage, and they jointly own personal property like cars, furniture, a television set, etc.  They also have car loans and a fair amount of credit card debt.</a:t>
            </a:r>
          </a:p>
          <a:p>
            <a:pPr defTabSz="966612">
              <a:defRPr/>
            </a:pPr>
            <a:endParaRPr lang="en-US" baseline="0" dirty="0" smtClean="0"/>
          </a:p>
          <a:p>
            <a:pPr defTabSz="966612">
              <a:defRPr/>
            </a:pPr>
            <a:r>
              <a:rPr lang="en-US" baseline="0" dirty="0" smtClean="0"/>
              <a:t>ASK THE AUDIENCE:  What are the differing interests at stake here?</a:t>
            </a:r>
          </a:p>
        </p:txBody>
      </p:sp>
      <p:sp>
        <p:nvSpPr>
          <p:cNvPr id="4" name="Slide Number Placeholder 3"/>
          <p:cNvSpPr>
            <a:spLocks noGrp="1"/>
          </p:cNvSpPr>
          <p:nvPr>
            <p:ph type="sldNum" sz="quarter" idx="10"/>
          </p:nvPr>
        </p:nvSpPr>
        <p:spPr/>
        <p:txBody>
          <a:bodyPr/>
          <a:lstStyle/>
          <a:p>
            <a:fld id="{7F092BCD-DBAF-4362-B633-7D98E91BB3F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different players have differing interests.</a:t>
            </a:r>
          </a:p>
          <a:p>
            <a:endParaRPr lang="en-US" baseline="0" dirty="0" smtClean="0"/>
          </a:p>
          <a:p>
            <a:r>
              <a:rPr lang="en-US" baseline="0" dirty="0" smtClean="0"/>
              <a:t>Why might the community have an interest?  We want people to be able to live as healthy, productive members of society, but when people are going through the divorce process, they frequently are unable to do so.  Divorce is highly stressful on all concerned.  Children, in particular, often require special attention during this process.</a:t>
            </a:r>
          </a:p>
          <a:p>
            <a:endParaRPr lang="en-US" baseline="0" dirty="0" smtClean="0"/>
          </a:p>
          <a:p>
            <a:r>
              <a:rPr lang="en-US" u="sng" baseline="0" dirty="0" smtClean="0"/>
              <a:t>BREAK AUDIENCE INTO GROUPS REPRESENTING THE PARENTS, THE CHILDREN, AND THE COMMUNITY.  ASK EACH GROUP WHAT EACH IS CONCERNED ABOUT</a:t>
            </a:r>
          </a:p>
        </p:txBody>
      </p:sp>
      <p:sp>
        <p:nvSpPr>
          <p:cNvPr id="4" name="Slide Number Placeholder 3"/>
          <p:cNvSpPr>
            <a:spLocks noGrp="1"/>
          </p:cNvSpPr>
          <p:nvPr>
            <p:ph type="sldNum" sz="quarter" idx="10"/>
          </p:nvPr>
        </p:nvSpPr>
        <p:spPr/>
        <p:txBody>
          <a:bodyPr/>
          <a:lstStyle/>
          <a:p>
            <a:fld id="{7F092BCD-DBAF-4362-B633-7D98E91BB3F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smtClean="0"/>
          </a:p>
          <a:p>
            <a:r>
              <a:rPr lang="en-US" sz="1300" u="sng" dirty="0" smtClean="0"/>
              <a:t>Go through slide</a:t>
            </a:r>
            <a:r>
              <a:rPr lang="en-US" sz="1300" dirty="0" smtClean="0"/>
              <a:t>.  Let’s look at each of these issues.  </a:t>
            </a:r>
            <a:r>
              <a:rPr lang="en-US" sz="1300" u="sng" dirty="0" smtClean="0"/>
              <a:t>Ask audience</a:t>
            </a:r>
            <a:r>
              <a:rPr lang="en-US" sz="1300" dirty="0" smtClean="0"/>
              <a:t>:  Why are these issues important to parents?  To the community?</a:t>
            </a:r>
          </a:p>
        </p:txBody>
      </p:sp>
      <p:sp>
        <p:nvSpPr>
          <p:cNvPr id="4" name="Slide Number Placeholder 3"/>
          <p:cNvSpPr>
            <a:spLocks noGrp="1"/>
          </p:cNvSpPr>
          <p:nvPr>
            <p:ph type="sldNum" sz="quarter" idx="10"/>
          </p:nvPr>
        </p:nvSpPr>
        <p:spPr/>
        <p:txBody>
          <a:bodyPr/>
          <a:lstStyle/>
          <a:p>
            <a:fld id="{7F092BCD-DBAF-4362-B633-7D98E91BB3F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Ultimately, the court must approve the resolution of the key issues that I have described.  In doing so, the court must apply the law, including the law as adopted by our legislature and decisions of higher courts.</a:t>
            </a:r>
          </a:p>
        </p:txBody>
      </p:sp>
      <p:sp>
        <p:nvSpPr>
          <p:cNvPr id="4" name="Slide Number Placeholder 3"/>
          <p:cNvSpPr>
            <a:spLocks noGrp="1"/>
          </p:cNvSpPr>
          <p:nvPr>
            <p:ph type="sldNum" sz="quarter" idx="10"/>
          </p:nvPr>
        </p:nvSpPr>
        <p:spPr/>
        <p:txBody>
          <a:bodyPr/>
          <a:lstStyle/>
          <a:p>
            <a:fld id="{7F092BCD-DBAF-4362-B633-7D98E91BB3F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Parenting time considerations include (but are not limited to) the listed factors.    Also, courts consider:</a:t>
            </a:r>
          </a:p>
          <a:p>
            <a:endParaRPr lang="en-US" sz="1300" dirty="0" smtClean="0">
              <a:effectLst>
                <a:outerShdw blurRad="38100" dist="38100" dir="2700000" algn="tl">
                  <a:srgbClr val="000000">
                    <a:alpha val="43137"/>
                  </a:srgbClr>
                </a:outerShdw>
              </a:effectLst>
              <a:ea typeface="Tahoma" pitchFamily="34" charset="0"/>
              <a:cs typeface="Tahoma" pitchFamily="34" charset="0"/>
            </a:endParaRPr>
          </a:p>
          <a:p>
            <a:r>
              <a:rPr lang="en-US" sz="1300" dirty="0" smtClean="0">
                <a:effectLst>
                  <a:outerShdw blurRad="38100" dist="38100" dir="2700000" algn="tl">
                    <a:srgbClr val="000000">
                      <a:alpha val="43137"/>
                    </a:srgbClr>
                  </a:outerShdw>
                </a:effectLst>
                <a:ea typeface="Tahoma" pitchFamily="34" charset="0"/>
                <a:cs typeface="Tahoma" pitchFamily="34" charset="0"/>
              </a:rPr>
              <a:t>-the relationships between the child, parents &amp; siblings</a:t>
            </a:r>
          </a:p>
          <a:p>
            <a:r>
              <a:rPr lang="en-US" sz="1300" dirty="0" smtClean="0">
                <a:effectLst>
                  <a:outerShdw blurRad="38100" dist="38100" dir="2700000" algn="tl">
                    <a:srgbClr val="000000">
                      <a:alpha val="43137"/>
                    </a:srgbClr>
                  </a:outerShdw>
                </a:effectLst>
                <a:ea typeface="Tahoma" pitchFamily="34" charset="0"/>
                <a:cs typeface="Tahoma" pitchFamily="34" charset="0"/>
              </a:rPr>
              <a:t>-the child’s adjustment to his or her home, school &amp; community</a:t>
            </a:r>
          </a:p>
          <a:p>
            <a:r>
              <a:rPr lang="en-US" sz="1300" dirty="0" smtClean="0">
                <a:effectLst>
                  <a:outerShdw blurRad="38100" dist="38100" dir="2700000" algn="tl">
                    <a:srgbClr val="000000">
                      <a:alpha val="43137"/>
                    </a:srgbClr>
                  </a:outerShdw>
                </a:effectLst>
                <a:ea typeface="Tahoma" pitchFamily="34" charset="0"/>
                <a:cs typeface="Tahoma" pitchFamily="34" charset="0"/>
              </a:rPr>
              <a:t>-the mental &amp; physical health of those involved</a:t>
            </a:r>
          </a:p>
          <a:p>
            <a:r>
              <a:rPr lang="en-US" sz="1300" dirty="0" smtClean="0">
                <a:effectLst>
                  <a:outerShdw blurRad="38100" dist="38100" dir="2700000" algn="tl">
                    <a:srgbClr val="000000">
                      <a:alpha val="43137"/>
                    </a:srgbClr>
                  </a:outerShdw>
                </a:effectLst>
                <a:ea typeface="Tahoma" pitchFamily="34" charset="0"/>
                <a:cs typeface="Tahoma" pitchFamily="34" charset="0"/>
              </a:rPr>
              <a:t>-the distance between the parents’ homes</a:t>
            </a:r>
          </a:p>
          <a:p>
            <a:r>
              <a:rPr lang="en-US" sz="1300" dirty="0" smtClean="0">
                <a:effectLst>
                  <a:outerShdw blurRad="38100" dist="38100" dir="2700000" algn="tl">
                    <a:srgbClr val="000000">
                      <a:alpha val="43137"/>
                    </a:srgbClr>
                  </a:outerShdw>
                </a:effectLst>
                <a:ea typeface="Tahoma" pitchFamily="34" charset="0"/>
                <a:cs typeface="Tahoma" pitchFamily="34" charset="0"/>
              </a:rPr>
              <a:t>-the need for frequent and continuing contact with both parents</a:t>
            </a:r>
          </a:p>
          <a:p>
            <a:endParaRPr lang="en-US" sz="1300" dirty="0" smtClean="0">
              <a:effectLst>
                <a:outerShdw blurRad="38100" dist="38100" dir="2700000" algn="tl">
                  <a:srgbClr val="000000">
                    <a:alpha val="43137"/>
                  </a:srgbClr>
                </a:outerShdw>
              </a:effectLst>
              <a:ea typeface="Tahoma" pitchFamily="34" charset="0"/>
              <a:cs typeface="Tahoma" pitchFamily="34" charset="0"/>
            </a:endParaRPr>
          </a:p>
          <a:p>
            <a:r>
              <a:rPr lang="en-US" sz="1300" u="sng" dirty="0" smtClean="0">
                <a:effectLst>
                  <a:outerShdw blurRad="38100" dist="38100" dir="2700000" algn="tl">
                    <a:srgbClr val="000000">
                      <a:alpha val="43137"/>
                    </a:srgbClr>
                  </a:outerShdw>
                </a:effectLst>
                <a:ea typeface="Tahoma" pitchFamily="34" charset="0"/>
                <a:cs typeface="Tahoma" pitchFamily="34" charset="0"/>
              </a:rPr>
              <a:t>The current tendency leans toward 50/50 parenting time</a:t>
            </a:r>
            <a:r>
              <a:rPr lang="en-US" sz="1300" dirty="0" smtClean="0">
                <a:effectLst>
                  <a:outerShdw blurRad="38100" dist="38100" dir="2700000" algn="tl">
                    <a:srgbClr val="000000">
                      <a:alpha val="43137"/>
                    </a:srgbClr>
                  </a:outerShdw>
                </a:effectLst>
                <a:ea typeface="Tahoma" pitchFamily="34" charset="0"/>
                <a:cs typeface="Tahoma" pitchFamily="34" charset="0"/>
              </a:rPr>
              <a:t>.</a:t>
            </a:r>
            <a:endParaRPr lang="en-US" sz="1300" u="sng" dirty="0" smtClean="0">
              <a:effectLst>
                <a:outerShdw blurRad="38100" dist="38100" dir="2700000" algn="tl">
                  <a:srgbClr val="000000">
                    <a:alpha val="43137"/>
                  </a:srgbClr>
                </a:outerShdw>
              </a:effectLst>
              <a:ea typeface="Tahoma" pitchFamily="34" charset="0"/>
              <a:cs typeface="Tahoma" pitchFamily="34" charset="0"/>
            </a:endParaRPr>
          </a:p>
          <a:p>
            <a:endParaRPr lang="en-US" sz="1300" dirty="0" smtClean="0">
              <a:effectLst>
                <a:outerShdw blurRad="38100" dist="38100" dir="2700000" algn="tl">
                  <a:srgbClr val="000000">
                    <a:alpha val="43137"/>
                  </a:srgbClr>
                </a:outerShdw>
              </a:effectLst>
              <a:ea typeface="Tahoma" pitchFamily="34" charset="0"/>
              <a:cs typeface="Tahoma" pitchFamily="34" charset="0"/>
            </a:endParaRPr>
          </a:p>
          <a:p>
            <a:r>
              <a:rPr lang="en-US" sz="1300" u="sng" dirty="0" smtClean="0">
                <a:effectLst>
                  <a:outerShdw blurRad="38100" dist="38100" dir="2700000" algn="tl">
                    <a:srgbClr val="000000">
                      <a:alpha val="43137"/>
                    </a:srgbClr>
                  </a:outerShdw>
                </a:effectLst>
                <a:ea typeface="Tahoma" pitchFamily="34" charset="0"/>
                <a:cs typeface="Tahoma" pitchFamily="34" charset="0"/>
              </a:rPr>
              <a:t>Go through factors, possibly using hypothetical</a:t>
            </a:r>
            <a:r>
              <a:rPr lang="en-US" sz="1300" dirty="0" smtClean="0">
                <a:effectLst>
                  <a:outerShdw blurRad="38100" dist="38100" dir="2700000" algn="tl">
                    <a:srgbClr val="000000">
                      <a:alpha val="43137"/>
                    </a:srgbClr>
                  </a:outerShdw>
                </a:effectLst>
                <a:ea typeface="Tahoma" pitchFamily="34" charset="0"/>
                <a:cs typeface="Tahoma" pitchFamily="34" charset="0"/>
              </a:rPr>
              <a:t>.  </a:t>
            </a:r>
            <a:r>
              <a:rPr lang="en-US" sz="1300" u="sng" dirty="0" smtClean="0">
                <a:effectLst>
                  <a:outerShdw blurRad="38100" dist="38100" dir="2700000" algn="tl">
                    <a:srgbClr val="000000">
                      <a:alpha val="43137"/>
                    </a:srgbClr>
                  </a:outerShdw>
                </a:effectLst>
                <a:ea typeface="Tahoma" pitchFamily="34" charset="0"/>
                <a:cs typeface="Tahoma" pitchFamily="34" charset="0"/>
              </a:rPr>
              <a:t>Ask audience</a:t>
            </a:r>
            <a:r>
              <a:rPr lang="en-US" sz="1300" dirty="0" smtClean="0">
                <a:effectLst>
                  <a:outerShdw blurRad="38100" dist="38100" dir="2700000" algn="tl">
                    <a:srgbClr val="000000">
                      <a:alpha val="43137"/>
                    </a:srgbClr>
                  </a:outerShdw>
                </a:effectLst>
                <a:ea typeface="Tahoma" pitchFamily="34" charset="0"/>
                <a:cs typeface="Tahoma" pitchFamily="34" charset="0"/>
              </a:rPr>
              <a:t>:  Why is each factor important?</a:t>
            </a:r>
            <a:endParaRPr lang="en-US" sz="1300" u="sng" dirty="0" smtClean="0">
              <a:effectLst>
                <a:outerShdw blurRad="38100" dist="38100" dir="2700000" algn="tl">
                  <a:srgbClr val="000000">
                    <a:alpha val="43137"/>
                  </a:srgbClr>
                </a:outerShdw>
              </a:effectLst>
              <a:ea typeface="Tahoma" pitchFamily="34" charset="0"/>
              <a:cs typeface="Tahoma" pitchFamily="34" charset="0"/>
            </a:endParaRPr>
          </a:p>
          <a:p>
            <a:endParaRPr lang="en-US" sz="1300" dirty="0" smtClean="0"/>
          </a:p>
        </p:txBody>
      </p:sp>
      <p:sp>
        <p:nvSpPr>
          <p:cNvPr id="4" name="Slide Number Placeholder 3"/>
          <p:cNvSpPr>
            <a:spLocks noGrp="1"/>
          </p:cNvSpPr>
          <p:nvPr>
            <p:ph type="sldNum" sz="quarter" idx="10"/>
          </p:nvPr>
        </p:nvSpPr>
        <p:spPr/>
        <p:txBody>
          <a:bodyPr/>
          <a:lstStyle/>
          <a:p>
            <a:fld id="{7F092BCD-DBAF-4362-B633-7D98E91BB3F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Decision-making responsibility can be divided between the parents (e.g., one parent might be authorized to make major decisions regarding health matters, and the other might be authorized to make decisions about religion) or can be placed in one parent.</a:t>
            </a:r>
          </a:p>
          <a:p>
            <a:pPr defTabSz="966612">
              <a:defRPr/>
            </a:pPr>
            <a:endParaRPr lang="en-US" sz="1300" dirty="0" smtClean="0"/>
          </a:p>
          <a:p>
            <a:pPr defTabSz="966612">
              <a:defRPr/>
            </a:pPr>
            <a:r>
              <a:rPr lang="en-US" sz="1300" dirty="0" smtClean="0"/>
              <a:t>Go through factors using our hypothetical, if possible.  </a:t>
            </a:r>
            <a:r>
              <a:rPr lang="en-US" sz="1300" u="sng" dirty="0" smtClean="0"/>
              <a:t>Ask audience</a:t>
            </a:r>
            <a:r>
              <a:rPr lang="en-US" sz="1300" dirty="0" smtClean="0"/>
              <a:t>:  Why is each factor important?</a:t>
            </a:r>
          </a:p>
          <a:p>
            <a:endParaRPr lang="en-US" sz="1300" dirty="0" smtClean="0"/>
          </a:p>
        </p:txBody>
      </p:sp>
      <p:sp>
        <p:nvSpPr>
          <p:cNvPr id="4" name="Slide Number Placeholder 3"/>
          <p:cNvSpPr>
            <a:spLocks noGrp="1"/>
          </p:cNvSpPr>
          <p:nvPr>
            <p:ph type="sldNum" sz="quarter" idx="10"/>
          </p:nvPr>
        </p:nvSpPr>
        <p:spPr/>
        <p:txBody>
          <a:bodyPr/>
          <a:lstStyle/>
          <a:p>
            <a:fld id="{7F092BCD-DBAF-4362-B633-7D98E91BB3F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Go through factors using hypothetical if possible.  Note that there are child support guidelines that help ensure fair and equal treatment.  </a:t>
            </a:r>
            <a:r>
              <a:rPr lang="en-US" sz="1300" u="sng" dirty="0" smtClean="0"/>
              <a:t>Both parties have a child support obligation</a:t>
            </a:r>
            <a:r>
              <a:rPr lang="en-US" sz="1300" dirty="0" smtClean="0"/>
              <a:t>.</a:t>
            </a:r>
          </a:p>
          <a:p>
            <a:endParaRPr lang="en-US" sz="1300" dirty="0" smtClean="0"/>
          </a:p>
          <a:p>
            <a:r>
              <a:rPr lang="en-US" sz="1300" dirty="0" smtClean="0"/>
              <a:t>In addition, regarding the number of overnight visits, 92 is a magic number.  If the parent paying child support has 92 or more overnight visits from the child, then the amount of child support is reduced.</a:t>
            </a:r>
          </a:p>
          <a:p>
            <a:endParaRPr lang="en-US" sz="1300" dirty="0" smtClean="0"/>
          </a:p>
          <a:p>
            <a:r>
              <a:rPr lang="en-US" sz="1300" dirty="0" smtClean="0"/>
              <a:t>The age of emancipation has been changed by the legislature from time to time.  Currently, it is 19.  </a:t>
            </a:r>
            <a:r>
              <a:rPr lang="en-US" sz="1300" u="sng" dirty="0" smtClean="0"/>
              <a:t>Notably, there is no legal duty to pay for college</a:t>
            </a:r>
            <a:r>
              <a:rPr lang="en-US" sz="1300" dirty="0" smtClean="0"/>
              <a:t>.</a:t>
            </a:r>
          </a:p>
        </p:txBody>
      </p:sp>
      <p:sp>
        <p:nvSpPr>
          <p:cNvPr id="4" name="Slide Number Placeholder 3"/>
          <p:cNvSpPr>
            <a:spLocks noGrp="1"/>
          </p:cNvSpPr>
          <p:nvPr>
            <p:ph type="sldNum" sz="quarter" idx="10"/>
          </p:nvPr>
        </p:nvSpPr>
        <p:spPr/>
        <p:txBody>
          <a:bodyPr/>
          <a:lstStyle/>
          <a:p>
            <a:fld id="{7F092BCD-DBAF-4362-B633-7D98E91BB3F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290A38B-1C51-48EE-9FAA-A8A5A61756B7}" type="datetime1">
              <a:rPr lang="en-US" smtClean="0"/>
              <a:pPr/>
              <a:t>11/8/2013</a:t>
            </a:fld>
            <a:endParaRPr lang="en-US" dirty="0"/>
          </a:p>
        </p:txBody>
      </p:sp>
      <p:sp>
        <p:nvSpPr>
          <p:cNvPr id="17" name="Footer Placeholder 16"/>
          <p:cNvSpPr>
            <a:spLocks noGrp="1"/>
          </p:cNvSpPr>
          <p:nvPr>
            <p:ph type="ftr" sz="quarter" idx="11"/>
          </p:nvPr>
        </p:nvSpPr>
        <p:spPr/>
        <p:txBody>
          <a:bodyPr/>
          <a:lstStyle/>
          <a:p>
            <a:r>
              <a:rPr lang="en-US" smtClean="0"/>
              <a:t>© 2011 Colorado Bar Association and Colorado Judicial Institute, Inc.</a:t>
            </a:r>
            <a:endParaRPr lang="en-US" dirty="0"/>
          </a:p>
        </p:txBody>
      </p:sp>
      <p:sp>
        <p:nvSpPr>
          <p:cNvPr id="29" name="Slide Number Placeholder 28"/>
          <p:cNvSpPr>
            <a:spLocks noGrp="1"/>
          </p:cNvSpPr>
          <p:nvPr>
            <p:ph type="sldNum" sz="quarter" idx="12"/>
          </p:nvPr>
        </p:nvSpPr>
        <p:spPr/>
        <p:txBody>
          <a:bodyPr/>
          <a:lstStyle/>
          <a:p>
            <a:fld id="{C8E832B9-19EE-430B-BE67-7C5F4F31F199}"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C0CFE4-C12B-4DCA-B91B-4EE056145710}" type="datetime1">
              <a:rPr lang="en-US" smtClean="0"/>
              <a:pPr/>
              <a:t>11/8/2013</a:t>
            </a:fld>
            <a:endParaRPr lang="en-US" dirty="0"/>
          </a:p>
        </p:txBody>
      </p:sp>
      <p:sp>
        <p:nvSpPr>
          <p:cNvPr id="5" name="Footer Placeholder 4"/>
          <p:cNvSpPr>
            <a:spLocks noGrp="1"/>
          </p:cNvSpPr>
          <p:nvPr>
            <p:ph type="ftr" sz="quarter" idx="11"/>
          </p:nvPr>
        </p:nvSpPr>
        <p:spPr/>
        <p:txBody>
          <a:bodyPr/>
          <a:lstStyle/>
          <a:p>
            <a:r>
              <a:rPr lang="en-US" smtClean="0"/>
              <a:t>© 2011 Colorado Bar Association and Colorado Judicial Institute, Inc.</a:t>
            </a:r>
            <a:endParaRPr lang="en-US" dirty="0"/>
          </a:p>
        </p:txBody>
      </p:sp>
      <p:sp>
        <p:nvSpPr>
          <p:cNvPr id="6" name="Slide Number Placeholder 5"/>
          <p:cNvSpPr>
            <a:spLocks noGrp="1"/>
          </p:cNvSpPr>
          <p:nvPr>
            <p:ph type="sldNum" sz="quarter" idx="12"/>
          </p:nvPr>
        </p:nvSpPr>
        <p:spPr/>
        <p:txBody>
          <a:bodyPr/>
          <a:lstStyle/>
          <a:p>
            <a:fld id="{C8E832B9-19EE-430B-BE67-7C5F4F31F19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DC595D-5767-45FB-859F-7AC262658E37}" type="datetime1">
              <a:rPr lang="en-US" smtClean="0"/>
              <a:pPr/>
              <a:t>11/8/2013</a:t>
            </a:fld>
            <a:endParaRPr lang="en-US" dirty="0"/>
          </a:p>
        </p:txBody>
      </p:sp>
      <p:sp>
        <p:nvSpPr>
          <p:cNvPr id="5" name="Footer Placeholder 4"/>
          <p:cNvSpPr>
            <a:spLocks noGrp="1"/>
          </p:cNvSpPr>
          <p:nvPr>
            <p:ph type="ftr" sz="quarter" idx="11"/>
          </p:nvPr>
        </p:nvSpPr>
        <p:spPr/>
        <p:txBody>
          <a:bodyPr/>
          <a:lstStyle/>
          <a:p>
            <a:r>
              <a:rPr lang="en-US" smtClean="0"/>
              <a:t>© 2011 Colorado Bar Association and Colorado Judicial Institute, Inc.</a:t>
            </a:r>
            <a:endParaRPr lang="en-US" dirty="0"/>
          </a:p>
        </p:txBody>
      </p:sp>
      <p:sp>
        <p:nvSpPr>
          <p:cNvPr id="6" name="Slide Number Placeholder 5"/>
          <p:cNvSpPr>
            <a:spLocks noGrp="1"/>
          </p:cNvSpPr>
          <p:nvPr>
            <p:ph type="sldNum" sz="quarter" idx="12"/>
          </p:nvPr>
        </p:nvSpPr>
        <p:spPr/>
        <p:txBody>
          <a:bodyPr/>
          <a:lstStyle/>
          <a:p>
            <a:fld id="{C8E832B9-19EE-430B-BE67-7C5F4F31F19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F310782-D64B-48AD-8518-9EB153D3681F}" type="datetimeFigureOut">
              <a:rPr lang="en-US" smtClean="0"/>
              <a:pPr/>
              <a:t>11/8/2013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F310782-D64B-48AD-8518-9EB153D3681F}"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F310782-D64B-48AD-8518-9EB153D3681F}" type="datetimeFigureOut">
              <a:rPr lang="en-US" smtClean="0"/>
              <a:pPr/>
              <a:t>11/8/2013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F310782-D64B-48AD-8518-9EB153D3681F}"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F310782-D64B-48AD-8518-9EB153D3681F}" type="datetimeFigureOut">
              <a:rPr lang="en-US" smtClean="0"/>
              <a:pPr/>
              <a:t>11/8/2013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310782-D64B-48AD-8518-9EB153D3681F}" type="datetimeFigureOut">
              <a:rPr lang="en-US" smtClean="0"/>
              <a:pPr/>
              <a:t>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AF310782-D64B-48AD-8518-9EB153D3681F}" type="datetimeFigureOut">
              <a:rPr lang="en-US" smtClean="0"/>
              <a:pPr/>
              <a:t>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06D85DB-8586-4A12-8ECC-88E81E0781E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AF310782-D64B-48AD-8518-9EB153D3681F}" type="datetimeFigureOut">
              <a:rPr lang="en-US" smtClean="0"/>
              <a:pPr/>
              <a:t>11/8/2013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C4E762-D069-4426-BF16-CCB2BE11E598}" type="datetime1">
              <a:rPr lang="en-US" smtClean="0"/>
              <a:pPr/>
              <a:t>11/8/2013</a:t>
            </a:fld>
            <a:endParaRPr lang="en-US" dirty="0"/>
          </a:p>
        </p:txBody>
      </p:sp>
      <p:sp>
        <p:nvSpPr>
          <p:cNvPr id="5" name="Footer Placeholder 4"/>
          <p:cNvSpPr>
            <a:spLocks noGrp="1"/>
          </p:cNvSpPr>
          <p:nvPr>
            <p:ph type="ftr" sz="quarter" idx="11"/>
          </p:nvPr>
        </p:nvSpPr>
        <p:spPr/>
        <p:txBody>
          <a:bodyPr/>
          <a:lstStyle/>
          <a:p>
            <a:r>
              <a:rPr lang="en-US" smtClean="0"/>
              <a:t>© 2011 Colorado Bar Association and Colorado Judicial Institute, Inc.</a:t>
            </a:r>
            <a:endParaRPr lang="en-US" dirty="0"/>
          </a:p>
        </p:txBody>
      </p:sp>
      <p:sp>
        <p:nvSpPr>
          <p:cNvPr id="6" name="Slide Number Placeholder 5"/>
          <p:cNvSpPr>
            <a:spLocks noGrp="1"/>
          </p:cNvSpPr>
          <p:nvPr>
            <p:ph type="sldNum" sz="quarter" idx="12"/>
          </p:nvPr>
        </p:nvSpPr>
        <p:spPr/>
        <p:txBody>
          <a:bodyPr/>
          <a:lstStyle/>
          <a:p>
            <a:fld id="{C8E832B9-19EE-430B-BE67-7C5F4F31F199}"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AF310782-D64B-48AD-8518-9EB153D3681F}" type="datetimeFigureOut">
              <a:rPr lang="en-US" smtClean="0"/>
              <a:pPr/>
              <a:t>11/8/2013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310782-D64B-48AD-8518-9EB153D3681F}"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310782-D64B-48AD-8518-9EB153D3681F}"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B48407-C704-4BB8-9553-13A09BDA1FA6}" type="datetime1">
              <a:rPr lang="en-US" smtClean="0"/>
              <a:pPr/>
              <a:t>11/8/2013</a:t>
            </a:fld>
            <a:endParaRPr lang="en-US" dirty="0"/>
          </a:p>
        </p:txBody>
      </p:sp>
      <p:sp>
        <p:nvSpPr>
          <p:cNvPr id="5" name="Footer Placeholder 4"/>
          <p:cNvSpPr>
            <a:spLocks noGrp="1"/>
          </p:cNvSpPr>
          <p:nvPr>
            <p:ph type="ftr" sz="quarter" idx="11"/>
          </p:nvPr>
        </p:nvSpPr>
        <p:spPr/>
        <p:txBody>
          <a:bodyPr/>
          <a:lstStyle/>
          <a:p>
            <a:r>
              <a:rPr lang="en-US" smtClean="0"/>
              <a:t>© 2011 Colorado Bar Association and Colorado Judicial Institute, Inc.</a:t>
            </a: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C8E832B9-19EE-430B-BE67-7C5F4F31F19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765BD2-A641-45DD-882F-3891F213582D}" type="datetime1">
              <a:rPr lang="en-US" smtClean="0"/>
              <a:pPr/>
              <a:t>11/8/2013</a:t>
            </a:fld>
            <a:endParaRPr lang="en-US" dirty="0"/>
          </a:p>
        </p:txBody>
      </p:sp>
      <p:sp>
        <p:nvSpPr>
          <p:cNvPr id="6" name="Footer Placeholder 5"/>
          <p:cNvSpPr>
            <a:spLocks noGrp="1"/>
          </p:cNvSpPr>
          <p:nvPr>
            <p:ph type="ftr" sz="quarter" idx="11"/>
          </p:nvPr>
        </p:nvSpPr>
        <p:spPr/>
        <p:txBody>
          <a:bodyPr/>
          <a:lstStyle/>
          <a:p>
            <a:r>
              <a:rPr lang="en-US" smtClean="0"/>
              <a:t>© 2011 Colorado Bar Association and Colorado Judicial Institute, Inc.</a:t>
            </a:r>
            <a:endParaRPr lang="en-US" dirty="0"/>
          </a:p>
        </p:txBody>
      </p:sp>
      <p:sp>
        <p:nvSpPr>
          <p:cNvPr id="7" name="Slide Number Placeholder 6"/>
          <p:cNvSpPr>
            <a:spLocks noGrp="1"/>
          </p:cNvSpPr>
          <p:nvPr>
            <p:ph type="sldNum" sz="quarter" idx="12"/>
          </p:nvPr>
        </p:nvSpPr>
        <p:spPr/>
        <p:txBody>
          <a:bodyPr/>
          <a:lstStyle/>
          <a:p>
            <a:fld id="{C8E832B9-19EE-430B-BE67-7C5F4F31F19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947CEF5-4C80-4CE7-9B18-833F53387307}" type="datetime1">
              <a:rPr lang="en-US" smtClean="0"/>
              <a:pPr/>
              <a:t>11/8/2013</a:t>
            </a:fld>
            <a:endParaRPr lang="en-US" dirty="0"/>
          </a:p>
        </p:txBody>
      </p:sp>
      <p:sp>
        <p:nvSpPr>
          <p:cNvPr id="8" name="Footer Placeholder 7"/>
          <p:cNvSpPr>
            <a:spLocks noGrp="1"/>
          </p:cNvSpPr>
          <p:nvPr>
            <p:ph type="ftr" sz="quarter" idx="11"/>
          </p:nvPr>
        </p:nvSpPr>
        <p:spPr/>
        <p:txBody>
          <a:bodyPr/>
          <a:lstStyle/>
          <a:p>
            <a:r>
              <a:rPr lang="en-US" smtClean="0"/>
              <a:t>© 2011 Colorado Bar Association and Colorado Judicial Institute, Inc.</a:t>
            </a:r>
            <a:endParaRPr lang="en-US" dirty="0"/>
          </a:p>
        </p:txBody>
      </p:sp>
      <p:sp>
        <p:nvSpPr>
          <p:cNvPr id="9" name="Slide Number Placeholder 8"/>
          <p:cNvSpPr>
            <a:spLocks noGrp="1"/>
          </p:cNvSpPr>
          <p:nvPr>
            <p:ph type="sldNum" sz="quarter" idx="12"/>
          </p:nvPr>
        </p:nvSpPr>
        <p:spPr/>
        <p:txBody>
          <a:bodyPr/>
          <a:lstStyle/>
          <a:p>
            <a:fld id="{C8E832B9-19EE-430B-BE67-7C5F4F31F19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17D238-56A9-485B-A1C0-0E3B17947D9D}" type="datetime1">
              <a:rPr lang="en-US" smtClean="0"/>
              <a:pPr/>
              <a:t>11/8/2013</a:t>
            </a:fld>
            <a:endParaRPr lang="en-US" dirty="0"/>
          </a:p>
        </p:txBody>
      </p:sp>
      <p:sp>
        <p:nvSpPr>
          <p:cNvPr id="4" name="Footer Placeholder 3"/>
          <p:cNvSpPr>
            <a:spLocks noGrp="1"/>
          </p:cNvSpPr>
          <p:nvPr>
            <p:ph type="ftr" sz="quarter" idx="11"/>
          </p:nvPr>
        </p:nvSpPr>
        <p:spPr/>
        <p:txBody>
          <a:bodyPr/>
          <a:lstStyle/>
          <a:p>
            <a:r>
              <a:rPr lang="en-US" smtClean="0"/>
              <a:t>© 2011 Colorado Bar Association and Colorado Judicial Institute, Inc.</a:t>
            </a:r>
            <a:endParaRPr lang="en-US" dirty="0"/>
          </a:p>
        </p:txBody>
      </p:sp>
      <p:sp>
        <p:nvSpPr>
          <p:cNvPr id="5" name="Slide Number Placeholder 4"/>
          <p:cNvSpPr>
            <a:spLocks noGrp="1"/>
          </p:cNvSpPr>
          <p:nvPr>
            <p:ph type="sldNum" sz="quarter" idx="12"/>
          </p:nvPr>
        </p:nvSpPr>
        <p:spPr/>
        <p:txBody>
          <a:bodyPr/>
          <a:lstStyle/>
          <a:p>
            <a:fld id="{C8E832B9-19EE-430B-BE67-7C5F4F31F19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19ACF-B726-4D26-B5A2-13E1BA7F7E3E}" type="datetime1">
              <a:rPr lang="en-US" smtClean="0"/>
              <a:pPr/>
              <a:t>11/8/2013</a:t>
            </a:fld>
            <a:endParaRPr lang="en-US" dirty="0"/>
          </a:p>
        </p:txBody>
      </p:sp>
      <p:sp>
        <p:nvSpPr>
          <p:cNvPr id="3" name="Footer Placeholder 2"/>
          <p:cNvSpPr>
            <a:spLocks noGrp="1"/>
          </p:cNvSpPr>
          <p:nvPr>
            <p:ph type="ftr" sz="quarter" idx="11"/>
          </p:nvPr>
        </p:nvSpPr>
        <p:spPr/>
        <p:txBody>
          <a:bodyPr/>
          <a:lstStyle/>
          <a:p>
            <a:r>
              <a:rPr lang="en-US" smtClean="0"/>
              <a:t>© 2011 Colorado Bar Association and Colorado Judicial Institute, Inc.</a:t>
            </a:r>
            <a:endParaRPr lang="en-US" dirty="0"/>
          </a:p>
        </p:txBody>
      </p:sp>
      <p:sp>
        <p:nvSpPr>
          <p:cNvPr id="4" name="Slide Number Placeholder 3"/>
          <p:cNvSpPr>
            <a:spLocks noGrp="1"/>
          </p:cNvSpPr>
          <p:nvPr>
            <p:ph type="sldNum" sz="quarter" idx="12"/>
          </p:nvPr>
        </p:nvSpPr>
        <p:spPr/>
        <p:txBody>
          <a:bodyPr/>
          <a:lstStyle/>
          <a:p>
            <a:fld id="{C8E832B9-19EE-430B-BE67-7C5F4F31F19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1A9DC7-B248-41F2-B8AF-28725B062626}" type="datetime1">
              <a:rPr lang="en-US" smtClean="0"/>
              <a:pPr/>
              <a:t>11/8/2013</a:t>
            </a:fld>
            <a:endParaRPr lang="en-US" dirty="0"/>
          </a:p>
        </p:txBody>
      </p:sp>
      <p:sp>
        <p:nvSpPr>
          <p:cNvPr id="6" name="Footer Placeholder 5"/>
          <p:cNvSpPr>
            <a:spLocks noGrp="1"/>
          </p:cNvSpPr>
          <p:nvPr>
            <p:ph type="ftr" sz="quarter" idx="11"/>
          </p:nvPr>
        </p:nvSpPr>
        <p:spPr/>
        <p:txBody>
          <a:bodyPr/>
          <a:lstStyle/>
          <a:p>
            <a:r>
              <a:rPr lang="en-US" smtClean="0"/>
              <a:t>© 2011 Colorado Bar Association and Colorado Judicial Institute, Inc.</a:t>
            </a:r>
            <a:endParaRPr lang="en-US" dirty="0"/>
          </a:p>
        </p:txBody>
      </p:sp>
      <p:sp>
        <p:nvSpPr>
          <p:cNvPr id="7" name="Slide Number Placeholder 6"/>
          <p:cNvSpPr>
            <a:spLocks noGrp="1"/>
          </p:cNvSpPr>
          <p:nvPr>
            <p:ph type="sldNum" sz="quarter" idx="12"/>
          </p:nvPr>
        </p:nvSpPr>
        <p:spPr/>
        <p:txBody>
          <a:bodyPr/>
          <a:lstStyle/>
          <a:p>
            <a:fld id="{C8E832B9-19EE-430B-BE67-7C5F4F31F1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C847AE-AA48-42C3-8B02-E4FF7B4A03C1}" type="datetime1">
              <a:rPr lang="en-US" smtClean="0"/>
              <a:pPr/>
              <a:t>11/8/2013</a:t>
            </a:fld>
            <a:endParaRPr lang="en-US" dirty="0"/>
          </a:p>
        </p:txBody>
      </p:sp>
      <p:sp>
        <p:nvSpPr>
          <p:cNvPr id="6" name="Footer Placeholder 5"/>
          <p:cNvSpPr>
            <a:spLocks noGrp="1"/>
          </p:cNvSpPr>
          <p:nvPr>
            <p:ph type="ftr" sz="quarter" idx="11"/>
          </p:nvPr>
        </p:nvSpPr>
        <p:spPr/>
        <p:txBody>
          <a:bodyPr/>
          <a:lstStyle/>
          <a:p>
            <a:r>
              <a:rPr lang="en-US" smtClean="0"/>
              <a:t>© 2011 Colorado Bar Association and Colorado Judicial Institute, Inc.</a:t>
            </a:r>
            <a:endParaRPr lang="en-US" dirty="0"/>
          </a:p>
        </p:txBody>
      </p:sp>
      <p:sp>
        <p:nvSpPr>
          <p:cNvPr id="7" name="Slide Number Placeholder 6"/>
          <p:cNvSpPr>
            <a:spLocks noGrp="1"/>
          </p:cNvSpPr>
          <p:nvPr>
            <p:ph type="sldNum" sz="quarter" idx="12"/>
          </p:nvPr>
        </p:nvSpPr>
        <p:spPr/>
        <p:txBody>
          <a:bodyPr/>
          <a:lstStyle/>
          <a:p>
            <a:fld id="{C8E832B9-19EE-430B-BE67-7C5F4F31F19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152F9B1-EE83-48AC-8F41-1DDF17D356ED}" type="datetime1">
              <a:rPr lang="en-US" smtClean="0"/>
              <a:pPr/>
              <a:t>11/8/2013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 2011 Colorado Bar Association and Colorado Judicial Institute, Inc.</a:t>
            </a: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8E832B9-19EE-430B-BE67-7C5F4F31F19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F310782-D64B-48AD-8518-9EB153D3681F}" type="datetimeFigureOut">
              <a:rPr lang="en-US" smtClean="0"/>
              <a:pPr/>
              <a:t>11/8/2013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Placeholder 12" descr="OurCourts_Colorado_01.jpg"/>
          <p:cNvPicPr>
            <a:picLocks noGrp="1" noChangeAspect="1"/>
          </p:cNvPicPr>
          <p:nvPr>
            <p:ph type="pic" idx="1"/>
          </p:nvPr>
        </p:nvPicPr>
        <p:blipFill>
          <a:blip r:embed="rId3" cstate="print"/>
          <a:srcRect l="-7804" t="-5357" r="-7804" b="-8929"/>
          <a:stretch>
            <a:fillRect/>
          </a:stretch>
        </p:blipFill>
        <p:spPr>
          <a:xfrm>
            <a:off x="2514600" y="914400"/>
            <a:ext cx="6825853" cy="4800600"/>
          </a:xfrm>
        </p:spPr>
      </p:pic>
      <p:sp>
        <p:nvSpPr>
          <p:cNvPr id="12" name="Text Placeholder 11"/>
          <p:cNvSpPr>
            <a:spLocks noGrp="1"/>
          </p:cNvSpPr>
          <p:nvPr>
            <p:ph type="body" sz="half" idx="2"/>
          </p:nvPr>
        </p:nvSpPr>
        <p:spPr/>
        <p:txBody>
          <a:bodyPr>
            <a:noAutofit/>
          </a:bodyPr>
          <a:lstStyle/>
          <a:p>
            <a:r>
              <a:rPr lang="en-US" sz="3600" dirty="0" smtClean="0">
                <a:solidFill>
                  <a:schemeClr val="tx1"/>
                </a:solidFill>
                <a:latin typeface="Bell MT" pitchFamily="18" charset="0"/>
                <a:ea typeface="Batang" pitchFamily="18" charset="-127"/>
              </a:rPr>
              <a:t>“Divorce in Colorado Courts” </a:t>
            </a:r>
            <a:endParaRPr lang="en-US" sz="3600" dirty="0">
              <a:solidFill>
                <a:schemeClr val="tx1"/>
              </a:solidFill>
              <a:latin typeface="Bell MT" pitchFamily="18" charset="0"/>
              <a:ea typeface="Batang" pitchFamily="18" charset="-127"/>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457200"/>
            <a:ext cx="6705600" cy="990600"/>
          </a:xfrm>
        </p:spPr>
        <p:txBody>
          <a:bodyPr>
            <a:noAutofit/>
          </a:bodyPr>
          <a:lstStyle/>
          <a:p>
            <a:r>
              <a:rPr lang="en-US" sz="4400" b="1" dirty="0" smtClean="0">
                <a:solidFill>
                  <a:srgbClr val="002060"/>
                </a:solidFill>
                <a:latin typeface="Bell MT" pitchFamily="18" charset="0"/>
                <a:ea typeface="Tahoma" pitchFamily="34" charset="0"/>
                <a:cs typeface="Tahoma" pitchFamily="34" charset="0"/>
              </a:rPr>
              <a:t>Fairly Dividing Assets and Debts</a:t>
            </a:r>
            <a:endParaRPr lang="en-US" sz="4800" b="1" dirty="0">
              <a:solidFill>
                <a:srgbClr val="002060"/>
              </a:solidFill>
              <a:latin typeface="Bell MT" pitchFamily="18" charset="0"/>
              <a:ea typeface="Tahoma" pitchFamily="34" charset="0"/>
              <a:cs typeface="Tahoma" pitchFamily="34" charset="0"/>
            </a:endParaRPr>
          </a:p>
        </p:txBody>
      </p:sp>
      <p:sp>
        <p:nvSpPr>
          <p:cNvPr id="2" name="Content Placeholder 1"/>
          <p:cNvSpPr>
            <a:spLocks noGrp="1"/>
          </p:cNvSpPr>
          <p:nvPr>
            <p:ph idx="1"/>
          </p:nvPr>
        </p:nvSpPr>
        <p:spPr>
          <a:xfrm>
            <a:off x="1295400" y="1905000"/>
            <a:ext cx="3581400" cy="3962400"/>
          </a:xfrm>
        </p:spPr>
        <p:txBody>
          <a:bodyPr>
            <a:noAutofit/>
          </a:bodyPr>
          <a:lstStyle/>
          <a:p>
            <a:pPr>
              <a:buNone/>
            </a:pPr>
            <a:endParaRPr lang="en-US" b="1" dirty="0" smtClean="0">
              <a:latin typeface="Bell MT" pitchFamily="18" charset="0"/>
              <a:ea typeface="Tahoma" pitchFamily="34" charset="0"/>
              <a:cs typeface="Tahoma" pitchFamily="34" charset="0"/>
            </a:endParaRPr>
          </a:p>
          <a:p>
            <a:pPr>
              <a:buNone/>
            </a:pPr>
            <a:r>
              <a:rPr lang="en-US" b="1" dirty="0" smtClean="0">
                <a:latin typeface="Bell MT" pitchFamily="18" charset="0"/>
                <a:ea typeface="Tahoma" pitchFamily="34" charset="0"/>
                <a:cs typeface="Tahoma" pitchFamily="34" charset="0"/>
              </a:rPr>
              <a:t>□ </a:t>
            </a:r>
            <a:r>
              <a:rPr lang="en-US" dirty="0" smtClean="0">
                <a:latin typeface="Bell MT" pitchFamily="18" charset="0"/>
                <a:cs typeface="Tahoma" pitchFamily="34" charset="0"/>
              </a:rPr>
              <a:t>Marital Property</a:t>
            </a:r>
            <a:endParaRPr lang="en-US" b="1" dirty="0" smtClean="0">
              <a:latin typeface="Bell MT" pitchFamily="18" charset="0"/>
              <a:ea typeface="Tahoma" pitchFamily="34" charset="0"/>
              <a:cs typeface="Tahoma" pitchFamily="34" charset="0"/>
            </a:endParaRPr>
          </a:p>
          <a:p>
            <a:pPr>
              <a:buNone/>
            </a:pPr>
            <a:endParaRPr lang="en-US" b="1" dirty="0" smtClean="0">
              <a:latin typeface="Bell MT" pitchFamily="18" charset="0"/>
              <a:ea typeface="Tahoma" pitchFamily="34" charset="0"/>
              <a:cs typeface="Tahoma" pitchFamily="34" charset="0"/>
            </a:endParaRPr>
          </a:p>
          <a:p>
            <a:pPr>
              <a:buNone/>
            </a:pPr>
            <a:r>
              <a:rPr lang="en-US" b="1" dirty="0" smtClean="0">
                <a:latin typeface="Bell MT" pitchFamily="18" charset="0"/>
                <a:ea typeface="Tahoma" pitchFamily="34" charset="0"/>
                <a:cs typeface="Tahoma" pitchFamily="34" charset="0"/>
              </a:rPr>
              <a:t>□ </a:t>
            </a:r>
            <a:r>
              <a:rPr lang="en-US" dirty="0" smtClean="0">
                <a:latin typeface="Bell MT" pitchFamily="18" charset="0"/>
                <a:cs typeface="Tahoma" pitchFamily="34" charset="0"/>
              </a:rPr>
              <a:t>Separate Property</a:t>
            </a:r>
          </a:p>
          <a:p>
            <a:pPr>
              <a:buNone/>
            </a:pPr>
            <a:endParaRPr lang="en-US" dirty="0" smtClean="0">
              <a:latin typeface="Bell MT" pitchFamily="18" charset="0"/>
              <a:ea typeface="Tahoma" pitchFamily="34" charset="0"/>
              <a:cs typeface="Tahoma" pitchFamily="34" charset="0"/>
            </a:endParaRPr>
          </a:p>
          <a:p>
            <a:pPr>
              <a:buNone/>
            </a:pPr>
            <a:r>
              <a:rPr lang="en-US" dirty="0" smtClean="0">
                <a:latin typeface="Bell MT" pitchFamily="18" charset="0"/>
                <a:ea typeface="Tahoma" pitchFamily="34" charset="0"/>
                <a:cs typeface="Tahoma" pitchFamily="34" charset="0"/>
              </a:rPr>
              <a:t>□ “Fair &amp; Equitable” Division</a:t>
            </a:r>
            <a:endParaRPr lang="en-US" dirty="0" smtClean="0">
              <a:latin typeface="Bell MT" pitchFamily="18" charset="0"/>
              <a:cs typeface="Tahoma" pitchFamily="34" charset="0"/>
            </a:endParaRPr>
          </a:p>
          <a:p>
            <a:pPr>
              <a:buNone/>
            </a:pPr>
            <a:endParaRPr lang="en-US" sz="2400" dirty="0" smtClean="0">
              <a:effectLst>
                <a:outerShdw blurRad="38100" dist="38100" dir="2700000" algn="tl">
                  <a:srgbClr val="000000">
                    <a:alpha val="43137"/>
                  </a:srgbClr>
                </a:outerShdw>
              </a:effectLst>
            </a:endParaRPr>
          </a:p>
        </p:txBody>
      </p:sp>
      <p:pic>
        <p:nvPicPr>
          <p:cNvPr id="3075" name="Picture 3" descr="C:\Users\Richard\AppData\Local\Microsoft\Windows\Temporary Internet Files\Content.IE5\FDFXWSML\MP900401027[1].jpg"/>
          <p:cNvPicPr>
            <a:picLocks noChangeAspect="1" noChangeArrowheads="1"/>
          </p:cNvPicPr>
          <p:nvPr/>
        </p:nvPicPr>
        <p:blipFill>
          <a:blip r:embed="rId3" cstate="print"/>
          <a:srcRect/>
          <a:stretch>
            <a:fillRect/>
          </a:stretch>
        </p:blipFill>
        <p:spPr bwMode="auto">
          <a:xfrm>
            <a:off x="5486400" y="2514600"/>
            <a:ext cx="2496312" cy="3121152"/>
          </a:xfrm>
          <a:prstGeom prst="rect">
            <a:avLst/>
          </a:prstGeom>
          <a:noFill/>
        </p:spPr>
      </p:pic>
      <p:sp>
        <p:nvSpPr>
          <p:cNvPr id="6" name="Footer Placeholder 5"/>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7924800" cy="1066800"/>
          </a:xfrm>
        </p:spPr>
        <p:txBody>
          <a:bodyPr>
            <a:noAutofit/>
          </a:bodyPr>
          <a:lstStyle/>
          <a:p>
            <a:pPr algn="ctr"/>
            <a:r>
              <a:rPr lang="en-US" sz="5400" b="1" dirty="0" smtClean="0">
                <a:solidFill>
                  <a:srgbClr val="002060"/>
                </a:solidFill>
                <a:latin typeface="Bell MT" pitchFamily="18" charset="0"/>
                <a:ea typeface="Tahoma" pitchFamily="34" charset="0"/>
                <a:cs typeface="Tahoma" pitchFamily="34" charset="0"/>
              </a:rPr>
              <a:t>Maintenance</a:t>
            </a:r>
            <a:endParaRPr lang="en-US" sz="5400" b="1" dirty="0">
              <a:solidFill>
                <a:srgbClr val="002060"/>
              </a:solidFill>
              <a:latin typeface="Bell MT" pitchFamily="18" charset="0"/>
            </a:endParaRPr>
          </a:p>
        </p:txBody>
      </p:sp>
      <p:sp>
        <p:nvSpPr>
          <p:cNvPr id="3" name="Text Placeholder 2"/>
          <p:cNvSpPr>
            <a:spLocks noGrp="1"/>
          </p:cNvSpPr>
          <p:nvPr>
            <p:ph type="body" idx="2"/>
          </p:nvPr>
        </p:nvSpPr>
        <p:spPr>
          <a:xfrm>
            <a:off x="3657600" y="1981200"/>
            <a:ext cx="5257800" cy="3276600"/>
          </a:xfrm>
        </p:spPr>
        <p:txBody>
          <a:bodyPr>
            <a:noAutofit/>
          </a:bodyPr>
          <a:lstStyle/>
          <a:p>
            <a:r>
              <a:rPr lang="en-US" sz="2400" dirty="0" smtClean="0">
                <a:latin typeface="Bell MT" pitchFamily="18" charset="0"/>
                <a:ea typeface="Tahoma" pitchFamily="34" charset="0"/>
                <a:cs typeface="Tahoma" pitchFamily="34" charset="0"/>
              </a:rPr>
              <a:t>□</a:t>
            </a:r>
            <a:r>
              <a:rPr lang="en-US" sz="2400" dirty="0" smtClean="0">
                <a:latin typeface="Bell MT" pitchFamily="18" charset="0"/>
              </a:rPr>
              <a:t>  Maintenance Awards Vary</a:t>
            </a:r>
          </a:p>
          <a:p>
            <a:endParaRPr lang="en-US" sz="2400" dirty="0" smtClean="0">
              <a:latin typeface="Bell MT" pitchFamily="18" charset="0"/>
            </a:endParaRPr>
          </a:p>
          <a:p>
            <a:r>
              <a:rPr lang="en-US" sz="2400" dirty="0" smtClean="0">
                <a:latin typeface="Bell MT" pitchFamily="18" charset="0"/>
                <a:ea typeface="Tahoma" pitchFamily="34" charset="0"/>
                <a:cs typeface="Tahoma" pitchFamily="34" charset="0"/>
              </a:rPr>
              <a:t>□  When Courts Generally Award</a:t>
            </a:r>
          </a:p>
          <a:p>
            <a:r>
              <a:rPr lang="en-US" sz="2400" dirty="0" smtClean="0">
                <a:latin typeface="Bell MT" pitchFamily="18" charset="0"/>
                <a:ea typeface="Tahoma" pitchFamily="34" charset="0"/>
                <a:cs typeface="Tahoma" pitchFamily="34" charset="0"/>
              </a:rPr>
              <a:t>    Maintenance</a:t>
            </a:r>
          </a:p>
          <a:p>
            <a:endParaRPr lang="en-US" sz="2400" dirty="0" smtClean="0">
              <a:latin typeface="Bell MT" pitchFamily="18" charset="0"/>
              <a:ea typeface="Tahoma" pitchFamily="34" charset="0"/>
              <a:cs typeface="Tahoma" pitchFamily="34" charset="0"/>
            </a:endParaRPr>
          </a:p>
          <a:p>
            <a:pPr>
              <a:lnSpc>
                <a:spcPct val="90000"/>
              </a:lnSpc>
            </a:pPr>
            <a:r>
              <a:rPr lang="en-US" sz="2400" dirty="0" smtClean="0">
                <a:latin typeface="Bell MT" pitchFamily="18" charset="0"/>
                <a:ea typeface="Tahoma" pitchFamily="34" charset="0"/>
                <a:cs typeface="Tahoma" pitchFamily="34" charset="0"/>
              </a:rPr>
              <a:t>□  </a:t>
            </a:r>
            <a:r>
              <a:rPr lang="en-US" sz="2400" dirty="0" smtClean="0">
                <a:latin typeface="Bell MT" pitchFamily="18" charset="0"/>
                <a:cs typeface="Tahoma" pitchFamily="34" charset="0"/>
              </a:rPr>
              <a:t>Factors Affecting the Amount &amp;</a:t>
            </a:r>
          </a:p>
          <a:p>
            <a:pPr>
              <a:lnSpc>
                <a:spcPct val="90000"/>
              </a:lnSpc>
            </a:pPr>
            <a:r>
              <a:rPr lang="en-US" sz="2400" dirty="0" smtClean="0">
                <a:latin typeface="Bell MT" pitchFamily="18" charset="0"/>
                <a:cs typeface="Tahoma" pitchFamily="34" charset="0"/>
              </a:rPr>
              <a:t>    Length of Maintenance</a:t>
            </a:r>
            <a:endParaRPr lang="en-US" sz="2400" dirty="0" smtClean="0">
              <a:latin typeface="Bell MT" pitchFamily="18" charset="0"/>
              <a:ea typeface="Tahoma" pitchFamily="34" charset="0"/>
              <a:cs typeface="Tahoma" pitchFamily="34" charset="0"/>
            </a:endParaRPr>
          </a:p>
          <a:p>
            <a:endParaRPr lang="en-US" sz="2400" dirty="0" smtClean="0">
              <a:effectLst>
                <a:outerShdw blurRad="38100" dist="38100" dir="2700000" algn="tl">
                  <a:srgbClr val="000000">
                    <a:alpha val="43137"/>
                  </a:srgbClr>
                </a:outerShdw>
              </a:effectLst>
            </a:endParaRPr>
          </a:p>
          <a:p>
            <a:pPr lvl="1" fontAlgn="auto">
              <a:spcBef>
                <a:spcPts val="0"/>
              </a:spcBef>
              <a:spcAft>
                <a:spcPts val="0"/>
              </a:spcAft>
              <a:buClrTx/>
              <a:buSzTx/>
              <a:defRPr/>
            </a:pPr>
            <a:endParaRPr lang="en-US" dirty="0" smtClean="0"/>
          </a:p>
          <a:p>
            <a:r>
              <a:rPr lang="en-US" sz="3200" dirty="0" smtClean="0">
                <a:latin typeface="Tahoma" pitchFamily="34" charset="0"/>
                <a:ea typeface="Tahoma" pitchFamily="34" charset="0"/>
                <a:cs typeface="Tahoma" pitchFamily="34" charset="0"/>
              </a:rPr>
              <a:t>  </a:t>
            </a:r>
          </a:p>
        </p:txBody>
      </p:sp>
      <p:pic>
        <p:nvPicPr>
          <p:cNvPr id="1040" name="Picture 16" descr="C:\Documents and Settings\b000rlg.JUDICIAL\Local Settings\Temporary Internet Files\Content.IE5\HZC6IWGX\MP900406824[1].jpg"/>
          <p:cNvPicPr>
            <a:picLocks noChangeAspect="1" noChangeArrowheads="1"/>
          </p:cNvPicPr>
          <p:nvPr/>
        </p:nvPicPr>
        <p:blipFill>
          <a:blip r:embed="rId3" cstate="print"/>
          <a:srcRect/>
          <a:stretch>
            <a:fillRect/>
          </a:stretch>
        </p:blipFill>
        <p:spPr bwMode="auto">
          <a:xfrm>
            <a:off x="304800" y="2209800"/>
            <a:ext cx="2971800" cy="2377440"/>
          </a:xfrm>
          <a:prstGeom prst="rect">
            <a:avLst/>
          </a:prstGeom>
          <a:noFill/>
        </p:spPr>
      </p:pic>
      <p:sp>
        <p:nvSpPr>
          <p:cNvPr id="7" name="Footer Placeholder 6"/>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33400"/>
            <a:ext cx="8001000" cy="990600"/>
          </a:xfrm>
        </p:spPr>
        <p:txBody>
          <a:bodyPr>
            <a:noAutofit/>
          </a:bodyPr>
          <a:lstStyle/>
          <a:p>
            <a:pPr algn="ctr"/>
            <a:r>
              <a:rPr lang="en-US" sz="4000" b="1" dirty="0" smtClean="0">
                <a:solidFill>
                  <a:srgbClr val="002060"/>
                </a:solidFill>
                <a:latin typeface="Bell MT" pitchFamily="18" charset="0"/>
                <a:ea typeface="Tahoma" pitchFamily="34" charset="0"/>
                <a:cs typeface="Tahoma" pitchFamily="34" charset="0"/>
              </a:rPr>
              <a:t>How Divorce Cases Are Resolved</a:t>
            </a:r>
            <a:endParaRPr lang="en-US" sz="4000" b="1" dirty="0">
              <a:solidFill>
                <a:srgbClr val="002060"/>
              </a:solidFill>
              <a:latin typeface="Bell MT" pitchFamily="18" charset="0"/>
            </a:endParaRPr>
          </a:p>
        </p:txBody>
      </p:sp>
      <p:sp>
        <p:nvSpPr>
          <p:cNvPr id="3" name="Text Placeholder 2"/>
          <p:cNvSpPr>
            <a:spLocks noGrp="1"/>
          </p:cNvSpPr>
          <p:nvPr>
            <p:ph type="body" idx="2"/>
          </p:nvPr>
        </p:nvSpPr>
        <p:spPr>
          <a:xfrm>
            <a:off x="4572000" y="1295400"/>
            <a:ext cx="4038600" cy="4572000"/>
          </a:xfrm>
        </p:spPr>
        <p:txBody>
          <a:bodyPr>
            <a:normAutofit lnSpcReduction="10000"/>
          </a:bodyPr>
          <a:lstStyle/>
          <a:p>
            <a:pPr>
              <a:spcBef>
                <a:spcPts val="0"/>
              </a:spcBef>
            </a:pPr>
            <a:endParaRPr lang="en-US" sz="3200" dirty="0" smtClean="0">
              <a:latin typeface="Bell MT" pitchFamily="18" charset="0"/>
              <a:ea typeface="Tahoma" pitchFamily="34" charset="0"/>
              <a:cs typeface="Tahoma" pitchFamily="34" charset="0"/>
            </a:endParaRPr>
          </a:p>
          <a:p>
            <a:pPr>
              <a:spcBef>
                <a:spcPts val="0"/>
              </a:spcBef>
            </a:pPr>
            <a:endParaRPr lang="en-US" sz="3200" dirty="0" smtClean="0">
              <a:latin typeface="Bell MT" pitchFamily="18" charset="0"/>
              <a:ea typeface="Tahoma" pitchFamily="34" charset="0"/>
              <a:cs typeface="Tahoma" pitchFamily="34" charset="0"/>
            </a:endParaRPr>
          </a:p>
          <a:p>
            <a:pPr>
              <a:spcBef>
                <a:spcPts val="0"/>
              </a:spcBef>
            </a:pPr>
            <a:r>
              <a:rPr lang="en-US" sz="320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 Mediation</a:t>
            </a:r>
          </a:p>
          <a:p>
            <a:pPr>
              <a:spcBef>
                <a:spcPts val="0"/>
              </a:spcBef>
            </a:pPr>
            <a:endParaRPr lang="en-US" sz="3200" dirty="0" smtClean="0">
              <a:effectLst>
                <a:outerShdw blurRad="38100" dist="38100" dir="2700000" algn="tl">
                  <a:srgbClr val="000000">
                    <a:alpha val="43137"/>
                  </a:srgbClr>
                </a:outerShdw>
              </a:effectLst>
              <a:latin typeface="Bell MT" pitchFamily="18" charset="0"/>
              <a:ea typeface="Tahoma" pitchFamily="34" charset="0"/>
              <a:cs typeface="Tahoma" pitchFamily="34" charset="0"/>
            </a:endParaRPr>
          </a:p>
          <a:p>
            <a:pPr>
              <a:spcBef>
                <a:spcPts val="0"/>
              </a:spcBef>
            </a:pPr>
            <a:r>
              <a:rPr lang="en-US" sz="320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 Collaborative Divorce</a:t>
            </a:r>
          </a:p>
          <a:p>
            <a:pPr>
              <a:spcBef>
                <a:spcPts val="0"/>
              </a:spcBef>
            </a:pPr>
            <a:endParaRPr lang="en-US" sz="3200" dirty="0" smtClean="0">
              <a:effectLst>
                <a:outerShdw blurRad="38100" dist="38100" dir="2700000" algn="tl">
                  <a:srgbClr val="000000">
                    <a:alpha val="43137"/>
                  </a:srgbClr>
                </a:outerShdw>
              </a:effectLst>
              <a:latin typeface="Bell MT" pitchFamily="18" charset="0"/>
              <a:ea typeface="Tahoma" pitchFamily="34" charset="0"/>
              <a:cs typeface="Tahoma" pitchFamily="34" charset="0"/>
            </a:endParaRPr>
          </a:p>
          <a:p>
            <a:pPr>
              <a:spcBef>
                <a:spcPts val="0"/>
              </a:spcBef>
            </a:pPr>
            <a:r>
              <a:rPr lang="en-US" sz="320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 Private Judge</a:t>
            </a:r>
          </a:p>
          <a:p>
            <a:pPr>
              <a:spcBef>
                <a:spcPts val="0"/>
              </a:spcBef>
            </a:pPr>
            <a:endParaRPr lang="en-US" sz="3200" dirty="0" smtClean="0">
              <a:effectLst>
                <a:outerShdw blurRad="38100" dist="38100" dir="2700000" algn="tl">
                  <a:srgbClr val="000000">
                    <a:alpha val="43137"/>
                  </a:srgbClr>
                </a:outerShdw>
              </a:effectLst>
              <a:latin typeface="Bell MT" pitchFamily="18" charset="0"/>
              <a:ea typeface="Tahoma" pitchFamily="34" charset="0"/>
              <a:cs typeface="Tahoma" pitchFamily="34" charset="0"/>
            </a:endParaRPr>
          </a:p>
          <a:p>
            <a:pPr>
              <a:spcBef>
                <a:spcPts val="0"/>
              </a:spcBef>
            </a:pPr>
            <a:r>
              <a:rPr lang="en-US" sz="320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 Court</a:t>
            </a:r>
          </a:p>
          <a:p>
            <a:pPr>
              <a:spcBef>
                <a:spcPts val="0"/>
              </a:spcBef>
            </a:pPr>
            <a:endParaRPr lang="en-US" sz="2800" dirty="0" smtClean="0">
              <a:latin typeface="Tahoma" pitchFamily="34" charset="0"/>
              <a:ea typeface="Tahoma" pitchFamily="34" charset="0"/>
              <a:cs typeface="Tahoma" pitchFamily="34" charset="0"/>
            </a:endParaRPr>
          </a:p>
          <a:p>
            <a:pPr>
              <a:spcBef>
                <a:spcPts val="0"/>
              </a:spcBef>
            </a:pPr>
            <a:endParaRPr lang="en-US" sz="2800" dirty="0" smtClean="0">
              <a:latin typeface="Tahoma" pitchFamily="34" charset="0"/>
              <a:ea typeface="Tahoma" pitchFamily="34" charset="0"/>
              <a:cs typeface="Tahoma" pitchFamily="34" charset="0"/>
            </a:endParaRPr>
          </a:p>
          <a:p>
            <a:endParaRPr lang="en-US" dirty="0"/>
          </a:p>
        </p:txBody>
      </p:sp>
      <p:pic>
        <p:nvPicPr>
          <p:cNvPr id="4100" name="Picture 4" descr="C:\Users\Richard\AppData\Local\Microsoft\Windows\Temporary Internet Files\Content.IE5\FDFXWSML\MC900319516[1].wmf"/>
          <p:cNvPicPr>
            <a:picLocks noChangeAspect="1" noChangeArrowheads="1"/>
          </p:cNvPicPr>
          <p:nvPr/>
        </p:nvPicPr>
        <p:blipFill>
          <a:blip r:embed="rId3" cstate="print"/>
          <a:srcRect/>
          <a:stretch>
            <a:fillRect/>
          </a:stretch>
        </p:blipFill>
        <p:spPr bwMode="auto">
          <a:xfrm>
            <a:off x="990600" y="2438400"/>
            <a:ext cx="2912402" cy="2362200"/>
          </a:xfrm>
          <a:prstGeom prst="rect">
            <a:avLst/>
          </a:prstGeom>
          <a:noFill/>
        </p:spPr>
      </p:pic>
      <p:sp>
        <p:nvSpPr>
          <p:cNvPr id="7" name="Footer Placeholder 6"/>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457200"/>
            <a:ext cx="4953000" cy="914400"/>
          </a:xfrm>
        </p:spPr>
        <p:txBody>
          <a:bodyPr>
            <a:normAutofit/>
          </a:bodyPr>
          <a:lstStyle/>
          <a:p>
            <a:r>
              <a:rPr lang="en-US" sz="4800" b="1" dirty="0" smtClean="0">
                <a:solidFill>
                  <a:srgbClr val="002060"/>
                </a:solidFill>
                <a:latin typeface="Bell MT" pitchFamily="18" charset="0"/>
                <a:ea typeface="Tahoma" pitchFamily="34" charset="0"/>
                <a:cs typeface="Tahoma" pitchFamily="34" charset="0"/>
              </a:rPr>
              <a:t>Mediation</a:t>
            </a:r>
            <a:endParaRPr lang="en-US" sz="4800" b="1" dirty="0">
              <a:solidFill>
                <a:srgbClr val="002060"/>
              </a:solidFill>
              <a:latin typeface="Bell MT" pitchFamily="18" charset="0"/>
              <a:ea typeface="Tahoma" pitchFamily="34" charset="0"/>
              <a:cs typeface="Tahoma" pitchFamily="34" charset="0"/>
            </a:endParaRPr>
          </a:p>
        </p:txBody>
      </p:sp>
      <p:sp>
        <p:nvSpPr>
          <p:cNvPr id="2" name="Content Placeholder 1"/>
          <p:cNvSpPr>
            <a:spLocks noGrp="1"/>
          </p:cNvSpPr>
          <p:nvPr>
            <p:ph idx="1"/>
          </p:nvPr>
        </p:nvSpPr>
        <p:spPr>
          <a:xfrm>
            <a:off x="3733800" y="2209800"/>
            <a:ext cx="4648200" cy="2514600"/>
          </a:xfrm>
        </p:spPr>
        <p:txBody>
          <a:bodyPr>
            <a:noAutofit/>
          </a:bodyPr>
          <a:lstStyle/>
          <a:p>
            <a:pPr>
              <a:buNone/>
            </a:pPr>
            <a:r>
              <a:rPr lang="en-US" sz="3200" dirty="0" smtClean="0">
                <a:latin typeface="Bell MT" pitchFamily="18" charset="0"/>
                <a:ea typeface="Tahoma" pitchFamily="34" charset="0"/>
                <a:cs typeface="Tahoma" pitchFamily="34" charset="0"/>
              </a:rPr>
              <a:t>□  What is Mediation?</a:t>
            </a:r>
          </a:p>
          <a:p>
            <a:pPr>
              <a:buNone/>
            </a:pPr>
            <a:endParaRPr lang="en-US" sz="3200" dirty="0" smtClean="0">
              <a:latin typeface="Bell MT" pitchFamily="18" charset="0"/>
              <a:ea typeface="Tahoma" pitchFamily="34" charset="0"/>
              <a:cs typeface="Tahoma" pitchFamily="34" charset="0"/>
            </a:endParaRPr>
          </a:p>
          <a:p>
            <a:pPr>
              <a:buNone/>
            </a:pPr>
            <a:r>
              <a:rPr lang="en-US" sz="3200" dirty="0" smtClean="0">
                <a:latin typeface="Bell MT" pitchFamily="18" charset="0"/>
                <a:ea typeface="Tahoma" pitchFamily="34" charset="0"/>
                <a:cs typeface="Tahoma" pitchFamily="34" charset="0"/>
              </a:rPr>
              <a:t>□  Who Participates?</a:t>
            </a:r>
          </a:p>
          <a:p>
            <a:pPr>
              <a:buNone/>
            </a:pPr>
            <a:endParaRPr lang="en-US" sz="3200" dirty="0" smtClean="0">
              <a:latin typeface="Bell MT" pitchFamily="18" charset="0"/>
              <a:ea typeface="Tahoma" pitchFamily="34" charset="0"/>
              <a:cs typeface="Tahoma" pitchFamily="34" charset="0"/>
            </a:endParaRPr>
          </a:p>
          <a:p>
            <a:pPr>
              <a:buNone/>
            </a:pPr>
            <a:r>
              <a:rPr lang="en-US" sz="3200" dirty="0" smtClean="0">
                <a:latin typeface="Bell MT" pitchFamily="18" charset="0"/>
                <a:ea typeface="Tahoma" pitchFamily="34" charset="0"/>
                <a:cs typeface="Tahoma" pitchFamily="34" charset="0"/>
              </a:rPr>
              <a:t>□  How Mediation Works</a:t>
            </a:r>
            <a:endParaRPr lang="en-US" sz="3200" dirty="0">
              <a:latin typeface="Bell MT" pitchFamily="18" charset="0"/>
              <a:ea typeface="Tahoma" pitchFamily="34" charset="0"/>
              <a:cs typeface="Tahoma" pitchFamily="34" charset="0"/>
            </a:endParaRPr>
          </a:p>
        </p:txBody>
      </p:sp>
      <p:pic>
        <p:nvPicPr>
          <p:cNvPr id="5127" name="Picture 7" descr="C:\Users\Richard\AppData\Local\Microsoft\Windows\Temporary Internet Files\Content.IE5\P79ZNI1Q\MC900071037[1].wmf"/>
          <p:cNvPicPr>
            <a:picLocks noChangeAspect="1" noChangeArrowheads="1"/>
          </p:cNvPicPr>
          <p:nvPr/>
        </p:nvPicPr>
        <p:blipFill>
          <a:blip r:embed="rId3" cstate="print"/>
          <a:srcRect/>
          <a:stretch>
            <a:fillRect/>
          </a:stretch>
        </p:blipFill>
        <p:spPr bwMode="auto">
          <a:xfrm>
            <a:off x="533400" y="2438400"/>
            <a:ext cx="2833381" cy="2667000"/>
          </a:xfrm>
          <a:prstGeom prst="rect">
            <a:avLst/>
          </a:prstGeom>
          <a:noFill/>
        </p:spPr>
      </p:pic>
      <p:sp>
        <p:nvSpPr>
          <p:cNvPr id="6" name="Footer Placeholder 5"/>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5791200" cy="1066800"/>
          </a:xfrm>
        </p:spPr>
        <p:txBody>
          <a:bodyPr>
            <a:normAutofit/>
          </a:bodyPr>
          <a:lstStyle/>
          <a:p>
            <a:pPr algn="ctr"/>
            <a:r>
              <a:rPr lang="en-US" sz="4400" b="1" dirty="0" smtClean="0">
                <a:solidFill>
                  <a:srgbClr val="002060"/>
                </a:solidFill>
                <a:latin typeface="Bell MT" pitchFamily="18" charset="0"/>
              </a:rPr>
              <a:t>Collaborative Divorce</a:t>
            </a:r>
            <a:endParaRPr lang="en-US" sz="4400" b="1" dirty="0">
              <a:solidFill>
                <a:srgbClr val="002060"/>
              </a:solidFill>
              <a:latin typeface="Bell MT" pitchFamily="18" charset="0"/>
            </a:endParaRPr>
          </a:p>
        </p:txBody>
      </p:sp>
      <p:sp>
        <p:nvSpPr>
          <p:cNvPr id="3" name="Text Placeholder 2"/>
          <p:cNvSpPr>
            <a:spLocks noGrp="1"/>
          </p:cNvSpPr>
          <p:nvPr>
            <p:ph type="body" idx="2"/>
          </p:nvPr>
        </p:nvSpPr>
        <p:spPr>
          <a:xfrm>
            <a:off x="228600" y="1981200"/>
            <a:ext cx="5638800" cy="3429000"/>
          </a:xfrm>
        </p:spPr>
        <p:txBody>
          <a:bodyPr>
            <a:noAutofit/>
          </a:bodyPr>
          <a:lstStyle/>
          <a:p>
            <a:pPr>
              <a:buClr>
                <a:schemeClr val="tx1"/>
              </a:buClr>
            </a:pPr>
            <a:r>
              <a:rPr lang="en-US" sz="240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 </a:t>
            </a:r>
            <a:r>
              <a:rPr lang="en-US" sz="2400" dirty="0" smtClean="0">
                <a:latin typeface="Bell MT" pitchFamily="18" charset="0"/>
                <a:cs typeface="Tahoma" pitchFamily="34" charset="0"/>
              </a:rPr>
              <a:t>Goal: Avoid Negative Atmosphere of</a:t>
            </a:r>
          </a:p>
          <a:p>
            <a:pPr>
              <a:buClr>
                <a:schemeClr val="tx1"/>
              </a:buClr>
            </a:pPr>
            <a:r>
              <a:rPr lang="en-US" sz="2400" dirty="0" smtClean="0">
                <a:latin typeface="Bell MT" pitchFamily="18" charset="0"/>
                <a:cs typeface="Tahoma" pitchFamily="34" charset="0"/>
              </a:rPr>
              <a:t>   Litigation</a:t>
            </a:r>
          </a:p>
          <a:p>
            <a:pPr>
              <a:buClr>
                <a:schemeClr val="tx1"/>
              </a:buClr>
            </a:pPr>
            <a:endParaRPr lang="en-US" sz="2400" dirty="0" smtClean="0">
              <a:latin typeface="Bell MT" pitchFamily="18" charset="0"/>
              <a:cs typeface="Tahoma" pitchFamily="34" charset="0"/>
            </a:endParaRPr>
          </a:p>
          <a:p>
            <a:pPr>
              <a:buClr>
                <a:schemeClr val="tx1"/>
              </a:buClr>
            </a:pPr>
            <a:r>
              <a:rPr lang="en-US" sz="240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 </a:t>
            </a:r>
            <a:r>
              <a:rPr lang="en-US" sz="2400" dirty="0" smtClean="0">
                <a:latin typeface="Bell MT" pitchFamily="18" charset="0"/>
                <a:cs typeface="Tahoma" pitchFamily="34" charset="0"/>
              </a:rPr>
              <a:t>Parties &amp; Professionals Work as a</a:t>
            </a:r>
          </a:p>
          <a:p>
            <a:pPr>
              <a:buClr>
                <a:schemeClr val="tx1"/>
              </a:buClr>
            </a:pPr>
            <a:r>
              <a:rPr lang="en-US" sz="2400" dirty="0" smtClean="0">
                <a:latin typeface="Bell MT" pitchFamily="18" charset="0"/>
                <a:cs typeface="Tahoma" pitchFamily="34" charset="0"/>
              </a:rPr>
              <a:t>   Team</a:t>
            </a:r>
          </a:p>
          <a:p>
            <a:pPr>
              <a:buClr>
                <a:schemeClr val="tx1"/>
              </a:buClr>
            </a:pPr>
            <a:endParaRPr lang="en-US" sz="2400" dirty="0" smtClean="0">
              <a:latin typeface="Bell MT" pitchFamily="18" charset="0"/>
              <a:cs typeface="Tahoma" pitchFamily="34" charset="0"/>
            </a:endParaRPr>
          </a:p>
          <a:p>
            <a:pPr>
              <a:buClr>
                <a:schemeClr val="tx1"/>
              </a:buClr>
            </a:pPr>
            <a:r>
              <a:rPr lang="en-US" sz="240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a:t>
            </a:r>
            <a:r>
              <a:rPr lang="en-US" sz="2400" dirty="0" smtClean="0">
                <a:latin typeface="Bell MT" pitchFamily="18" charset="0"/>
                <a:cs typeface="Tahoma" pitchFamily="34" charset="0"/>
              </a:rPr>
              <a:t> Parties May Need to Find a New</a:t>
            </a:r>
          </a:p>
          <a:p>
            <a:pPr>
              <a:buClr>
                <a:schemeClr val="tx1"/>
              </a:buClr>
            </a:pPr>
            <a:r>
              <a:rPr lang="en-US" sz="2400" dirty="0" smtClean="0">
                <a:latin typeface="Bell MT" pitchFamily="18" charset="0"/>
                <a:cs typeface="Tahoma" pitchFamily="34" charset="0"/>
              </a:rPr>
              <a:t>   Attorney if Collaboration Fails</a:t>
            </a:r>
            <a:endParaRPr lang="en-US" sz="2400" dirty="0" smtClean="0">
              <a:latin typeface="Bell MT" pitchFamily="18" charset="0"/>
            </a:endParaRPr>
          </a:p>
          <a:p>
            <a:endParaRPr lang="en-US" sz="3600" dirty="0" smtClean="0">
              <a:latin typeface="Tahoma" pitchFamily="34" charset="0"/>
              <a:ea typeface="Tahoma" pitchFamily="34" charset="0"/>
              <a:cs typeface="Tahoma" pitchFamily="34" charset="0"/>
            </a:endParaRPr>
          </a:p>
        </p:txBody>
      </p:sp>
      <p:pic>
        <p:nvPicPr>
          <p:cNvPr id="6147" name="Picture 3" descr="C:\Users\Richard\AppData\Local\Microsoft\Windows\Temporary Internet Files\Content.IE5\P44XV07O\MP900442432[1].jpg"/>
          <p:cNvPicPr>
            <a:picLocks noChangeAspect="1" noChangeArrowheads="1"/>
          </p:cNvPicPr>
          <p:nvPr/>
        </p:nvPicPr>
        <p:blipFill>
          <a:blip r:embed="rId3" cstate="print"/>
          <a:srcRect/>
          <a:stretch>
            <a:fillRect/>
          </a:stretch>
        </p:blipFill>
        <p:spPr bwMode="auto">
          <a:xfrm>
            <a:off x="6019800" y="2438400"/>
            <a:ext cx="2780378" cy="2286000"/>
          </a:xfrm>
          <a:prstGeom prst="rect">
            <a:avLst/>
          </a:prstGeom>
          <a:noFill/>
        </p:spPr>
      </p:pic>
      <p:sp>
        <p:nvSpPr>
          <p:cNvPr id="7" name="Footer Placeholder 6"/>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8382000" cy="830997"/>
          </a:xfrm>
          <a:prstGeom prst="rect">
            <a:avLst/>
          </a:prstGeom>
          <a:noFill/>
        </p:spPr>
        <p:txBody>
          <a:bodyPr wrap="square" rtlCol="0">
            <a:spAutoFit/>
          </a:bodyPr>
          <a:lstStyle/>
          <a:p>
            <a:pPr algn="ctr"/>
            <a:r>
              <a:rPr lang="en-US" sz="4800" b="1" dirty="0" smtClean="0">
                <a:solidFill>
                  <a:srgbClr val="002060"/>
                </a:solidFill>
                <a:effectLst>
                  <a:outerShdw blurRad="38100" dist="38100" dir="2700000" algn="tl">
                    <a:srgbClr val="000000">
                      <a:alpha val="43137"/>
                    </a:srgbClr>
                  </a:outerShdw>
                </a:effectLst>
                <a:latin typeface="Bell MT" pitchFamily="18" charset="0"/>
                <a:ea typeface="Tahoma" pitchFamily="34" charset="0"/>
                <a:cs typeface="Tahoma" pitchFamily="34" charset="0"/>
              </a:rPr>
              <a:t>Using A Private Judge</a:t>
            </a:r>
            <a:endParaRPr lang="en-US" sz="4800" b="1" dirty="0">
              <a:solidFill>
                <a:srgbClr val="002060"/>
              </a:solidFill>
              <a:effectLst>
                <a:outerShdw blurRad="38100" dist="38100" dir="2700000" algn="tl">
                  <a:srgbClr val="000000">
                    <a:alpha val="43137"/>
                  </a:srgbClr>
                </a:outerShdw>
              </a:effectLst>
              <a:latin typeface="Bell MT" pitchFamily="18" charset="0"/>
              <a:ea typeface="Tahoma" pitchFamily="34" charset="0"/>
              <a:cs typeface="Tahoma" pitchFamily="34" charset="0"/>
            </a:endParaRPr>
          </a:p>
        </p:txBody>
      </p:sp>
      <p:sp>
        <p:nvSpPr>
          <p:cNvPr id="4" name="TextBox 3"/>
          <p:cNvSpPr txBox="1"/>
          <p:nvPr/>
        </p:nvSpPr>
        <p:spPr>
          <a:xfrm>
            <a:off x="4038600" y="1143000"/>
            <a:ext cx="4800600" cy="7771358"/>
          </a:xfrm>
          <a:prstGeom prst="rect">
            <a:avLst/>
          </a:prstGeom>
          <a:noFill/>
        </p:spPr>
        <p:txBody>
          <a:bodyPr wrap="square" rtlCol="0">
            <a:spAutoFit/>
          </a:bodyPr>
          <a:lstStyle/>
          <a:p>
            <a:pPr>
              <a:spcAft>
                <a:spcPts val="1800"/>
              </a:spcAft>
            </a:pPr>
            <a:endParaRPr lang="en-US" sz="2600" dirty="0" smtClean="0">
              <a:latin typeface="Arial Black"/>
              <a:ea typeface="Tahoma" pitchFamily="34" charset="0"/>
              <a:cs typeface="Tahoma" pitchFamily="34" charset="0"/>
            </a:endParaRPr>
          </a:p>
          <a:p>
            <a:pPr>
              <a:spcAft>
                <a:spcPts val="1800"/>
              </a:spcAft>
            </a:pPr>
            <a:r>
              <a:rPr lang="en-US" sz="2400" dirty="0" smtClean="0">
                <a:latin typeface="Bell MT" pitchFamily="18" charset="0"/>
                <a:ea typeface="Tahoma" pitchFamily="34" charset="0"/>
                <a:cs typeface="Tahoma" pitchFamily="34" charset="0"/>
              </a:rPr>
              <a:t>□ </a:t>
            </a:r>
            <a:r>
              <a:rPr lang="en-US" sz="2800" dirty="0" smtClean="0">
                <a:latin typeface="Bell MT" pitchFamily="18" charset="0"/>
                <a:ea typeface="Tahoma" pitchFamily="34" charset="0"/>
                <a:cs typeface="Tahoma" pitchFamily="34" charset="0"/>
              </a:rPr>
              <a:t>Why Use a Private Judge?</a:t>
            </a:r>
          </a:p>
          <a:p>
            <a:pPr>
              <a:spcAft>
                <a:spcPts val="1800"/>
              </a:spcAft>
            </a:pPr>
            <a:r>
              <a:rPr lang="en-US" sz="2800" dirty="0" smtClean="0">
                <a:latin typeface="Bell MT" pitchFamily="18" charset="0"/>
                <a:ea typeface="Tahoma" pitchFamily="34" charset="0"/>
                <a:cs typeface="Tahoma" pitchFamily="34" charset="0"/>
              </a:rPr>
              <a:t>	 ° Privacy</a:t>
            </a:r>
          </a:p>
          <a:p>
            <a:pPr>
              <a:spcAft>
                <a:spcPts val="1800"/>
              </a:spcAft>
            </a:pPr>
            <a:r>
              <a:rPr lang="en-US" sz="2800" dirty="0" smtClean="0">
                <a:latin typeface="Bell MT" pitchFamily="18" charset="0"/>
                <a:ea typeface="Tahoma" pitchFamily="34" charset="0"/>
                <a:cs typeface="Tahoma" pitchFamily="34" charset="0"/>
              </a:rPr>
              <a:t>	 ° Cost</a:t>
            </a:r>
          </a:p>
          <a:p>
            <a:pPr>
              <a:spcAft>
                <a:spcPts val="1800"/>
              </a:spcAft>
            </a:pPr>
            <a:r>
              <a:rPr lang="en-US" sz="2800" dirty="0" smtClean="0">
                <a:latin typeface="Bell MT" pitchFamily="18" charset="0"/>
                <a:ea typeface="Tahoma" pitchFamily="34" charset="0"/>
                <a:cs typeface="Tahoma" pitchFamily="34" charset="0"/>
              </a:rPr>
              <a:t>	 ° Quicker Result</a:t>
            </a:r>
            <a:endParaRPr lang="en-US" sz="2600" dirty="0" smtClean="0">
              <a:latin typeface="Bell MT" pitchFamily="18" charset="0"/>
              <a:ea typeface="Tahoma" pitchFamily="34" charset="0"/>
              <a:cs typeface="Tahoma" pitchFamily="34" charset="0"/>
            </a:endParaRPr>
          </a:p>
          <a:p>
            <a:pPr>
              <a:spcAft>
                <a:spcPts val="1800"/>
              </a:spcAft>
            </a:pPr>
            <a:r>
              <a:rPr lang="en-US" sz="2600" dirty="0" smtClean="0">
                <a:latin typeface="Bell MT" pitchFamily="18" charset="0"/>
                <a:ea typeface="Tahoma" pitchFamily="34" charset="0"/>
                <a:cs typeface="Tahoma" pitchFamily="34" charset="0"/>
              </a:rPr>
              <a:t>□ </a:t>
            </a:r>
            <a:r>
              <a:rPr lang="en-US" sz="2800" dirty="0" smtClean="0">
                <a:latin typeface="Bell MT" pitchFamily="18" charset="0"/>
                <a:ea typeface="Tahoma" pitchFamily="34" charset="0"/>
                <a:cs typeface="Tahoma" pitchFamily="34" charset="0"/>
              </a:rPr>
              <a:t>Who Participates?</a:t>
            </a:r>
          </a:p>
          <a:p>
            <a:pPr>
              <a:spcAft>
                <a:spcPts val="1800"/>
              </a:spcAft>
            </a:pPr>
            <a:r>
              <a:rPr lang="en-US" sz="2600" dirty="0" smtClean="0">
                <a:latin typeface="Bell MT" pitchFamily="18" charset="0"/>
                <a:ea typeface="Tahoma" pitchFamily="34" charset="0"/>
                <a:cs typeface="Tahoma" pitchFamily="34" charset="0"/>
              </a:rPr>
              <a:t>□ </a:t>
            </a:r>
            <a:r>
              <a:rPr lang="en-US" sz="2800" dirty="0" smtClean="0">
                <a:latin typeface="Bell MT" pitchFamily="18" charset="0"/>
                <a:ea typeface="Tahoma" pitchFamily="34" charset="0"/>
                <a:cs typeface="Tahoma" pitchFamily="34" charset="0"/>
              </a:rPr>
              <a:t>The Process</a:t>
            </a:r>
          </a:p>
          <a:p>
            <a:pPr>
              <a:spcAft>
                <a:spcPts val="1800"/>
              </a:spcAft>
            </a:pPr>
            <a:endParaRPr lang="en-US" sz="2800" dirty="0" smtClean="0">
              <a:ea typeface="Tahoma" pitchFamily="34" charset="0"/>
              <a:cs typeface="Tahoma" pitchFamily="34" charset="0"/>
            </a:endParaRPr>
          </a:p>
          <a:p>
            <a:pPr>
              <a:spcAft>
                <a:spcPts val="1800"/>
              </a:spcAft>
            </a:pPr>
            <a:endParaRPr lang="en-US" sz="2800" dirty="0" smtClean="0">
              <a:ea typeface="Tahoma" pitchFamily="34" charset="0"/>
              <a:cs typeface="Tahoma" pitchFamily="34" charset="0"/>
            </a:endParaRPr>
          </a:p>
          <a:p>
            <a:pPr>
              <a:spcAft>
                <a:spcPts val="1800"/>
              </a:spcAft>
            </a:pPr>
            <a:endParaRPr lang="en-US" sz="2800" dirty="0" smtClean="0">
              <a:ea typeface="Tahoma" pitchFamily="34" charset="0"/>
              <a:cs typeface="Tahoma" pitchFamily="34" charset="0"/>
            </a:endParaRPr>
          </a:p>
          <a:p>
            <a:pPr>
              <a:spcAft>
                <a:spcPts val="1800"/>
              </a:spcAft>
            </a:pPr>
            <a:endParaRPr lang="en-US" sz="2800" dirty="0" smtClean="0">
              <a:ea typeface="Tahoma" pitchFamily="34" charset="0"/>
              <a:cs typeface="Tahoma" pitchFamily="34" charset="0"/>
            </a:endParaRPr>
          </a:p>
          <a:p>
            <a:pPr>
              <a:spcAft>
                <a:spcPts val="1800"/>
              </a:spcAft>
            </a:pPr>
            <a:endParaRPr lang="en-US" sz="2800" dirty="0">
              <a:ea typeface="Tahoma" pitchFamily="34" charset="0"/>
              <a:cs typeface="Tahoma" pitchFamily="34" charset="0"/>
            </a:endParaRPr>
          </a:p>
        </p:txBody>
      </p:sp>
      <p:pic>
        <p:nvPicPr>
          <p:cNvPr id="7171" name="Picture 3" descr="C:\Users\Richard\AppData\Local\Microsoft\Windows\Temporary Internet Files\Content.IE5\P79ZNI1Q\MC900334014[1].wmf"/>
          <p:cNvPicPr>
            <a:picLocks noChangeAspect="1" noChangeArrowheads="1"/>
          </p:cNvPicPr>
          <p:nvPr/>
        </p:nvPicPr>
        <p:blipFill>
          <a:blip r:embed="rId3" cstate="print"/>
          <a:srcRect/>
          <a:stretch>
            <a:fillRect/>
          </a:stretch>
        </p:blipFill>
        <p:spPr bwMode="auto">
          <a:xfrm>
            <a:off x="457200" y="1905000"/>
            <a:ext cx="3199022" cy="3505200"/>
          </a:xfrm>
          <a:prstGeom prst="rect">
            <a:avLst/>
          </a:prstGeom>
          <a:noFill/>
        </p:spPr>
      </p:pic>
      <p:sp>
        <p:nvSpPr>
          <p:cNvPr id="6" name="Footer Placeholder 5"/>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371600"/>
          </a:xfrm>
        </p:spPr>
        <p:txBody>
          <a:bodyPr>
            <a:normAutofit/>
          </a:bodyPr>
          <a:lstStyle/>
          <a:p>
            <a:r>
              <a:rPr lang="en-US" sz="4800" b="1" dirty="0" smtClean="0">
                <a:solidFill>
                  <a:srgbClr val="002060"/>
                </a:solidFill>
                <a:latin typeface="Bell MT" pitchFamily="18" charset="0"/>
                <a:ea typeface="Tahoma" pitchFamily="34" charset="0"/>
                <a:cs typeface="Tahoma" pitchFamily="34" charset="0"/>
              </a:rPr>
              <a:t>Proceeding In Court</a:t>
            </a:r>
            <a:endParaRPr lang="en-US" sz="5400" b="1" dirty="0">
              <a:solidFill>
                <a:srgbClr val="002060"/>
              </a:solidFill>
              <a:latin typeface="Bell MT" pitchFamily="18" charset="0"/>
              <a:ea typeface="Tahoma" pitchFamily="34" charset="0"/>
              <a:cs typeface="Tahoma" pitchFamily="34" charset="0"/>
            </a:endParaRPr>
          </a:p>
        </p:txBody>
      </p:sp>
      <p:pic>
        <p:nvPicPr>
          <p:cNvPr id="8194" name="Picture 2" descr="C:\Users\Richard\AppData\Local\Microsoft\Windows\Temporary Internet Files\Content.IE5\P79ZNI1Q\MP900399682[1].jpg"/>
          <p:cNvPicPr>
            <a:picLocks noChangeAspect="1" noChangeArrowheads="1"/>
          </p:cNvPicPr>
          <p:nvPr/>
        </p:nvPicPr>
        <p:blipFill>
          <a:blip r:embed="rId3" cstate="print"/>
          <a:srcRect/>
          <a:stretch>
            <a:fillRect/>
          </a:stretch>
        </p:blipFill>
        <p:spPr bwMode="auto">
          <a:xfrm>
            <a:off x="5626970" y="1447801"/>
            <a:ext cx="3056781" cy="3581400"/>
          </a:xfrm>
          <a:prstGeom prst="rect">
            <a:avLst/>
          </a:prstGeom>
          <a:noFill/>
        </p:spPr>
      </p:pic>
      <p:sp>
        <p:nvSpPr>
          <p:cNvPr id="8" name="TextBox 7"/>
          <p:cNvSpPr txBox="1"/>
          <p:nvPr/>
        </p:nvSpPr>
        <p:spPr>
          <a:xfrm>
            <a:off x="457200" y="1600200"/>
            <a:ext cx="6553200" cy="5078313"/>
          </a:xfrm>
          <a:prstGeom prst="rect">
            <a:avLst/>
          </a:prstGeom>
          <a:noFill/>
        </p:spPr>
        <p:txBody>
          <a:bodyPr wrap="square" rtlCol="0">
            <a:spAutoFit/>
          </a:bodyPr>
          <a:lstStyle/>
          <a:p>
            <a:pPr marL="342900" indent="-342900">
              <a:lnSpc>
                <a:spcPct val="150000"/>
              </a:lnSpc>
            </a:pPr>
            <a:r>
              <a:rPr lang="en-US" sz="2400" dirty="0" smtClean="0">
                <a:latin typeface="Bell MT" pitchFamily="18" charset="0"/>
                <a:ea typeface="Tahoma" pitchFamily="34" charset="0"/>
                <a:cs typeface="Tahoma" pitchFamily="34" charset="0"/>
              </a:rPr>
              <a:t>□ </a:t>
            </a:r>
            <a:r>
              <a:rPr lang="en-US" sz="2400" dirty="0" smtClean="0">
                <a:latin typeface="Bell MT" pitchFamily="18" charset="0"/>
                <a:cs typeface="Tahoma" pitchFamily="34" charset="0"/>
              </a:rPr>
              <a:t>Petition &amp; Response</a:t>
            </a:r>
          </a:p>
          <a:p>
            <a:pPr marL="342900" indent="-342900">
              <a:lnSpc>
                <a:spcPct val="150000"/>
              </a:lnSpc>
            </a:pPr>
            <a:r>
              <a:rPr lang="en-US" sz="2400" dirty="0" smtClean="0">
                <a:latin typeface="Bell MT" pitchFamily="18" charset="0"/>
                <a:ea typeface="Tahoma" pitchFamily="34" charset="0"/>
                <a:cs typeface="Tahoma" pitchFamily="34" charset="0"/>
              </a:rPr>
              <a:t>□ </a:t>
            </a:r>
            <a:r>
              <a:rPr lang="en-US" sz="2400" dirty="0" smtClean="0">
                <a:latin typeface="Bell MT" pitchFamily="18" charset="0"/>
                <a:cs typeface="Tahoma" pitchFamily="34" charset="0"/>
              </a:rPr>
              <a:t>Mandatory Disclosures/Discovery</a:t>
            </a:r>
          </a:p>
          <a:p>
            <a:pPr marL="342900" indent="-342900"/>
            <a:r>
              <a:rPr lang="en-US" sz="2400" dirty="0" smtClean="0">
                <a:latin typeface="Bell MT" pitchFamily="18" charset="0"/>
                <a:cs typeface="Tahoma" pitchFamily="34" charset="0"/>
              </a:rPr>
              <a:t>   Process</a:t>
            </a:r>
          </a:p>
          <a:p>
            <a:pPr marL="342900" indent="-342900">
              <a:lnSpc>
                <a:spcPct val="150000"/>
              </a:lnSpc>
            </a:pPr>
            <a:r>
              <a:rPr lang="en-US" sz="2400" dirty="0" smtClean="0">
                <a:latin typeface="Bell MT" pitchFamily="18" charset="0"/>
                <a:ea typeface="Tahoma" pitchFamily="34" charset="0"/>
                <a:cs typeface="Tahoma" pitchFamily="34" charset="0"/>
              </a:rPr>
              <a:t>□ </a:t>
            </a:r>
            <a:r>
              <a:rPr lang="en-US" sz="2400" dirty="0" smtClean="0">
                <a:latin typeface="Bell MT" pitchFamily="18" charset="0"/>
                <a:cs typeface="Tahoma" pitchFamily="34" charset="0"/>
              </a:rPr>
              <a:t>Initial Status Conference	</a:t>
            </a:r>
          </a:p>
          <a:p>
            <a:pPr marL="342900" indent="-342900">
              <a:lnSpc>
                <a:spcPct val="150000"/>
              </a:lnSpc>
            </a:pPr>
            <a:r>
              <a:rPr lang="en-US" sz="2400" dirty="0" smtClean="0">
                <a:latin typeface="Bell MT" pitchFamily="18" charset="0"/>
                <a:ea typeface="Tahoma" pitchFamily="34" charset="0"/>
                <a:cs typeface="Tahoma" pitchFamily="34" charset="0"/>
              </a:rPr>
              <a:t>□ </a:t>
            </a:r>
            <a:r>
              <a:rPr lang="en-US" sz="2400" dirty="0" smtClean="0">
                <a:latin typeface="Bell MT" pitchFamily="18" charset="0"/>
                <a:cs typeface="Tahoma" pitchFamily="34" charset="0"/>
              </a:rPr>
              <a:t>Temporary Orders (If Necessary)</a:t>
            </a:r>
          </a:p>
          <a:p>
            <a:pPr>
              <a:lnSpc>
                <a:spcPct val="150000"/>
              </a:lnSpc>
            </a:pPr>
            <a:r>
              <a:rPr lang="en-US" sz="2400" dirty="0" smtClean="0">
                <a:latin typeface="Bell MT" pitchFamily="18" charset="0"/>
                <a:ea typeface="Tahoma" pitchFamily="34" charset="0"/>
                <a:cs typeface="Tahoma" pitchFamily="34" charset="0"/>
              </a:rPr>
              <a:t>□ </a:t>
            </a:r>
            <a:r>
              <a:rPr lang="en-US" sz="2400" dirty="0" smtClean="0">
                <a:latin typeface="Bell MT" pitchFamily="18" charset="0"/>
                <a:cs typeface="Tahoma" pitchFamily="34" charset="0"/>
              </a:rPr>
              <a:t>Efforts to Settle Before Trial</a:t>
            </a:r>
          </a:p>
          <a:p>
            <a:pPr>
              <a:lnSpc>
                <a:spcPct val="150000"/>
              </a:lnSpc>
            </a:pPr>
            <a:r>
              <a:rPr lang="en-US" sz="2400" dirty="0" smtClean="0">
                <a:latin typeface="Bell MT" pitchFamily="18" charset="0"/>
                <a:ea typeface="Tahoma" pitchFamily="34" charset="0"/>
                <a:cs typeface="Tahoma" pitchFamily="34" charset="0"/>
              </a:rPr>
              <a:t>□ </a:t>
            </a:r>
            <a:r>
              <a:rPr lang="en-US" sz="2400" dirty="0" smtClean="0">
                <a:latin typeface="Bell MT" pitchFamily="18" charset="0"/>
                <a:cs typeface="Tahoma" pitchFamily="34" charset="0"/>
              </a:rPr>
              <a:t>Trial</a:t>
            </a:r>
          </a:p>
          <a:p>
            <a:pPr>
              <a:lnSpc>
                <a:spcPct val="150000"/>
              </a:lnSpc>
            </a:pPr>
            <a:r>
              <a:rPr lang="en-US" sz="2400" dirty="0" smtClean="0">
                <a:latin typeface="Bell MT" pitchFamily="18" charset="0"/>
                <a:ea typeface="Tahoma" pitchFamily="34" charset="0"/>
                <a:cs typeface="Tahoma" pitchFamily="34" charset="0"/>
              </a:rPr>
              <a:t>□ </a:t>
            </a:r>
            <a:r>
              <a:rPr lang="en-US" sz="2400" dirty="0" smtClean="0">
                <a:latin typeface="Bell MT" pitchFamily="18" charset="0"/>
                <a:cs typeface="Tahoma" pitchFamily="34" charset="0"/>
              </a:rPr>
              <a:t>Permanent Orders Issued by the Court</a:t>
            </a:r>
          </a:p>
          <a:p>
            <a:endParaRPr lang="en-US" sz="2400" dirty="0" smtClean="0">
              <a:latin typeface="Tahoma" pitchFamily="34" charset="0"/>
              <a:ea typeface="Tahoma" pitchFamily="34" charset="0"/>
              <a:cs typeface="Tahoma" pitchFamily="34" charset="0"/>
            </a:endParaRPr>
          </a:p>
          <a:p>
            <a:endParaRPr lang="en-US" sz="2400" dirty="0"/>
          </a:p>
        </p:txBody>
      </p:sp>
      <p:sp>
        <p:nvSpPr>
          <p:cNvPr id="6" name="Footer Placeholder 5"/>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52400"/>
            <a:ext cx="6705600" cy="1323439"/>
          </a:xfrm>
          <a:prstGeom prst="rect">
            <a:avLst/>
          </a:prstGeom>
          <a:noFill/>
        </p:spPr>
        <p:txBody>
          <a:bodyPr wrap="square" rtlCol="0">
            <a:spAutoFit/>
          </a:bodyPr>
          <a:lstStyle/>
          <a:p>
            <a:pPr algn="ctr"/>
            <a:r>
              <a:rPr lang="en-US" sz="4000" b="1" dirty="0" smtClean="0">
                <a:solidFill>
                  <a:srgbClr val="002060"/>
                </a:solidFill>
                <a:effectLst>
                  <a:outerShdw blurRad="38100" dist="38100" dir="2700000" algn="tl">
                    <a:srgbClr val="000000">
                      <a:alpha val="43137"/>
                    </a:srgbClr>
                  </a:outerShdw>
                </a:effectLst>
                <a:latin typeface="Bell MT" pitchFamily="18" charset="0"/>
                <a:ea typeface="Tahoma" pitchFamily="34" charset="0"/>
                <a:cs typeface="Tahoma" pitchFamily="34" charset="0"/>
              </a:rPr>
              <a:t>The Court Retains Authority Concerning:</a:t>
            </a:r>
            <a:endParaRPr lang="en-US" sz="4000" b="1" dirty="0">
              <a:solidFill>
                <a:srgbClr val="002060"/>
              </a:solidFill>
              <a:effectLst>
                <a:outerShdw blurRad="38100" dist="38100" dir="2700000" algn="tl">
                  <a:srgbClr val="000000">
                    <a:alpha val="43137"/>
                  </a:srgbClr>
                </a:outerShdw>
              </a:effectLst>
              <a:latin typeface="Bell MT" pitchFamily="18" charset="0"/>
              <a:ea typeface="Tahoma" pitchFamily="34" charset="0"/>
              <a:cs typeface="Tahoma" pitchFamily="34" charset="0"/>
            </a:endParaRPr>
          </a:p>
        </p:txBody>
      </p:sp>
      <p:sp>
        <p:nvSpPr>
          <p:cNvPr id="5" name="TextBox 4"/>
          <p:cNvSpPr txBox="1"/>
          <p:nvPr/>
        </p:nvSpPr>
        <p:spPr>
          <a:xfrm>
            <a:off x="4343400" y="2514600"/>
            <a:ext cx="4800600" cy="3970318"/>
          </a:xfrm>
          <a:prstGeom prst="rect">
            <a:avLst/>
          </a:prstGeom>
          <a:noFill/>
        </p:spPr>
        <p:txBody>
          <a:bodyPr wrap="square" rtlCol="0">
            <a:spAutoFit/>
          </a:bodyPr>
          <a:lstStyle/>
          <a:p>
            <a:pPr algn="ctr"/>
            <a:r>
              <a:rPr lang="en-US" sz="2800" dirty="0" smtClean="0">
                <a:latin typeface="Bell MT" pitchFamily="18" charset="0"/>
                <a:ea typeface="Tahoma" pitchFamily="34" charset="0"/>
                <a:cs typeface="Tahoma" pitchFamily="34" charset="0"/>
              </a:rPr>
              <a:t>The Children</a:t>
            </a:r>
          </a:p>
          <a:p>
            <a:pPr algn="ctr"/>
            <a:endParaRPr lang="en-US" sz="2800" dirty="0" smtClean="0">
              <a:latin typeface="Bell MT" pitchFamily="18" charset="0"/>
              <a:ea typeface="Tahoma" pitchFamily="34" charset="0"/>
              <a:cs typeface="Tahoma" pitchFamily="34" charset="0"/>
            </a:endParaRPr>
          </a:p>
          <a:p>
            <a:pPr algn="ctr"/>
            <a:r>
              <a:rPr lang="en-US" sz="2800" dirty="0" smtClean="0">
                <a:latin typeface="Bell MT" pitchFamily="18" charset="0"/>
                <a:ea typeface="Tahoma" pitchFamily="34" charset="0"/>
                <a:cs typeface="Tahoma" pitchFamily="34" charset="0"/>
              </a:rPr>
              <a:t>Maintenance (Unless Parties Agree Otherwise)</a:t>
            </a:r>
          </a:p>
          <a:p>
            <a:pPr algn="ctr"/>
            <a:endParaRPr lang="en-US" sz="2800" dirty="0" smtClean="0">
              <a:latin typeface="Bell MT" pitchFamily="18" charset="0"/>
              <a:ea typeface="Tahoma" pitchFamily="34" charset="0"/>
              <a:cs typeface="Tahoma" pitchFamily="34" charset="0"/>
            </a:endParaRPr>
          </a:p>
          <a:p>
            <a:pPr algn="ctr"/>
            <a:r>
              <a:rPr lang="en-US" sz="2800" dirty="0" smtClean="0">
                <a:latin typeface="Bell MT" pitchFamily="18" charset="0"/>
                <a:ea typeface="Tahoma" pitchFamily="34" charset="0"/>
                <a:cs typeface="Tahoma" pitchFamily="34" charset="0"/>
              </a:rPr>
              <a:t>Enforcement of Orders</a:t>
            </a:r>
          </a:p>
          <a:p>
            <a:pPr algn="ctr"/>
            <a:r>
              <a:rPr lang="en-US" sz="2800" dirty="0" smtClean="0">
                <a:latin typeface="Bell MT" pitchFamily="18" charset="0"/>
                <a:ea typeface="Tahoma" pitchFamily="34" charset="0"/>
                <a:cs typeface="Tahoma" pitchFamily="34" charset="0"/>
              </a:rPr>
              <a:t>(e.g., If Noncompliance)</a:t>
            </a:r>
          </a:p>
          <a:p>
            <a:endParaRPr lang="en-US" sz="2800" dirty="0" smtClean="0">
              <a:latin typeface="Tahoma" pitchFamily="34" charset="0"/>
              <a:ea typeface="Tahoma" pitchFamily="34" charset="0"/>
              <a:cs typeface="Tahoma" pitchFamily="34" charset="0"/>
            </a:endParaRPr>
          </a:p>
          <a:p>
            <a:endParaRPr lang="en-US" sz="2800" dirty="0">
              <a:latin typeface="Tahoma" pitchFamily="34" charset="0"/>
              <a:ea typeface="Tahoma" pitchFamily="34" charset="0"/>
              <a:cs typeface="Tahoma" pitchFamily="34" charset="0"/>
            </a:endParaRPr>
          </a:p>
        </p:txBody>
      </p:sp>
      <p:pic>
        <p:nvPicPr>
          <p:cNvPr id="10243" name="Picture 3" descr="C:\Users\Richard\AppData\Local\Microsoft\Windows\Temporary Internet Files\Content.IE5\WPNKP2WM\MC900287437[1].wmf"/>
          <p:cNvPicPr>
            <a:picLocks noChangeAspect="1" noChangeArrowheads="1"/>
          </p:cNvPicPr>
          <p:nvPr/>
        </p:nvPicPr>
        <p:blipFill>
          <a:blip r:embed="rId3" cstate="print"/>
          <a:srcRect/>
          <a:stretch>
            <a:fillRect/>
          </a:stretch>
        </p:blipFill>
        <p:spPr bwMode="auto">
          <a:xfrm>
            <a:off x="609600" y="2590800"/>
            <a:ext cx="3572845" cy="2819400"/>
          </a:xfrm>
          <a:prstGeom prst="rect">
            <a:avLst/>
          </a:prstGeom>
          <a:noFill/>
        </p:spPr>
      </p:pic>
      <p:sp>
        <p:nvSpPr>
          <p:cNvPr id="7" name="Footer Placeholder 6"/>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2"/>
          <p:cNvSpPr txBox="1">
            <a:spLocks noChangeArrowheads="1"/>
          </p:cNvSpPr>
          <p:nvPr/>
        </p:nvSpPr>
        <p:spPr bwMode="auto">
          <a:xfrm>
            <a:off x="838200" y="306388"/>
            <a:ext cx="7391400" cy="1569660"/>
          </a:xfrm>
          <a:prstGeom prst="rect">
            <a:avLst/>
          </a:prstGeom>
          <a:noFill/>
          <a:ln w="9525">
            <a:noFill/>
            <a:miter lim="800000"/>
            <a:headEnd/>
            <a:tailEnd/>
          </a:ln>
          <a:effectLst/>
        </p:spPr>
        <p:txBody>
          <a:bodyPr>
            <a:spAutoFit/>
          </a:bodyPr>
          <a:lstStyle/>
          <a:p>
            <a:pPr algn="ctr">
              <a:defRPr/>
            </a:pPr>
            <a:r>
              <a:rPr lang="en-US" sz="4800" b="1" dirty="0" smtClean="0">
                <a:solidFill>
                  <a:srgbClr val="002060"/>
                </a:solidFill>
                <a:effectLst>
                  <a:outerShdw blurRad="38100" dist="38100" dir="2700000" algn="tl">
                    <a:srgbClr val="000000">
                      <a:alpha val="43137"/>
                    </a:srgbClr>
                  </a:outerShdw>
                </a:effectLst>
                <a:latin typeface="Bell MT" pitchFamily="18" charset="0"/>
              </a:rPr>
              <a:t>Our Trial Courts Do Not Have The Last Word</a:t>
            </a:r>
            <a:endParaRPr lang="en-US" sz="4800" b="1" u="none" dirty="0">
              <a:solidFill>
                <a:srgbClr val="002060"/>
              </a:solidFill>
              <a:effectLst>
                <a:outerShdw blurRad="38100" dist="38100" dir="2700000" algn="tl">
                  <a:srgbClr val="000000">
                    <a:alpha val="43137"/>
                  </a:srgbClr>
                </a:outerShdw>
              </a:effectLst>
              <a:latin typeface="Bell MT" pitchFamily="18" charset="0"/>
            </a:endParaRPr>
          </a:p>
        </p:txBody>
      </p:sp>
      <p:sp>
        <p:nvSpPr>
          <p:cNvPr id="37895" name="Text Box 7"/>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pic>
        <p:nvPicPr>
          <p:cNvPr id="8" name="Picture 52" descr="appellate court"/>
          <p:cNvPicPr>
            <a:picLocks noChangeAspect="1" noChangeArrowheads="1"/>
          </p:cNvPicPr>
          <p:nvPr/>
        </p:nvPicPr>
        <p:blipFill>
          <a:blip r:embed="rId3" cstate="print"/>
          <a:srcRect/>
          <a:stretch>
            <a:fillRect/>
          </a:stretch>
        </p:blipFill>
        <p:spPr>
          <a:xfrm>
            <a:off x="2362200" y="2209800"/>
            <a:ext cx="4311701" cy="2057400"/>
          </a:xfrm>
          <a:prstGeom prst="rect">
            <a:avLst/>
          </a:prstGeom>
          <a:noFill/>
          <a:ln>
            <a:solidFill>
              <a:schemeClr val="tx1"/>
            </a:solidFill>
          </a:ln>
        </p:spPr>
      </p:pic>
      <p:sp>
        <p:nvSpPr>
          <p:cNvPr id="9" name="Rectangle 8"/>
          <p:cNvSpPr/>
          <p:nvPr/>
        </p:nvSpPr>
        <p:spPr>
          <a:xfrm>
            <a:off x="1371600" y="4800600"/>
            <a:ext cx="6172200" cy="1815882"/>
          </a:xfrm>
          <a:prstGeom prst="rect">
            <a:avLst/>
          </a:prstGeom>
        </p:spPr>
        <p:txBody>
          <a:bodyPr wrap="square">
            <a:spAutoFit/>
          </a:bodyPr>
          <a:lstStyle/>
          <a:p>
            <a:pPr marL="342900" indent="-342900" algn="ctr"/>
            <a:r>
              <a:rPr lang="en-US" sz="3600" dirty="0" smtClean="0">
                <a:effectLst>
                  <a:outerShdw blurRad="38100" dist="38100" dir="2700000" algn="tl">
                    <a:srgbClr val="000000">
                      <a:alpha val="43137"/>
                    </a:srgbClr>
                  </a:outerShdw>
                </a:effectLst>
                <a:latin typeface="Bell MT" pitchFamily="18" charset="0"/>
                <a:cs typeface="Tahoma" pitchFamily="34" charset="0"/>
              </a:rPr>
              <a:t>Parties Can Appeal </a:t>
            </a:r>
          </a:p>
          <a:p>
            <a:pPr marL="342900" indent="-342900" algn="ctr"/>
            <a:r>
              <a:rPr lang="en-US" sz="3600" dirty="0" smtClean="0">
                <a:effectLst>
                  <a:outerShdw blurRad="38100" dist="38100" dir="2700000" algn="tl">
                    <a:srgbClr val="000000">
                      <a:alpha val="43137"/>
                    </a:srgbClr>
                  </a:outerShdw>
                </a:effectLst>
                <a:latin typeface="Bell MT" pitchFamily="18" charset="0"/>
                <a:cs typeface="Tahoma" pitchFamily="34" charset="0"/>
              </a:rPr>
              <a:t>Adverse Decisions</a:t>
            </a:r>
          </a:p>
          <a:p>
            <a:pPr marL="342900" indent="-342900">
              <a:buFontTx/>
              <a:buAutoNum type="arabicPeriod"/>
            </a:pPr>
            <a:endParaRPr lang="en-US" sz="2000" dirty="0" smtClean="0">
              <a:effectLst>
                <a:outerShdw blurRad="38100" dist="38100" dir="2700000" algn="tl">
                  <a:srgbClr val="000000">
                    <a:alpha val="43137"/>
                  </a:srgbClr>
                </a:outerShdw>
              </a:effectLst>
              <a:latin typeface="Tahoma" pitchFamily="34" charset="0"/>
              <a:cs typeface="Tahoma" pitchFamily="34" charset="0"/>
            </a:endParaRPr>
          </a:p>
          <a:p>
            <a:pPr marL="342900" indent="-342900"/>
            <a:endParaRPr lang="en-US" sz="2000" dirty="0" smtClean="0">
              <a:effectLst>
                <a:outerShdw blurRad="38100" dist="38100" dir="2700000" algn="tl">
                  <a:srgbClr val="000000">
                    <a:alpha val="43137"/>
                  </a:srgbClr>
                </a:outerShdw>
              </a:effectLst>
              <a:latin typeface="Tahoma" pitchFamily="34" charset="0"/>
              <a:cs typeface="Tahoma" pitchFamily="34" charset="0"/>
            </a:endParaRPr>
          </a:p>
        </p:txBody>
      </p:sp>
      <p:sp>
        <p:nvSpPr>
          <p:cNvPr id="7" name="Footer Placeholder 6"/>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18" descr="New Image.TIF"/>
          <p:cNvPicPr>
            <a:picLocks noChangeAspect="1"/>
          </p:cNvPicPr>
          <p:nvPr/>
        </p:nvPicPr>
        <p:blipFill>
          <a:blip r:embed="rId3" cstate="print"/>
          <a:srcRect/>
          <a:stretch>
            <a:fillRect/>
          </a:stretch>
        </p:blipFill>
        <p:spPr bwMode="auto">
          <a:xfrm>
            <a:off x="3048000" y="2468563"/>
            <a:ext cx="2819400" cy="1265237"/>
          </a:xfrm>
          <a:prstGeom prst="rect">
            <a:avLst/>
          </a:prstGeom>
          <a:noFill/>
          <a:ln w="9525">
            <a:noFill/>
            <a:miter lim="800000"/>
            <a:headEnd/>
            <a:tailEnd/>
          </a:ln>
        </p:spPr>
      </p:pic>
      <p:sp>
        <p:nvSpPr>
          <p:cNvPr id="18"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pic>
        <p:nvPicPr>
          <p:cNvPr id="57348" name="Picture 2" descr="Cheyenne County"/>
          <p:cNvPicPr>
            <a:picLocks noChangeAspect="1" noChangeArrowheads="1"/>
          </p:cNvPicPr>
          <p:nvPr/>
        </p:nvPicPr>
        <p:blipFill>
          <a:blip r:embed="rId4" cstate="print"/>
          <a:srcRect/>
          <a:stretch>
            <a:fillRect/>
          </a:stretch>
        </p:blipFill>
        <p:spPr bwMode="auto">
          <a:xfrm>
            <a:off x="990600" y="2133600"/>
            <a:ext cx="1905000" cy="1428750"/>
          </a:xfrm>
          <a:prstGeom prst="rect">
            <a:avLst/>
          </a:prstGeom>
          <a:noFill/>
          <a:ln w="9525">
            <a:noFill/>
            <a:miter lim="800000"/>
            <a:headEnd/>
            <a:tailEnd/>
          </a:ln>
        </p:spPr>
      </p:pic>
      <p:pic>
        <p:nvPicPr>
          <p:cNvPr id="57349" name="Picture 4" descr="delta co"/>
          <p:cNvPicPr>
            <a:picLocks noChangeAspect="1" noChangeArrowheads="1"/>
          </p:cNvPicPr>
          <p:nvPr/>
        </p:nvPicPr>
        <p:blipFill>
          <a:blip r:embed="rId5" cstate="print"/>
          <a:srcRect/>
          <a:stretch>
            <a:fillRect/>
          </a:stretch>
        </p:blipFill>
        <p:spPr bwMode="auto">
          <a:xfrm>
            <a:off x="5029200" y="1371600"/>
            <a:ext cx="1828800" cy="1133475"/>
          </a:xfrm>
          <a:prstGeom prst="rect">
            <a:avLst/>
          </a:prstGeom>
          <a:noFill/>
          <a:ln w="9525">
            <a:noFill/>
            <a:miter lim="800000"/>
            <a:headEnd/>
            <a:tailEnd/>
          </a:ln>
        </p:spPr>
      </p:pic>
      <p:pic>
        <p:nvPicPr>
          <p:cNvPr id="57350" name="Picture 5" descr="denver district"/>
          <p:cNvPicPr>
            <a:picLocks noChangeAspect="1" noChangeArrowheads="1"/>
          </p:cNvPicPr>
          <p:nvPr/>
        </p:nvPicPr>
        <p:blipFill>
          <a:blip r:embed="rId6" cstate="print"/>
          <a:srcRect/>
          <a:stretch>
            <a:fillRect/>
          </a:stretch>
        </p:blipFill>
        <p:spPr bwMode="auto">
          <a:xfrm>
            <a:off x="2209800" y="838200"/>
            <a:ext cx="1905000" cy="1525588"/>
          </a:xfrm>
          <a:prstGeom prst="rect">
            <a:avLst/>
          </a:prstGeom>
          <a:noFill/>
          <a:ln w="9525">
            <a:noFill/>
            <a:miter lim="800000"/>
            <a:headEnd/>
            <a:tailEnd/>
          </a:ln>
        </p:spPr>
      </p:pic>
      <p:pic>
        <p:nvPicPr>
          <p:cNvPr id="57351" name="Picture 6" descr="elbert co"/>
          <p:cNvPicPr>
            <a:picLocks noChangeAspect="1" noChangeArrowheads="1"/>
          </p:cNvPicPr>
          <p:nvPr/>
        </p:nvPicPr>
        <p:blipFill>
          <a:blip r:embed="rId7" cstate="print"/>
          <a:srcRect/>
          <a:stretch>
            <a:fillRect/>
          </a:stretch>
        </p:blipFill>
        <p:spPr bwMode="auto">
          <a:xfrm>
            <a:off x="2590800" y="4495800"/>
            <a:ext cx="1951038" cy="1463675"/>
          </a:xfrm>
          <a:prstGeom prst="rect">
            <a:avLst/>
          </a:prstGeom>
          <a:noFill/>
          <a:ln w="9525">
            <a:noFill/>
            <a:miter lim="800000"/>
            <a:headEnd/>
            <a:tailEnd/>
          </a:ln>
        </p:spPr>
      </p:pic>
      <p:pic>
        <p:nvPicPr>
          <p:cNvPr id="57352" name="Picture 8" descr="jackson co"/>
          <p:cNvPicPr>
            <a:picLocks noChangeAspect="1" noChangeArrowheads="1"/>
          </p:cNvPicPr>
          <p:nvPr/>
        </p:nvPicPr>
        <p:blipFill>
          <a:blip r:embed="rId8" cstate="print"/>
          <a:srcRect/>
          <a:stretch>
            <a:fillRect/>
          </a:stretch>
        </p:blipFill>
        <p:spPr bwMode="auto">
          <a:xfrm>
            <a:off x="4191000" y="3810000"/>
            <a:ext cx="1722438" cy="1292225"/>
          </a:xfrm>
          <a:prstGeom prst="rect">
            <a:avLst/>
          </a:prstGeom>
          <a:noFill/>
          <a:ln w="9525">
            <a:noFill/>
            <a:miter lim="800000"/>
            <a:headEnd/>
            <a:tailEnd/>
          </a:ln>
        </p:spPr>
      </p:pic>
      <p:pic>
        <p:nvPicPr>
          <p:cNvPr id="57353" name="Picture 9" descr="jefferson co"/>
          <p:cNvPicPr>
            <a:picLocks noChangeAspect="1" noChangeArrowheads="1"/>
          </p:cNvPicPr>
          <p:nvPr/>
        </p:nvPicPr>
        <p:blipFill>
          <a:blip r:embed="rId9" cstate="print"/>
          <a:srcRect/>
          <a:stretch>
            <a:fillRect/>
          </a:stretch>
        </p:blipFill>
        <p:spPr bwMode="auto">
          <a:xfrm>
            <a:off x="1981200" y="4038600"/>
            <a:ext cx="1331913" cy="998538"/>
          </a:xfrm>
          <a:prstGeom prst="rect">
            <a:avLst/>
          </a:prstGeom>
          <a:noFill/>
          <a:ln w="9525">
            <a:noFill/>
            <a:miter lim="800000"/>
            <a:headEnd/>
            <a:tailEnd/>
          </a:ln>
        </p:spPr>
      </p:pic>
      <p:pic>
        <p:nvPicPr>
          <p:cNvPr id="57354" name="Picture 10" descr="logan county"/>
          <p:cNvPicPr>
            <a:picLocks noChangeAspect="1" noChangeArrowheads="1"/>
          </p:cNvPicPr>
          <p:nvPr/>
        </p:nvPicPr>
        <p:blipFill>
          <a:blip r:embed="rId10" cstate="print"/>
          <a:srcRect/>
          <a:stretch>
            <a:fillRect/>
          </a:stretch>
        </p:blipFill>
        <p:spPr bwMode="auto">
          <a:xfrm>
            <a:off x="3810000" y="381000"/>
            <a:ext cx="1524000" cy="1143000"/>
          </a:xfrm>
          <a:prstGeom prst="rect">
            <a:avLst/>
          </a:prstGeom>
          <a:noFill/>
          <a:ln w="9525">
            <a:noFill/>
            <a:miter lim="800000"/>
            <a:headEnd/>
            <a:tailEnd/>
          </a:ln>
        </p:spPr>
      </p:pic>
      <p:pic>
        <p:nvPicPr>
          <p:cNvPr id="57355" name="Picture 11" descr="weld co"/>
          <p:cNvPicPr>
            <a:picLocks noChangeAspect="1" noChangeArrowheads="1"/>
          </p:cNvPicPr>
          <p:nvPr/>
        </p:nvPicPr>
        <p:blipFill>
          <a:blip r:embed="rId11" cstate="print"/>
          <a:srcRect/>
          <a:stretch>
            <a:fillRect/>
          </a:stretch>
        </p:blipFill>
        <p:spPr bwMode="auto">
          <a:xfrm>
            <a:off x="838200" y="3505200"/>
            <a:ext cx="1371600" cy="985838"/>
          </a:xfrm>
          <a:prstGeom prst="rect">
            <a:avLst/>
          </a:prstGeom>
          <a:noFill/>
          <a:ln w="9525">
            <a:noFill/>
            <a:miter lim="800000"/>
            <a:headEnd/>
            <a:tailEnd/>
          </a:ln>
        </p:spPr>
      </p:pic>
      <p:pic>
        <p:nvPicPr>
          <p:cNvPr id="57356" name="Picture 12" descr="san miguel co"/>
          <p:cNvPicPr>
            <a:picLocks noChangeAspect="1" noChangeArrowheads="1"/>
          </p:cNvPicPr>
          <p:nvPr/>
        </p:nvPicPr>
        <p:blipFill>
          <a:blip r:embed="rId12" cstate="print"/>
          <a:srcRect/>
          <a:stretch>
            <a:fillRect/>
          </a:stretch>
        </p:blipFill>
        <p:spPr bwMode="auto">
          <a:xfrm>
            <a:off x="5715000" y="4572000"/>
            <a:ext cx="1371600" cy="1096963"/>
          </a:xfrm>
          <a:prstGeom prst="rect">
            <a:avLst/>
          </a:prstGeom>
          <a:noFill/>
          <a:ln w="9525">
            <a:noFill/>
            <a:miter lim="800000"/>
            <a:headEnd/>
            <a:tailEnd/>
          </a:ln>
        </p:spPr>
      </p:pic>
      <p:pic>
        <p:nvPicPr>
          <p:cNvPr id="57357" name="Picture 13" descr="El Paso County Courthouse"/>
          <p:cNvPicPr>
            <a:picLocks noChangeAspect="1" noChangeArrowheads="1"/>
          </p:cNvPicPr>
          <p:nvPr/>
        </p:nvPicPr>
        <p:blipFill>
          <a:blip r:embed="rId13" cstate="print"/>
          <a:srcRect/>
          <a:stretch>
            <a:fillRect/>
          </a:stretch>
        </p:blipFill>
        <p:spPr bwMode="auto">
          <a:xfrm>
            <a:off x="6248400" y="2590800"/>
            <a:ext cx="1371600" cy="914400"/>
          </a:xfrm>
          <a:prstGeom prst="rect">
            <a:avLst/>
          </a:prstGeom>
          <a:noFill/>
          <a:ln w="9525">
            <a:noFill/>
            <a:miter lim="800000"/>
            <a:headEnd/>
            <a:tailEnd/>
          </a:ln>
        </p:spPr>
      </p:pic>
      <p:sp>
        <p:nvSpPr>
          <p:cNvPr id="17" name="Text Box 14"/>
          <p:cNvSpPr txBox="1">
            <a:spLocks noChangeArrowheads="1"/>
          </p:cNvSpPr>
          <p:nvPr/>
        </p:nvSpPr>
        <p:spPr bwMode="auto">
          <a:xfrm>
            <a:off x="304800" y="1828800"/>
            <a:ext cx="8001000" cy="1446213"/>
          </a:xfrm>
          <a:prstGeom prst="rect">
            <a:avLst/>
          </a:prstGeom>
          <a:noFill/>
          <a:ln w="9525">
            <a:noFill/>
            <a:miter lim="800000"/>
            <a:headEnd/>
            <a:tailEnd/>
          </a:ln>
          <a:effectLst/>
        </p:spPr>
        <p:txBody>
          <a:bodyPr>
            <a:spAutoFit/>
          </a:bodyPr>
          <a:lstStyle/>
          <a:p>
            <a:pPr algn="ctr">
              <a:spcBef>
                <a:spcPct val="50000"/>
              </a:spcBef>
              <a:defRPr/>
            </a:pPr>
            <a:r>
              <a:rPr lang="en-US" sz="8800" b="1" i="1" u="none" dirty="0">
                <a:effectLst>
                  <a:outerShdw blurRad="38100" dist="38100" dir="2700000" algn="tl">
                    <a:srgbClr val="000000"/>
                  </a:outerShdw>
                </a:effectLst>
                <a:latin typeface="Bell MT" pitchFamily="18" charset="0"/>
              </a:rPr>
              <a:t>Our Courts</a:t>
            </a:r>
          </a:p>
        </p:txBody>
      </p:sp>
      <p:sp>
        <p:nvSpPr>
          <p:cNvPr id="19" name="Text Box 15"/>
          <p:cNvSpPr txBox="1">
            <a:spLocks noChangeArrowheads="1"/>
          </p:cNvSpPr>
          <p:nvPr/>
        </p:nvSpPr>
        <p:spPr bwMode="auto">
          <a:xfrm>
            <a:off x="914400" y="3200400"/>
            <a:ext cx="7239000" cy="830263"/>
          </a:xfrm>
          <a:prstGeom prst="rect">
            <a:avLst/>
          </a:prstGeom>
          <a:noFill/>
          <a:ln w="9525">
            <a:noFill/>
            <a:miter lim="800000"/>
            <a:headEnd/>
            <a:tailEnd/>
          </a:ln>
          <a:effectLst/>
        </p:spPr>
        <p:txBody>
          <a:bodyPr>
            <a:spAutoFit/>
          </a:bodyPr>
          <a:lstStyle/>
          <a:p>
            <a:pPr algn="ctr">
              <a:spcBef>
                <a:spcPct val="50000"/>
              </a:spcBef>
              <a:defRPr/>
            </a:pPr>
            <a:r>
              <a:rPr lang="en-US" sz="4800" b="1" u="none" dirty="0">
                <a:effectLst>
                  <a:outerShdw blurRad="38100" dist="38100" dir="2700000" algn="tl">
                    <a:srgbClr val="000000"/>
                  </a:outerShdw>
                </a:effectLst>
                <a:latin typeface="Bell MT" pitchFamily="18" charset="0"/>
              </a:rPr>
              <a:t>Serving Colorado</a:t>
            </a:r>
          </a:p>
        </p:txBody>
      </p:sp>
      <p:sp>
        <p:nvSpPr>
          <p:cNvPr id="20" name="Text Box 16"/>
          <p:cNvSpPr txBox="1">
            <a:spLocks noChangeArrowheads="1"/>
          </p:cNvSpPr>
          <p:nvPr/>
        </p:nvSpPr>
        <p:spPr bwMode="auto">
          <a:xfrm>
            <a:off x="152400" y="4038600"/>
            <a:ext cx="8610600" cy="769938"/>
          </a:xfrm>
          <a:prstGeom prst="rect">
            <a:avLst/>
          </a:prstGeom>
          <a:noFill/>
          <a:ln w="9525">
            <a:noFill/>
            <a:miter lim="800000"/>
            <a:headEnd/>
            <a:tailEnd/>
          </a:ln>
          <a:effectLst/>
        </p:spPr>
        <p:txBody>
          <a:bodyPr>
            <a:spAutoFit/>
          </a:bodyPr>
          <a:lstStyle/>
          <a:p>
            <a:pPr algn="ctr">
              <a:defRPr/>
            </a:pPr>
            <a:r>
              <a:rPr lang="en-US" sz="4400" b="1" u="none" dirty="0">
                <a:effectLst>
                  <a:outerShdw blurRad="38100" dist="38100" dir="2700000" algn="tl">
                    <a:srgbClr val="000000"/>
                  </a:outerShdw>
                </a:effectLst>
                <a:latin typeface="Bell MT" pitchFamily="18" charset="0"/>
              </a:rPr>
              <a:t>Serving Justice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81000"/>
            <a:ext cx="7467600" cy="1219200"/>
          </a:xfrm>
        </p:spPr>
        <p:txBody>
          <a:bodyPr>
            <a:noAutofit/>
          </a:bodyPr>
          <a:lstStyle/>
          <a:p>
            <a:r>
              <a:rPr lang="en-US" sz="4000" b="1" dirty="0" smtClean="0">
                <a:solidFill>
                  <a:schemeClr val="accent4">
                    <a:lumMod val="50000"/>
                  </a:schemeClr>
                </a:solidFill>
                <a:latin typeface="Bell MT" pitchFamily="18" charset="0"/>
                <a:ea typeface="Tahoma" pitchFamily="34" charset="0"/>
                <a:cs typeface="Tahoma" pitchFamily="34" charset="0"/>
              </a:rPr>
              <a:t>What Is Divorce (Dissolution)?</a:t>
            </a:r>
            <a:endParaRPr lang="en-US" sz="4000" b="1" dirty="0">
              <a:solidFill>
                <a:schemeClr val="accent4">
                  <a:lumMod val="50000"/>
                </a:schemeClr>
              </a:solidFill>
              <a:latin typeface="Bell MT" pitchFamily="18" charset="0"/>
              <a:ea typeface="Tahoma" pitchFamily="34" charset="0"/>
              <a:cs typeface="Tahoma" pitchFamily="34" charset="0"/>
            </a:endParaRPr>
          </a:p>
        </p:txBody>
      </p:sp>
      <p:sp>
        <p:nvSpPr>
          <p:cNvPr id="11" name="TextBox 10"/>
          <p:cNvSpPr txBox="1"/>
          <p:nvPr/>
        </p:nvSpPr>
        <p:spPr>
          <a:xfrm>
            <a:off x="533400" y="1676400"/>
            <a:ext cx="5181600" cy="4893647"/>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Bell MT" pitchFamily="18" charset="0"/>
              </a:rPr>
              <a:t>□ Formal End of a Marriage</a:t>
            </a:r>
          </a:p>
          <a:p>
            <a:r>
              <a:rPr lang="en-US" sz="2400" dirty="0" smtClean="0">
                <a:effectLst>
                  <a:outerShdw blurRad="38100" dist="38100" dir="2700000" algn="tl">
                    <a:srgbClr val="000000">
                      <a:alpha val="43137"/>
                    </a:srgbClr>
                  </a:outerShdw>
                </a:effectLst>
                <a:latin typeface="Bell MT" pitchFamily="18" charset="0"/>
              </a:rPr>
              <a:t>    ○ Unwinding Joint Lives</a:t>
            </a:r>
          </a:p>
          <a:p>
            <a:r>
              <a:rPr lang="en-US" sz="2400" dirty="0" smtClean="0">
                <a:effectLst>
                  <a:outerShdw blurRad="38100" dist="38100" dir="2700000" algn="tl">
                    <a:srgbClr val="000000">
                      <a:alpha val="43137"/>
                    </a:srgbClr>
                  </a:outerShdw>
                </a:effectLst>
                <a:latin typeface="Bell MT" pitchFamily="18" charset="0"/>
              </a:rPr>
              <a:t>    ○ Legal Considerations</a:t>
            </a:r>
          </a:p>
          <a:p>
            <a:r>
              <a:rPr lang="en-US" sz="2400" dirty="0" smtClean="0">
                <a:effectLst>
                  <a:outerShdw blurRad="38100" dist="38100" dir="2700000" algn="tl">
                    <a:srgbClr val="000000">
                      <a:alpha val="43137"/>
                    </a:srgbClr>
                  </a:outerShdw>
                </a:effectLst>
                <a:latin typeface="Bell MT" pitchFamily="18" charset="0"/>
              </a:rPr>
              <a:t>    ○ Practical Considerations</a:t>
            </a:r>
          </a:p>
          <a:p>
            <a:r>
              <a:rPr lang="en-US" sz="2400" dirty="0" smtClean="0">
                <a:effectLst>
                  <a:outerShdw blurRad="38100" dist="38100" dir="2700000" algn="tl">
                    <a:srgbClr val="000000">
                      <a:alpha val="43137"/>
                    </a:srgbClr>
                  </a:outerShdw>
                </a:effectLst>
                <a:latin typeface="Bell MT" pitchFamily="18" charset="0"/>
              </a:rPr>
              <a:t>    </a:t>
            </a:r>
          </a:p>
          <a:p>
            <a:r>
              <a:rPr lang="en-US" sz="2400" dirty="0" smtClean="0">
                <a:effectLst>
                  <a:outerShdw blurRad="38100" dist="38100" dir="2700000" algn="tl">
                    <a:srgbClr val="000000">
                      <a:alpha val="43137"/>
                    </a:srgbClr>
                  </a:outerShdw>
                </a:effectLst>
                <a:latin typeface="Bell MT" pitchFamily="18" charset="0"/>
              </a:rPr>
              <a:t>□ Requirements in Colorado</a:t>
            </a:r>
          </a:p>
          <a:p>
            <a:r>
              <a:rPr lang="en-US" sz="2400" dirty="0" smtClean="0">
                <a:effectLst>
                  <a:outerShdw blurRad="38100" dist="38100" dir="2700000" algn="tl">
                    <a:srgbClr val="000000">
                      <a:alpha val="43137"/>
                    </a:srgbClr>
                  </a:outerShdw>
                </a:effectLst>
                <a:latin typeface="Bell MT" pitchFamily="18" charset="0"/>
              </a:rPr>
              <a:t>    ○ Domicile Here for 91 Days</a:t>
            </a:r>
          </a:p>
          <a:p>
            <a:r>
              <a:rPr lang="en-US" sz="2400" dirty="0" smtClean="0">
                <a:effectLst>
                  <a:outerShdw blurRad="38100" dist="38100" dir="2700000" algn="tl">
                    <a:srgbClr val="000000">
                      <a:alpha val="43137"/>
                    </a:srgbClr>
                  </a:outerShdw>
                </a:effectLst>
                <a:latin typeface="Bell MT" pitchFamily="18" charset="0"/>
              </a:rPr>
              <a:t>    ○ Marriage “Irretrievably Broken”</a:t>
            </a:r>
          </a:p>
          <a:p>
            <a:r>
              <a:rPr lang="en-US" sz="2400" dirty="0" smtClean="0">
                <a:effectLst>
                  <a:outerShdw blurRad="38100" dist="38100" dir="2700000" algn="tl">
                    <a:srgbClr val="000000">
                      <a:alpha val="43137"/>
                    </a:srgbClr>
                  </a:outerShdw>
                </a:effectLst>
                <a:latin typeface="Bell MT" pitchFamily="18" charset="0"/>
              </a:rPr>
              <a:t>    ○ 91-Day Waiting Period</a:t>
            </a:r>
          </a:p>
          <a:p>
            <a:endParaRPr lang="en-US" sz="2400" dirty="0" smtClean="0">
              <a:effectLst>
                <a:outerShdw blurRad="38100" dist="38100" dir="2700000" algn="tl">
                  <a:srgbClr val="000000">
                    <a:alpha val="43137"/>
                  </a:srgbClr>
                </a:outerShdw>
              </a:effectLst>
              <a:latin typeface="Bell MT" pitchFamily="18" charset="0"/>
            </a:endParaRPr>
          </a:p>
          <a:p>
            <a:r>
              <a:rPr lang="en-US" sz="2400" dirty="0" smtClean="0">
                <a:effectLst>
                  <a:outerShdw blurRad="38100" dist="38100" dir="2700000" algn="tl">
                    <a:srgbClr val="000000">
                      <a:alpha val="43137"/>
                    </a:srgbClr>
                  </a:outerShdw>
                </a:effectLst>
                <a:latin typeface="Bell MT" pitchFamily="18" charset="0"/>
              </a:rPr>
              <a:t>□ Divorce in Colorado is “No-Fault”</a:t>
            </a:r>
          </a:p>
          <a:p>
            <a:endParaRPr lang="en-US" sz="2400" dirty="0" smtClean="0">
              <a:effectLst>
                <a:outerShdw blurRad="38100" dist="38100" dir="2700000" algn="tl">
                  <a:srgbClr val="000000">
                    <a:alpha val="43137"/>
                  </a:srgbClr>
                </a:outerShdw>
              </a:effectLst>
            </a:endParaRPr>
          </a:p>
          <a:p>
            <a:endParaRPr lang="en-US" sz="2400" dirty="0"/>
          </a:p>
        </p:txBody>
      </p:sp>
      <p:pic>
        <p:nvPicPr>
          <p:cNvPr id="1026" name="Picture 2" descr="C:\Documents and Settings\b000rlg.JUDICIAL\Local Settings\Temporary Internet Files\Content.IE5\XN180006\MP900422733[1].jpg"/>
          <p:cNvPicPr>
            <a:picLocks noChangeAspect="1" noChangeArrowheads="1"/>
          </p:cNvPicPr>
          <p:nvPr/>
        </p:nvPicPr>
        <p:blipFill>
          <a:blip r:embed="rId3" cstate="print"/>
          <a:srcRect/>
          <a:stretch>
            <a:fillRect/>
          </a:stretch>
        </p:blipFill>
        <p:spPr bwMode="auto">
          <a:xfrm>
            <a:off x="5791200" y="2057400"/>
            <a:ext cx="3048000" cy="3048000"/>
          </a:xfrm>
          <a:prstGeom prst="rect">
            <a:avLst/>
          </a:prstGeom>
          <a:noFill/>
        </p:spPr>
      </p:pic>
      <p:sp>
        <p:nvSpPr>
          <p:cNvPr id="7" name="Footer Placeholder 6"/>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381000"/>
            <a:ext cx="7467600" cy="1219200"/>
          </a:xfrm>
        </p:spPr>
        <p:txBody>
          <a:bodyPr>
            <a:normAutofit/>
          </a:bodyPr>
          <a:lstStyle/>
          <a:p>
            <a:r>
              <a:rPr lang="en-US" sz="5400" b="1" dirty="0" smtClean="0">
                <a:solidFill>
                  <a:srgbClr val="002060"/>
                </a:solidFill>
                <a:latin typeface="Bell MT" pitchFamily="18" charset="0"/>
                <a:ea typeface="Tahoma" pitchFamily="34" charset="0"/>
                <a:cs typeface="Tahoma" pitchFamily="34" charset="0"/>
              </a:rPr>
              <a:t>A Typical Scenario</a:t>
            </a:r>
            <a:endParaRPr lang="en-US" sz="5400" b="1" dirty="0">
              <a:solidFill>
                <a:srgbClr val="002060"/>
              </a:solidFill>
              <a:latin typeface="Bell MT" pitchFamily="18" charset="0"/>
              <a:ea typeface="Tahoma" pitchFamily="34" charset="0"/>
              <a:cs typeface="Tahoma" pitchFamily="34" charset="0"/>
            </a:endParaRPr>
          </a:p>
        </p:txBody>
      </p:sp>
      <p:pic>
        <p:nvPicPr>
          <p:cNvPr id="1032" name="Picture 8" descr="C:\Users\Richard\AppData\Local\Microsoft\Windows\Temporary Internet Files\Content.IE5\P44XV07O\MP900422787[1].jpg"/>
          <p:cNvPicPr>
            <a:picLocks noChangeAspect="1" noChangeArrowheads="1"/>
          </p:cNvPicPr>
          <p:nvPr/>
        </p:nvPicPr>
        <p:blipFill>
          <a:blip r:embed="rId3" cstate="print"/>
          <a:srcRect/>
          <a:stretch>
            <a:fillRect/>
          </a:stretch>
        </p:blipFill>
        <p:spPr bwMode="auto">
          <a:xfrm>
            <a:off x="381000" y="1600200"/>
            <a:ext cx="2362200" cy="2362200"/>
          </a:xfrm>
          <a:prstGeom prst="rect">
            <a:avLst/>
          </a:prstGeom>
          <a:noFill/>
        </p:spPr>
      </p:pic>
      <p:pic>
        <p:nvPicPr>
          <p:cNvPr id="1034" name="Picture 10" descr="C:\Users\Richard\AppData\Local\Microsoft\Windows\Temporary Internet Files\Content.IE5\P44XV07O\MP910216446[1].jpg"/>
          <p:cNvPicPr>
            <a:picLocks noChangeAspect="1" noChangeArrowheads="1"/>
          </p:cNvPicPr>
          <p:nvPr/>
        </p:nvPicPr>
        <p:blipFill>
          <a:blip r:embed="rId4" cstate="print"/>
          <a:srcRect/>
          <a:stretch>
            <a:fillRect/>
          </a:stretch>
        </p:blipFill>
        <p:spPr bwMode="auto">
          <a:xfrm>
            <a:off x="6324600" y="2057400"/>
            <a:ext cx="2387600" cy="1790700"/>
          </a:xfrm>
          <a:prstGeom prst="rect">
            <a:avLst/>
          </a:prstGeom>
          <a:noFill/>
        </p:spPr>
      </p:pic>
      <p:pic>
        <p:nvPicPr>
          <p:cNvPr id="1051" name="Picture 27" descr="C:\Users\Richard\AppData\Local\Microsoft\Windows\Temporary Internet Files\Content.IE5\FDFXWSML\MC900440384[1].png"/>
          <p:cNvPicPr>
            <a:picLocks noChangeAspect="1" noChangeArrowheads="1"/>
          </p:cNvPicPr>
          <p:nvPr/>
        </p:nvPicPr>
        <p:blipFill>
          <a:blip r:embed="rId5" cstate="print"/>
          <a:srcRect/>
          <a:stretch>
            <a:fillRect/>
          </a:stretch>
        </p:blipFill>
        <p:spPr bwMode="auto">
          <a:xfrm>
            <a:off x="685800" y="4114800"/>
            <a:ext cx="2743200" cy="2743200"/>
          </a:xfrm>
          <a:prstGeom prst="rect">
            <a:avLst/>
          </a:prstGeom>
          <a:noFill/>
        </p:spPr>
      </p:pic>
      <p:pic>
        <p:nvPicPr>
          <p:cNvPr id="10" name="Picture 10" descr="children"/>
          <p:cNvPicPr>
            <a:picLocks noChangeAspect="1" noChangeArrowheads="1"/>
          </p:cNvPicPr>
          <p:nvPr/>
        </p:nvPicPr>
        <p:blipFill>
          <a:blip r:embed="rId6" cstate="print"/>
          <a:srcRect/>
          <a:stretch>
            <a:fillRect/>
          </a:stretch>
        </p:blipFill>
        <p:spPr bwMode="auto">
          <a:xfrm>
            <a:off x="5791200" y="4572000"/>
            <a:ext cx="2971800" cy="1773238"/>
          </a:xfrm>
          <a:prstGeom prst="rect">
            <a:avLst/>
          </a:prstGeom>
          <a:noFill/>
          <a:ln w="9525">
            <a:noFill/>
            <a:miter lim="800000"/>
            <a:headEnd/>
            <a:tailEnd/>
          </a:ln>
        </p:spPr>
      </p:pic>
      <p:pic>
        <p:nvPicPr>
          <p:cNvPr id="1031" name="Picture 7" descr="C:\Documents and Settings\b000rlg.JUDICIAL\Local Settings\Temporary Internet Files\Content.IE5\XN180006\MP900430881[1].jpg"/>
          <p:cNvPicPr>
            <a:picLocks noChangeAspect="1" noChangeArrowheads="1"/>
          </p:cNvPicPr>
          <p:nvPr/>
        </p:nvPicPr>
        <p:blipFill>
          <a:blip r:embed="rId7" cstate="print"/>
          <a:srcRect/>
          <a:stretch>
            <a:fillRect/>
          </a:stretch>
        </p:blipFill>
        <p:spPr bwMode="auto">
          <a:xfrm>
            <a:off x="3429000" y="2057400"/>
            <a:ext cx="2133600" cy="2690648"/>
          </a:xfrm>
          <a:prstGeom prst="rect">
            <a:avLst/>
          </a:prstGeom>
          <a:noFill/>
        </p:spPr>
      </p:pic>
      <p:sp>
        <p:nvSpPr>
          <p:cNvPr id="9" name="Footer Placeholder 8"/>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latin typeface="Bell MT" pitchFamily="18" charset="0"/>
              </a:rPr>
              <a:t>The Differing Interests At Stake</a:t>
            </a:r>
            <a:endParaRPr lang="en-US" b="1" dirty="0">
              <a:solidFill>
                <a:srgbClr val="002060"/>
              </a:solidFill>
              <a:latin typeface="Bell MT" pitchFamily="18" charset="0"/>
            </a:endParaRPr>
          </a:p>
        </p:txBody>
      </p:sp>
      <p:sp>
        <p:nvSpPr>
          <p:cNvPr id="5" name="Text Placeholder 18"/>
          <p:cNvSpPr txBox="1">
            <a:spLocks/>
          </p:cNvSpPr>
          <p:nvPr/>
        </p:nvSpPr>
        <p:spPr>
          <a:xfrm>
            <a:off x="838200" y="2438400"/>
            <a:ext cx="4191000" cy="3200400"/>
          </a:xfrm>
          <a:prstGeom prst="rect">
            <a:avLst/>
          </a:prstGeom>
        </p:spPr>
        <p:txBody>
          <a:bodyPr>
            <a:normAutofit/>
          </a:bodyPr>
          <a:lstStyle/>
          <a:p>
            <a:pPr marL="342900" marR="0" lvl="0" indent="-342900" algn="l" defTabSz="914400" rtl="0" eaLnBrk="1" fontAlgn="base" latinLnBrk="0" hangingPunct="1">
              <a:lnSpc>
                <a:spcPct val="100000"/>
              </a:lnSpc>
              <a:spcBef>
                <a:spcPts val="0"/>
              </a:spcBef>
              <a:spcAft>
                <a:spcPct val="0"/>
              </a:spcAft>
              <a:buClr>
                <a:schemeClr val="hlink"/>
              </a:buClr>
              <a:buSzPct val="65000"/>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Bell MT" pitchFamily="18" charset="0"/>
                <a:ea typeface="Tahoma" pitchFamily="34" charset="0"/>
                <a:cs typeface="Tahoma" pitchFamily="34" charset="0"/>
              </a:rPr>
              <a:t>□</a:t>
            </a:r>
            <a:r>
              <a:rPr kumimoji="0" lang="en-US" sz="2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Bell MT" pitchFamily="18" charset="0"/>
                <a:ea typeface="Tahoma" pitchFamily="34" charset="0"/>
                <a:cs typeface="Tahoma" pitchFamily="34" charset="0"/>
              </a:rPr>
              <a:t>     </a:t>
            </a:r>
            <a:r>
              <a:rPr lang="en-US" sz="3200" kern="0" dirty="0" smtClean="0">
                <a:latin typeface="Bell MT" pitchFamily="18" charset="0"/>
                <a:ea typeface="Tahoma" pitchFamily="34" charset="0"/>
                <a:cs typeface="Tahoma" pitchFamily="34" charset="0"/>
              </a:rPr>
              <a:t>Husband &amp; Wife</a:t>
            </a:r>
            <a:endParaRPr kumimoji="0" lang="en-US" sz="3200" b="0" i="0" u="none" strike="noStrike" kern="0" cap="none" spc="0" normalizeH="0" baseline="0" noProof="0" dirty="0" smtClean="0">
              <a:ln>
                <a:noFill/>
              </a:ln>
              <a:solidFill>
                <a:schemeClr val="tx1"/>
              </a:solidFill>
              <a:uLnTx/>
              <a:uFillTx/>
              <a:latin typeface="Bell MT" pitchFamily="18" charset="0"/>
              <a:ea typeface="Tahoma" pitchFamily="34" charset="0"/>
              <a:cs typeface="Tahoma"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65000"/>
              <a:tabLst/>
              <a:defRPr/>
            </a:pPr>
            <a:endParaRPr kumimoji="0" lang="en-US" sz="3200" b="0" i="0" u="none" strike="noStrike" kern="0" cap="none" spc="0" normalizeH="0" baseline="0" noProof="0" dirty="0" smtClean="0">
              <a:ln>
                <a:noFill/>
              </a:ln>
              <a:solidFill>
                <a:schemeClr val="tx1"/>
              </a:solidFill>
              <a:uLnTx/>
              <a:uFillTx/>
              <a:latin typeface="Bell MT" pitchFamily="18" charset="0"/>
            </a:endParaRPr>
          </a:p>
          <a:p>
            <a:pPr marL="342900" marR="0" lvl="0" indent="-342900" algn="l" defTabSz="914400" rtl="0" eaLnBrk="1" fontAlgn="base" latinLnBrk="0" hangingPunct="1">
              <a:lnSpc>
                <a:spcPct val="100000"/>
              </a:lnSpc>
              <a:spcBef>
                <a:spcPts val="0"/>
              </a:spcBef>
              <a:spcAft>
                <a:spcPct val="0"/>
              </a:spcAft>
              <a:buClr>
                <a:schemeClr val="hlink"/>
              </a:buClr>
              <a:buSzPct val="65000"/>
              <a:tabLst/>
              <a:defRPr/>
            </a:pPr>
            <a:r>
              <a:rPr kumimoji="0" lang="en-US" sz="3200" b="0" i="0" u="none" strike="noStrike" kern="0" cap="none" spc="0" normalizeH="0" baseline="0" noProof="0" dirty="0" smtClean="0">
                <a:ln>
                  <a:noFill/>
                </a:ln>
                <a:solidFill>
                  <a:schemeClr val="tx1"/>
                </a:solidFill>
                <a:uLnTx/>
                <a:uFillTx/>
                <a:latin typeface="Bell MT" pitchFamily="18" charset="0"/>
                <a:ea typeface="Tahoma" pitchFamily="34" charset="0"/>
                <a:cs typeface="Tahoma" pitchFamily="34" charset="0"/>
              </a:rPr>
              <a:t>□    Children</a:t>
            </a:r>
          </a:p>
          <a:p>
            <a:pPr marL="342900" marR="0" lvl="0" indent="-342900" algn="l" defTabSz="914400" rtl="0" eaLnBrk="1" fontAlgn="base" latinLnBrk="0" hangingPunct="1">
              <a:lnSpc>
                <a:spcPct val="100000"/>
              </a:lnSpc>
              <a:spcBef>
                <a:spcPts val="0"/>
              </a:spcBef>
              <a:spcAft>
                <a:spcPct val="0"/>
              </a:spcAft>
              <a:buClr>
                <a:schemeClr val="hlink"/>
              </a:buClr>
              <a:buSzPct val="65000"/>
              <a:tabLst/>
              <a:defRPr/>
            </a:pPr>
            <a:endParaRPr lang="en-US" sz="3200" kern="0" dirty="0" smtClean="0">
              <a:latin typeface="Bell MT" pitchFamily="18" charset="0"/>
              <a:ea typeface="Tahoma" pitchFamily="34" charset="0"/>
              <a:cs typeface="Tahoma" pitchFamily="34" charset="0"/>
            </a:endParaRPr>
          </a:p>
          <a:p>
            <a:pPr marL="342900" indent="-342900" fontAlgn="base">
              <a:spcAft>
                <a:spcPct val="0"/>
              </a:spcAft>
              <a:buClr>
                <a:schemeClr val="hlink"/>
              </a:buClr>
              <a:buSzPct val="65000"/>
              <a:defRPr/>
            </a:pPr>
            <a:r>
              <a:rPr lang="en-US" sz="3200" kern="0" dirty="0" smtClean="0">
                <a:latin typeface="Bell MT" pitchFamily="18" charset="0"/>
                <a:ea typeface="Tahoma" pitchFamily="34" charset="0"/>
                <a:cs typeface="Tahoma" pitchFamily="34" charset="0"/>
              </a:rPr>
              <a:t>□    The Community</a:t>
            </a:r>
          </a:p>
          <a:p>
            <a:pPr marL="342900" marR="0" lvl="0" indent="-342900" algn="l" defTabSz="914400" rtl="0" eaLnBrk="1" fontAlgn="base" latinLnBrk="0" hangingPunct="1">
              <a:lnSpc>
                <a:spcPct val="100000"/>
              </a:lnSpc>
              <a:spcBef>
                <a:spcPts val="0"/>
              </a:spcBef>
              <a:spcAft>
                <a:spcPct val="0"/>
              </a:spcAft>
              <a:buClr>
                <a:schemeClr val="hlink"/>
              </a:buClr>
              <a:buSzPct val="65000"/>
              <a:tabLst/>
              <a:defRPr/>
            </a:pP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ahoma" pitchFamily="34" charset="0"/>
              <a:ea typeface="Tahoma" pitchFamily="34" charset="0"/>
              <a:cs typeface="Tahoma"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Black"/>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endParaRPr kumimoji="0" 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2050" name="Picture 2" descr="C:\Users\Richard\AppData\Local\Microsoft\Windows\Temporary Internet Files\Content.IE5\P79ZNI1Q\MC900389762[1].wmf"/>
          <p:cNvPicPr>
            <a:picLocks noChangeAspect="1" noChangeArrowheads="1"/>
          </p:cNvPicPr>
          <p:nvPr/>
        </p:nvPicPr>
        <p:blipFill>
          <a:blip r:embed="rId3" cstate="print"/>
          <a:srcRect/>
          <a:stretch>
            <a:fillRect/>
          </a:stretch>
        </p:blipFill>
        <p:spPr bwMode="auto">
          <a:xfrm>
            <a:off x="4876800" y="2362200"/>
            <a:ext cx="3124200" cy="3073936"/>
          </a:xfrm>
          <a:prstGeom prst="rect">
            <a:avLst/>
          </a:prstGeom>
          <a:noFill/>
        </p:spPr>
      </p:pic>
      <p:sp>
        <p:nvSpPr>
          <p:cNvPr id="6" name="Footer Placeholder 5"/>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7924800" cy="707886"/>
          </a:xfrm>
          <a:prstGeom prst="rect">
            <a:avLst/>
          </a:prstGeom>
          <a:noFill/>
        </p:spPr>
        <p:txBody>
          <a:bodyPr wrap="square" rtlCol="0">
            <a:spAutoFit/>
          </a:bodyPr>
          <a:lstStyle/>
          <a:p>
            <a:pPr algn="ctr"/>
            <a:r>
              <a:rPr lang="en-US" sz="4000" b="1" dirty="0" smtClean="0">
                <a:solidFill>
                  <a:schemeClr val="accent4">
                    <a:lumMod val="50000"/>
                  </a:schemeClr>
                </a:solidFill>
                <a:effectLst>
                  <a:outerShdw blurRad="38100" dist="38100" dir="2700000" algn="tl">
                    <a:srgbClr val="000000">
                      <a:alpha val="43137"/>
                    </a:srgbClr>
                  </a:outerShdw>
                </a:effectLst>
                <a:latin typeface="Bell MT" pitchFamily="18" charset="0"/>
                <a:ea typeface="Tahoma" pitchFamily="34" charset="0"/>
                <a:cs typeface="Tahoma" pitchFamily="34" charset="0"/>
              </a:rPr>
              <a:t>Typical Issues In Divorce </a:t>
            </a:r>
            <a:endParaRPr lang="en-US" sz="4000" b="1" dirty="0">
              <a:solidFill>
                <a:schemeClr val="accent4">
                  <a:lumMod val="50000"/>
                </a:schemeClr>
              </a:solidFill>
              <a:effectLst>
                <a:outerShdw blurRad="38100" dist="38100" dir="2700000" algn="tl">
                  <a:srgbClr val="000000">
                    <a:alpha val="43137"/>
                  </a:srgbClr>
                </a:outerShdw>
              </a:effectLst>
              <a:latin typeface="Bell MT" pitchFamily="18" charset="0"/>
              <a:ea typeface="Tahoma" pitchFamily="34" charset="0"/>
              <a:cs typeface="Tahoma" pitchFamily="34" charset="0"/>
            </a:endParaRPr>
          </a:p>
        </p:txBody>
      </p:sp>
      <p:sp>
        <p:nvSpPr>
          <p:cNvPr id="5" name="TextBox 4"/>
          <p:cNvSpPr txBox="1"/>
          <p:nvPr/>
        </p:nvSpPr>
        <p:spPr>
          <a:xfrm>
            <a:off x="1219200" y="1371600"/>
            <a:ext cx="7239000" cy="5447645"/>
          </a:xfrm>
          <a:prstGeom prst="rect">
            <a:avLst/>
          </a:prstGeom>
          <a:noFill/>
        </p:spPr>
        <p:txBody>
          <a:bodyPr wrap="square" rtlCol="0">
            <a:spAutoFit/>
          </a:bodyPr>
          <a:lstStyle/>
          <a:p>
            <a:pPr marL="342900" lvl="0" indent="-342900" fontAlgn="base">
              <a:spcAft>
                <a:spcPct val="0"/>
              </a:spcAft>
              <a:buClr>
                <a:schemeClr val="hlink"/>
              </a:buClr>
              <a:buSzPct val="65000"/>
              <a:defRPr/>
            </a:pPr>
            <a:r>
              <a:rPr lang="en-US" sz="2800" kern="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  “Allocation of Parental Responsibilities”</a:t>
            </a:r>
          </a:p>
          <a:p>
            <a:pPr marL="342900" lvl="0" indent="-342900" fontAlgn="base">
              <a:spcAft>
                <a:spcPct val="0"/>
              </a:spcAft>
              <a:buClr>
                <a:schemeClr val="hlink"/>
              </a:buClr>
              <a:buSzPct val="65000"/>
              <a:defRPr/>
            </a:pPr>
            <a:r>
              <a:rPr lang="en-US" sz="2800" kern="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		○  Decision-Making (Custody)</a:t>
            </a:r>
          </a:p>
          <a:p>
            <a:pPr marL="342900" lvl="0" indent="-342900" fontAlgn="base">
              <a:spcAft>
                <a:spcPct val="0"/>
              </a:spcAft>
              <a:buClr>
                <a:schemeClr val="hlink"/>
              </a:buClr>
              <a:buSzPct val="65000"/>
              <a:defRPr/>
            </a:pPr>
            <a:r>
              <a:rPr lang="en-US" sz="2800" kern="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		○  Parenting Time (Visitation)</a:t>
            </a:r>
          </a:p>
          <a:p>
            <a:pPr marL="342900" lvl="0" indent="-342900" fontAlgn="base">
              <a:spcAft>
                <a:spcPct val="0"/>
              </a:spcAft>
              <a:buClr>
                <a:schemeClr val="hlink"/>
              </a:buClr>
              <a:buSzPct val="65000"/>
              <a:defRPr/>
            </a:pPr>
            <a:endParaRPr lang="en-US" sz="2800" kern="0" dirty="0" smtClean="0">
              <a:effectLst>
                <a:outerShdw blurRad="38100" dist="38100" dir="2700000" algn="tl">
                  <a:srgbClr val="000000">
                    <a:alpha val="43137"/>
                  </a:srgbClr>
                </a:outerShdw>
              </a:effectLst>
              <a:latin typeface="Bell MT" pitchFamily="18" charset="0"/>
              <a:ea typeface="Tahoma" pitchFamily="34" charset="0"/>
              <a:cs typeface="Tahoma" pitchFamily="34" charset="0"/>
            </a:endParaRPr>
          </a:p>
          <a:p>
            <a:pPr marL="342900" lvl="0" indent="-342900" fontAlgn="base">
              <a:spcAft>
                <a:spcPct val="0"/>
              </a:spcAft>
              <a:buClr>
                <a:schemeClr val="hlink"/>
              </a:buClr>
              <a:buSzPct val="65000"/>
              <a:defRPr/>
            </a:pPr>
            <a:r>
              <a:rPr lang="en-US" sz="2800" kern="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  Child Support</a:t>
            </a:r>
          </a:p>
          <a:p>
            <a:pPr marL="342900" lvl="0" indent="-342900" fontAlgn="base">
              <a:spcAft>
                <a:spcPct val="0"/>
              </a:spcAft>
              <a:buClr>
                <a:schemeClr val="hlink"/>
              </a:buClr>
              <a:buSzPct val="65000"/>
              <a:defRPr/>
            </a:pPr>
            <a:endParaRPr lang="en-US" sz="2800" kern="0" dirty="0" smtClean="0">
              <a:effectLst>
                <a:outerShdw blurRad="38100" dist="38100" dir="2700000" algn="tl">
                  <a:srgbClr val="000000">
                    <a:alpha val="43137"/>
                  </a:srgbClr>
                </a:outerShdw>
              </a:effectLst>
              <a:latin typeface="Bell MT" pitchFamily="18" charset="0"/>
              <a:ea typeface="Tahoma" pitchFamily="34" charset="0"/>
              <a:cs typeface="Tahoma" pitchFamily="34" charset="0"/>
            </a:endParaRPr>
          </a:p>
          <a:p>
            <a:pPr marL="342900" lvl="0" indent="-342900" fontAlgn="base">
              <a:spcAft>
                <a:spcPct val="0"/>
              </a:spcAft>
              <a:buClr>
                <a:schemeClr val="hlink"/>
              </a:buClr>
              <a:buSzPct val="65000"/>
              <a:defRPr/>
            </a:pPr>
            <a:r>
              <a:rPr lang="en-US" sz="2800" kern="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  Division of Assets &amp; Debts</a:t>
            </a:r>
          </a:p>
          <a:p>
            <a:pPr marL="342900" lvl="0" indent="-342900" fontAlgn="base">
              <a:spcAft>
                <a:spcPct val="0"/>
              </a:spcAft>
              <a:buClr>
                <a:schemeClr val="hlink"/>
              </a:buClr>
              <a:buSzPct val="65000"/>
              <a:defRPr/>
            </a:pPr>
            <a:endParaRPr lang="en-US" sz="2800" kern="0" dirty="0" smtClean="0">
              <a:effectLst>
                <a:outerShdw blurRad="38100" dist="38100" dir="2700000" algn="tl">
                  <a:srgbClr val="000000">
                    <a:alpha val="43137"/>
                  </a:srgbClr>
                </a:outerShdw>
              </a:effectLst>
              <a:latin typeface="Bell MT" pitchFamily="18" charset="0"/>
              <a:ea typeface="Tahoma" pitchFamily="34" charset="0"/>
              <a:cs typeface="Tahoma" pitchFamily="34" charset="0"/>
            </a:endParaRPr>
          </a:p>
          <a:p>
            <a:pPr marL="342900" indent="-342900" fontAlgn="base">
              <a:spcAft>
                <a:spcPct val="0"/>
              </a:spcAft>
              <a:buClr>
                <a:schemeClr val="hlink"/>
              </a:buClr>
              <a:buSzPct val="65000"/>
              <a:defRPr/>
            </a:pPr>
            <a:r>
              <a:rPr lang="en-US" sz="2800" kern="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  Maintenance (Alimony or Spousal</a:t>
            </a:r>
          </a:p>
          <a:p>
            <a:pPr marL="342900" indent="-342900" fontAlgn="base">
              <a:spcAft>
                <a:spcPct val="0"/>
              </a:spcAft>
              <a:buClr>
                <a:schemeClr val="hlink"/>
              </a:buClr>
              <a:buSzPct val="65000"/>
              <a:defRPr/>
            </a:pPr>
            <a:r>
              <a:rPr lang="en-US" sz="2800" kern="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    Support)</a:t>
            </a:r>
          </a:p>
          <a:p>
            <a:pPr marL="342900" indent="-342900" fontAlgn="base">
              <a:spcAft>
                <a:spcPct val="0"/>
              </a:spcAft>
              <a:buClr>
                <a:schemeClr val="hlink"/>
              </a:buClr>
              <a:buSzPct val="65000"/>
              <a:defRPr/>
            </a:pPr>
            <a:endParaRPr lang="en-US" sz="2800" kern="0" dirty="0" smtClean="0">
              <a:effectLst>
                <a:outerShdw blurRad="38100" dist="38100" dir="2700000" algn="tl">
                  <a:srgbClr val="000000"/>
                </a:outerShdw>
              </a:effectLst>
              <a:ea typeface="Tahoma" pitchFamily="34" charset="0"/>
              <a:cs typeface="Tahoma" pitchFamily="34" charset="0"/>
            </a:endParaRPr>
          </a:p>
          <a:p>
            <a:pPr marL="342900" indent="-342900" fontAlgn="base">
              <a:spcAft>
                <a:spcPct val="0"/>
              </a:spcAft>
              <a:buClr>
                <a:schemeClr val="hlink"/>
              </a:buClr>
              <a:buSzPct val="65000"/>
              <a:defRPr/>
            </a:pPr>
            <a:endParaRPr lang="en-US" sz="2800" dirty="0"/>
          </a:p>
        </p:txBody>
      </p:sp>
      <p:sp>
        <p:nvSpPr>
          <p:cNvPr id="7" name="Footer Placeholder 6"/>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7924800" cy="646331"/>
          </a:xfrm>
          <a:prstGeom prst="rect">
            <a:avLst/>
          </a:prstGeom>
          <a:noFill/>
        </p:spPr>
        <p:txBody>
          <a:bodyPr wrap="square" rtlCol="0">
            <a:spAutoFit/>
          </a:bodyPr>
          <a:lstStyle/>
          <a:p>
            <a:pPr algn="ctr"/>
            <a:r>
              <a:rPr lang="en-US" sz="3600" b="1" dirty="0" smtClean="0">
                <a:solidFill>
                  <a:schemeClr val="accent4">
                    <a:lumMod val="50000"/>
                  </a:schemeClr>
                </a:solidFill>
                <a:effectLst>
                  <a:outerShdw blurRad="38100" dist="38100" dir="2700000" algn="tl">
                    <a:srgbClr val="000000">
                      <a:alpha val="43137"/>
                    </a:srgbClr>
                  </a:outerShdw>
                </a:effectLst>
                <a:latin typeface="Bell MT" pitchFamily="18" charset="0"/>
                <a:ea typeface="Tahoma" pitchFamily="34" charset="0"/>
                <a:cs typeface="Tahoma" pitchFamily="34" charset="0"/>
              </a:rPr>
              <a:t>The Role Of The Court </a:t>
            </a:r>
            <a:endParaRPr lang="en-US" sz="3600" b="1" dirty="0">
              <a:solidFill>
                <a:schemeClr val="accent4">
                  <a:lumMod val="50000"/>
                </a:schemeClr>
              </a:solidFill>
              <a:effectLst>
                <a:outerShdw blurRad="38100" dist="38100" dir="2700000" algn="tl">
                  <a:srgbClr val="000000">
                    <a:alpha val="43137"/>
                  </a:srgbClr>
                </a:outerShdw>
              </a:effectLst>
              <a:latin typeface="Bell MT" pitchFamily="18" charset="0"/>
              <a:ea typeface="Tahoma" pitchFamily="34" charset="0"/>
              <a:cs typeface="Tahoma" pitchFamily="34" charset="0"/>
            </a:endParaRPr>
          </a:p>
        </p:txBody>
      </p:sp>
      <p:pic>
        <p:nvPicPr>
          <p:cNvPr id="8" name="Picture 2" descr="Supreme Ct Equal Justice under Law #3"/>
          <p:cNvPicPr>
            <a:picLocks noGrp="1" noChangeAspect="1" noChangeArrowheads="1"/>
          </p:cNvPicPr>
          <p:nvPr>
            <p:ph idx="1"/>
          </p:nvPr>
        </p:nvPicPr>
        <p:blipFill>
          <a:blip r:embed="rId3" cstate="print"/>
          <a:srcRect/>
          <a:stretch>
            <a:fillRect/>
          </a:stretch>
        </p:blipFill>
        <p:spPr>
          <a:xfrm>
            <a:off x="2667000" y="990600"/>
            <a:ext cx="3200400" cy="2200275"/>
          </a:xfrm>
          <a:noFill/>
        </p:spPr>
      </p:pic>
      <p:sp>
        <p:nvSpPr>
          <p:cNvPr id="5" name="TextBox 4"/>
          <p:cNvSpPr txBox="1"/>
          <p:nvPr/>
        </p:nvSpPr>
        <p:spPr>
          <a:xfrm>
            <a:off x="1066800" y="3429000"/>
            <a:ext cx="7239000" cy="3647152"/>
          </a:xfrm>
          <a:prstGeom prst="rect">
            <a:avLst/>
          </a:prstGeom>
          <a:noFill/>
        </p:spPr>
        <p:txBody>
          <a:bodyPr wrap="square" rtlCol="0">
            <a:spAutoFit/>
          </a:bodyPr>
          <a:lstStyle/>
          <a:p>
            <a:pPr marL="342900" lvl="0" indent="-342900" fontAlgn="base">
              <a:spcAft>
                <a:spcPct val="0"/>
              </a:spcAft>
              <a:buClr>
                <a:schemeClr val="hlink"/>
              </a:buClr>
              <a:buSzPct val="65000"/>
              <a:defRPr/>
            </a:pPr>
            <a:r>
              <a:rPr lang="en-US" sz="2500" kern="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  The Court Must Approve the Resolution of the</a:t>
            </a:r>
          </a:p>
          <a:p>
            <a:pPr marL="342900" lvl="0" indent="-342900" fontAlgn="base">
              <a:spcAft>
                <a:spcPct val="0"/>
              </a:spcAft>
              <a:buClr>
                <a:schemeClr val="hlink"/>
              </a:buClr>
              <a:buSzPct val="65000"/>
              <a:defRPr/>
            </a:pPr>
            <a:r>
              <a:rPr lang="en-US" sz="2500" kern="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    Issues Between the Parties</a:t>
            </a:r>
          </a:p>
          <a:p>
            <a:pPr marL="342900" lvl="0" indent="-342900" fontAlgn="base">
              <a:spcAft>
                <a:spcPct val="0"/>
              </a:spcAft>
              <a:buClr>
                <a:schemeClr val="hlink"/>
              </a:buClr>
              <a:buSzPct val="65000"/>
              <a:defRPr/>
            </a:pPr>
            <a:endParaRPr lang="en-US" sz="2500" kern="0" dirty="0" smtClean="0">
              <a:effectLst>
                <a:outerShdw blurRad="38100" dist="38100" dir="2700000" algn="tl">
                  <a:srgbClr val="000000">
                    <a:alpha val="43137"/>
                  </a:srgbClr>
                </a:outerShdw>
              </a:effectLst>
              <a:latin typeface="Bell MT" pitchFamily="18" charset="0"/>
              <a:ea typeface="Tahoma" pitchFamily="34" charset="0"/>
              <a:cs typeface="Tahoma" pitchFamily="34" charset="0"/>
            </a:endParaRPr>
          </a:p>
          <a:p>
            <a:pPr marL="342900" lvl="0" indent="-342900" fontAlgn="base">
              <a:spcAft>
                <a:spcPct val="0"/>
              </a:spcAft>
              <a:buClr>
                <a:schemeClr val="hlink"/>
              </a:buClr>
              <a:buSzPct val="65000"/>
              <a:defRPr/>
            </a:pPr>
            <a:r>
              <a:rPr lang="en-US" sz="2500" kern="0" dirty="0" smtClean="0">
                <a:effectLst>
                  <a:outerShdw blurRad="38100" dist="38100" dir="2700000" algn="tl">
                    <a:srgbClr val="000000">
                      <a:alpha val="43137"/>
                    </a:srgbClr>
                  </a:outerShdw>
                </a:effectLst>
                <a:latin typeface="Bell MT" pitchFamily="18" charset="0"/>
                <a:ea typeface="Tahoma" pitchFamily="34" charset="0"/>
                <a:cs typeface="Tahoma" pitchFamily="34" charset="0"/>
              </a:rPr>
              <a:t>□  In Doing So, the Court Must Apply the Law</a:t>
            </a:r>
          </a:p>
          <a:p>
            <a:pPr>
              <a:buNone/>
            </a:pPr>
            <a:r>
              <a:rPr lang="en-US" sz="2500" dirty="0" smtClean="0">
                <a:effectLst>
                  <a:outerShdw blurRad="38100" dist="38100" dir="2700000" algn="tl">
                    <a:srgbClr val="000000">
                      <a:alpha val="43137"/>
                    </a:srgbClr>
                  </a:outerShdw>
                </a:effectLst>
                <a:latin typeface="Bell MT" pitchFamily="18" charset="0"/>
              </a:rPr>
              <a:t>   ° U.S. &amp; Colorado Constitutions</a:t>
            </a:r>
          </a:p>
          <a:p>
            <a:pPr>
              <a:buNone/>
            </a:pPr>
            <a:r>
              <a:rPr lang="en-US" sz="2500" dirty="0" smtClean="0">
                <a:effectLst>
                  <a:outerShdw blurRad="38100" dist="38100" dir="2700000" algn="tl">
                    <a:srgbClr val="000000">
                      <a:alpha val="43137"/>
                    </a:srgbClr>
                  </a:outerShdw>
                </a:effectLst>
                <a:latin typeface="Bell MT" pitchFamily="18" charset="0"/>
              </a:rPr>
              <a:t>   ° Laws Passed by the Legislature</a:t>
            </a:r>
          </a:p>
          <a:p>
            <a:pPr>
              <a:buNone/>
            </a:pPr>
            <a:r>
              <a:rPr lang="en-US" sz="2500" dirty="0" smtClean="0">
                <a:effectLst>
                  <a:outerShdw blurRad="38100" dist="38100" dir="2700000" algn="tl">
                    <a:srgbClr val="000000">
                      <a:alpha val="43137"/>
                    </a:srgbClr>
                  </a:outerShdw>
                </a:effectLst>
                <a:latin typeface="Bell MT" pitchFamily="18" charset="0"/>
              </a:rPr>
              <a:t>   ° Decisions of Higher Courts</a:t>
            </a:r>
            <a:endParaRPr lang="en-US" sz="2500" kern="0" dirty="0" smtClean="0">
              <a:effectLst>
                <a:outerShdw blurRad="38100" dist="38100" dir="2700000" algn="tl">
                  <a:srgbClr val="000000">
                    <a:alpha val="43137"/>
                  </a:srgbClr>
                </a:outerShdw>
              </a:effectLst>
              <a:latin typeface="Bell MT" pitchFamily="18" charset="0"/>
              <a:ea typeface="Tahoma" pitchFamily="34" charset="0"/>
              <a:cs typeface="Tahoma" pitchFamily="34" charset="0"/>
            </a:endParaRPr>
          </a:p>
          <a:p>
            <a:pPr marL="342900" indent="-342900" fontAlgn="base">
              <a:spcAft>
                <a:spcPct val="0"/>
              </a:spcAft>
              <a:buClr>
                <a:schemeClr val="hlink"/>
              </a:buClr>
              <a:buSzPct val="65000"/>
              <a:defRPr/>
            </a:pPr>
            <a:endParaRPr lang="en-US" sz="2800" kern="0" dirty="0" smtClean="0">
              <a:effectLst>
                <a:outerShdw blurRad="38100" dist="38100" dir="2700000" algn="tl">
                  <a:srgbClr val="000000"/>
                </a:outerShdw>
              </a:effectLst>
              <a:ea typeface="Tahoma" pitchFamily="34" charset="0"/>
              <a:cs typeface="Tahoma" pitchFamily="34" charset="0"/>
            </a:endParaRPr>
          </a:p>
          <a:p>
            <a:pPr marL="342900" indent="-342900" fontAlgn="base">
              <a:spcAft>
                <a:spcPct val="0"/>
              </a:spcAft>
              <a:buClr>
                <a:schemeClr val="hlink"/>
              </a:buClr>
              <a:buSzPct val="65000"/>
              <a:defRPr/>
            </a:pPr>
            <a:endParaRPr lang="en-US" sz="2800" dirty="0"/>
          </a:p>
        </p:txBody>
      </p:sp>
      <p:sp>
        <p:nvSpPr>
          <p:cNvPr id="7" name="Footer Placeholder 6"/>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19200"/>
            <a:ext cx="4648200" cy="6863417"/>
          </a:xfrm>
          <a:prstGeom prst="rect">
            <a:avLst/>
          </a:prstGeom>
          <a:noFill/>
        </p:spPr>
        <p:txBody>
          <a:bodyPr wrap="square" rtlCol="0">
            <a:spAutoFit/>
          </a:bodyPr>
          <a:lstStyle/>
          <a:p>
            <a:endParaRPr lang="en-US" sz="2500" b="1" dirty="0" smtClean="0">
              <a:latin typeface="Bell MT" pitchFamily="18" charset="0"/>
              <a:ea typeface="Tahoma" pitchFamily="34" charset="0"/>
              <a:cs typeface="Tahoma" pitchFamily="34" charset="0"/>
            </a:endParaRPr>
          </a:p>
          <a:p>
            <a:r>
              <a:rPr lang="en-US" sz="2500" b="1" dirty="0" smtClean="0">
                <a:latin typeface="Bell MT" pitchFamily="18" charset="0"/>
                <a:ea typeface="Tahoma" pitchFamily="34" charset="0"/>
                <a:cs typeface="Tahoma" pitchFamily="34" charset="0"/>
              </a:rPr>
              <a:t>□ </a:t>
            </a:r>
            <a:r>
              <a:rPr lang="en-US" sz="2500" dirty="0" smtClean="0">
                <a:latin typeface="Bell MT" pitchFamily="18" charset="0"/>
                <a:ea typeface="Tahoma" pitchFamily="34" charset="0"/>
                <a:cs typeface="Tahoma" pitchFamily="34" charset="0"/>
              </a:rPr>
              <a:t>Best Interests of the Child</a:t>
            </a:r>
          </a:p>
          <a:p>
            <a:endParaRPr lang="en-US" sz="2500" dirty="0" smtClean="0">
              <a:latin typeface="Bell MT" pitchFamily="18" charset="0"/>
              <a:ea typeface="Tahoma" pitchFamily="34" charset="0"/>
              <a:cs typeface="Tahoma" pitchFamily="34" charset="0"/>
            </a:endParaRPr>
          </a:p>
          <a:p>
            <a:r>
              <a:rPr lang="en-US" sz="2500" b="1" dirty="0" smtClean="0">
                <a:latin typeface="Bell MT" pitchFamily="18" charset="0"/>
                <a:ea typeface="Tahoma" pitchFamily="34" charset="0"/>
                <a:cs typeface="Tahoma" pitchFamily="34" charset="0"/>
              </a:rPr>
              <a:t>□ </a:t>
            </a:r>
            <a:r>
              <a:rPr lang="en-US" sz="2500" dirty="0" smtClean="0">
                <a:latin typeface="Bell MT" pitchFamily="18" charset="0"/>
                <a:ea typeface="Tahoma" pitchFamily="34" charset="0"/>
                <a:cs typeface="Tahoma" pitchFamily="34" charset="0"/>
              </a:rPr>
              <a:t>Wishes of Parents &amp; Child</a:t>
            </a:r>
          </a:p>
          <a:p>
            <a:r>
              <a:rPr lang="en-US" sz="2500" dirty="0" smtClean="0">
                <a:latin typeface="Bell MT" pitchFamily="18" charset="0"/>
                <a:ea typeface="Tahoma" pitchFamily="34" charset="0"/>
                <a:cs typeface="Tahoma" pitchFamily="34" charset="0"/>
              </a:rPr>
              <a:t>   (If Child Old Enough)</a:t>
            </a:r>
          </a:p>
          <a:p>
            <a:endParaRPr lang="en-US" sz="2500" dirty="0" smtClean="0">
              <a:latin typeface="Bell MT" pitchFamily="18" charset="0"/>
              <a:ea typeface="Tahoma" pitchFamily="34" charset="0"/>
              <a:cs typeface="Tahoma" pitchFamily="34" charset="0"/>
            </a:endParaRPr>
          </a:p>
          <a:p>
            <a:r>
              <a:rPr lang="en-US" sz="2500" b="1" dirty="0" smtClean="0">
                <a:latin typeface="Bell MT" pitchFamily="18" charset="0"/>
                <a:ea typeface="Tahoma" pitchFamily="34" charset="0"/>
                <a:cs typeface="Tahoma" pitchFamily="34" charset="0"/>
              </a:rPr>
              <a:t>□ </a:t>
            </a:r>
            <a:r>
              <a:rPr lang="en-US" sz="2500" dirty="0" smtClean="0">
                <a:latin typeface="Bell MT" pitchFamily="18" charset="0"/>
                <a:ea typeface="Tahoma" pitchFamily="34" charset="0"/>
                <a:cs typeface="Tahoma" pitchFamily="34" charset="0"/>
              </a:rPr>
              <a:t>Integration of Child Into</a:t>
            </a:r>
          </a:p>
          <a:p>
            <a:r>
              <a:rPr lang="en-US" sz="2500" dirty="0" smtClean="0">
                <a:latin typeface="Bell MT" pitchFamily="18" charset="0"/>
                <a:ea typeface="Tahoma" pitchFamily="34" charset="0"/>
                <a:cs typeface="Tahoma" pitchFamily="34" charset="0"/>
              </a:rPr>
              <a:t>   Community</a:t>
            </a:r>
          </a:p>
          <a:p>
            <a:endParaRPr lang="en-US" sz="2500" dirty="0" smtClean="0">
              <a:latin typeface="Bell MT" pitchFamily="18" charset="0"/>
              <a:ea typeface="Tahoma" pitchFamily="34" charset="0"/>
              <a:cs typeface="Tahoma" pitchFamily="34" charset="0"/>
            </a:endParaRPr>
          </a:p>
          <a:p>
            <a:r>
              <a:rPr lang="en-US" sz="2500" dirty="0" smtClean="0">
                <a:latin typeface="Bell MT" pitchFamily="18" charset="0"/>
                <a:ea typeface="Tahoma" pitchFamily="34" charset="0"/>
                <a:cs typeface="Tahoma" pitchFamily="34" charset="0"/>
              </a:rPr>
              <a:t>□ Ability of Each Parent to Place</a:t>
            </a:r>
          </a:p>
          <a:p>
            <a:r>
              <a:rPr lang="en-US" sz="2500" dirty="0" smtClean="0">
                <a:latin typeface="Bell MT" pitchFamily="18" charset="0"/>
                <a:ea typeface="Tahoma" pitchFamily="34" charset="0"/>
                <a:cs typeface="Tahoma" pitchFamily="34" charset="0"/>
              </a:rPr>
              <a:t>   Child’s Needs Ahead of His or</a:t>
            </a:r>
          </a:p>
          <a:p>
            <a:r>
              <a:rPr lang="en-US" sz="2500" dirty="0" smtClean="0">
                <a:latin typeface="Bell MT" pitchFamily="18" charset="0"/>
                <a:ea typeface="Tahoma" pitchFamily="34" charset="0"/>
                <a:cs typeface="Tahoma" pitchFamily="34" charset="0"/>
              </a:rPr>
              <a:t>   Her Own</a:t>
            </a:r>
          </a:p>
          <a:p>
            <a:endParaRPr lang="en-US" sz="2400" dirty="0" smtClean="0">
              <a:ea typeface="Tahoma" pitchFamily="34" charset="0"/>
              <a:cs typeface="Tahoma" pitchFamily="34" charset="0"/>
            </a:endParaRPr>
          </a:p>
          <a:p>
            <a:endParaRPr lang="en-US" sz="2800" dirty="0" smtClean="0">
              <a:ea typeface="Tahoma" pitchFamily="34" charset="0"/>
              <a:cs typeface="Tahoma" pitchFamily="34" charset="0"/>
            </a:endParaRPr>
          </a:p>
          <a:p>
            <a:r>
              <a:rPr lang="en-US" sz="2800" dirty="0" smtClean="0">
                <a:ea typeface="Tahoma" pitchFamily="34" charset="0"/>
                <a:cs typeface="Tahoma" pitchFamily="34" charset="0"/>
              </a:rPr>
              <a:t> </a:t>
            </a:r>
          </a:p>
          <a:p>
            <a:endParaRPr lang="en-US" sz="2800" b="1" dirty="0" smtClean="0">
              <a:latin typeface="Tahoma" pitchFamily="34" charset="0"/>
              <a:ea typeface="Tahoma" pitchFamily="34" charset="0"/>
              <a:cs typeface="Tahoma" pitchFamily="34" charset="0"/>
            </a:endParaRPr>
          </a:p>
          <a:p>
            <a:pPr marL="860425" indent="-860425"/>
            <a:endParaRPr lang="en-US" sz="3200" dirty="0" smtClean="0">
              <a:latin typeface="Tahoma" pitchFamily="34" charset="0"/>
              <a:ea typeface="Tahoma" pitchFamily="34" charset="0"/>
              <a:cs typeface="Tahoma" pitchFamily="34" charset="0"/>
            </a:endParaRPr>
          </a:p>
        </p:txBody>
      </p:sp>
      <p:sp>
        <p:nvSpPr>
          <p:cNvPr id="7" name="TextBox 6"/>
          <p:cNvSpPr txBox="1"/>
          <p:nvPr/>
        </p:nvSpPr>
        <p:spPr>
          <a:xfrm>
            <a:off x="609600" y="228600"/>
            <a:ext cx="7924800" cy="769441"/>
          </a:xfrm>
          <a:prstGeom prst="rect">
            <a:avLst/>
          </a:prstGeom>
          <a:noFill/>
        </p:spPr>
        <p:txBody>
          <a:bodyPr wrap="square" rtlCol="0">
            <a:spAutoFit/>
          </a:bodyPr>
          <a:lstStyle/>
          <a:p>
            <a:pPr algn="ctr"/>
            <a:r>
              <a:rPr lang="en-US" sz="4400" b="1" dirty="0" smtClean="0">
                <a:solidFill>
                  <a:srgbClr val="002060"/>
                </a:solidFill>
                <a:effectLst>
                  <a:outerShdw blurRad="38100" dist="38100" dir="2700000" algn="tl">
                    <a:srgbClr val="000000">
                      <a:alpha val="43137"/>
                    </a:srgbClr>
                  </a:outerShdw>
                </a:effectLst>
                <a:latin typeface="Bell MT" pitchFamily="18" charset="0"/>
                <a:ea typeface="Tahoma" pitchFamily="34" charset="0"/>
                <a:cs typeface="Tahoma" pitchFamily="34" charset="0"/>
              </a:rPr>
              <a:t>Parenting Time Considerations</a:t>
            </a:r>
            <a:endParaRPr lang="en-US" sz="4400" b="1" dirty="0">
              <a:solidFill>
                <a:srgbClr val="002060"/>
              </a:solidFill>
              <a:effectLst>
                <a:outerShdw blurRad="38100" dist="38100" dir="2700000" algn="tl">
                  <a:srgbClr val="000000">
                    <a:alpha val="43137"/>
                  </a:srgbClr>
                </a:outerShdw>
              </a:effectLst>
              <a:latin typeface="Bell MT" pitchFamily="18" charset="0"/>
              <a:ea typeface="Tahoma" pitchFamily="34" charset="0"/>
              <a:cs typeface="Tahoma" pitchFamily="34" charset="0"/>
            </a:endParaRPr>
          </a:p>
        </p:txBody>
      </p:sp>
      <p:pic>
        <p:nvPicPr>
          <p:cNvPr id="1029" name="Picture 5" descr="C:\Users\Richard\AppData\Local\Microsoft\Windows\Temporary Internet Files\Content.IE5\WPNKP2WM\MP900426638[1].jpg"/>
          <p:cNvPicPr>
            <a:picLocks noChangeAspect="1" noChangeArrowheads="1"/>
          </p:cNvPicPr>
          <p:nvPr/>
        </p:nvPicPr>
        <p:blipFill>
          <a:blip r:embed="rId3" cstate="print"/>
          <a:srcRect/>
          <a:stretch>
            <a:fillRect/>
          </a:stretch>
        </p:blipFill>
        <p:spPr bwMode="auto">
          <a:xfrm>
            <a:off x="5181600" y="2133600"/>
            <a:ext cx="3540534" cy="2362200"/>
          </a:xfrm>
          <a:prstGeom prst="rect">
            <a:avLst/>
          </a:prstGeom>
          <a:noFill/>
        </p:spPr>
      </p:pic>
      <p:sp>
        <p:nvSpPr>
          <p:cNvPr id="8" name="Footer Placeholder 7"/>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524000"/>
            <a:ext cx="5029200" cy="4832092"/>
          </a:xfrm>
          <a:prstGeom prst="rect">
            <a:avLst/>
          </a:prstGeom>
          <a:noFill/>
        </p:spPr>
        <p:txBody>
          <a:bodyPr wrap="square" rtlCol="0">
            <a:spAutoFit/>
          </a:bodyPr>
          <a:lstStyle/>
          <a:p>
            <a:r>
              <a:rPr lang="en-US" sz="2800" b="1" dirty="0" smtClean="0">
                <a:latin typeface="Bell MT" pitchFamily="18" charset="0"/>
                <a:ea typeface="Tahoma" pitchFamily="34" charset="0"/>
                <a:cs typeface="Tahoma" pitchFamily="34" charset="0"/>
              </a:rPr>
              <a:t>□ </a:t>
            </a:r>
            <a:r>
              <a:rPr lang="en-US" sz="2800" dirty="0" smtClean="0">
                <a:latin typeface="Bell MT" pitchFamily="18" charset="0"/>
                <a:ea typeface="Tahoma" pitchFamily="34" charset="0"/>
                <a:cs typeface="Tahoma" pitchFamily="34" charset="0"/>
              </a:rPr>
              <a:t>Health, Education, Religion &amp;</a:t>
            </a:r>
          </a:p>
          <a:p>
            <a:r>
              <a:rPr lang="en-US" sz="2800" dirty="0" smtClean="0">
                <a:latin typeface="Bell MT" pitchFamily="18" charset="0"/>
                <a:ea typeface="Tahoma" pitchFamily="34" charset="0"/>
                <a:cs typeface="Tahoma" pitchFamily="34" charset="0"/>
              </a:rPr>
              <a:t>   General Welfare</a:t>
            </a:r>
          </a:p>
          <a:p>
            <a:endParaRPr lang="en-US" sz="2800" dirty="0" smtClean="0">
              <a:latin typeface="Bell MT" pitchFamily="18" charset="0"/>
              <a:ea typeface="Tahoma" pitchFamily="34" charset="0"/>
              <a:cs typeface="Tahoma" pitchFamily="34" charset="0"/>
            </a:endParaRPr>
          </a:p>
          <a:p>
            <a:r>
              <a:rPr lang="en-US" sz="2800" b="1" dirty="0" smtClean="0">
                <a:latin typeface="Bell MT" pitchFamily="18" charset="0"/>
                <a:ea typeface="Tahoma" pitchFamily="34" charset="0"/>
                <a:cs typeface="Tahoma" pitchFamily="34" charset="0"/>
              </a:rPr>
              <a:t>□ </a:t>
            </a:r>
            <a:r>
              <a:rPr lang="en-US" sz="2800" dirty="0" smtClean="0">
                <a:latin typeface="Bell MT" pitchFamily="18" charset="0"/>
                <a:ea typeface="Tahoma" pitchFamily="34" charset="0"/>
                <a:cs typeface="Tahoma" pitchFamily="34" charset="0"/>
              </a:rPr>
              <a:t>Best Interests of the Child</a:t>
            </a:r>
          </a:p>
          <a:p>
            <a:endParaRPr lang="en-US" sz="2800" dirty="0" smtClean="0">
              <a:latin typeface="Bell MT" pitchFamily="18" charset="0"/>
              <a:ea typeface="Tahoma" pitchFamily="34" charset="0"/>
              <a:cs typeface="Tahoma" pitchFamily="34" charset="0"/>
            </a:endParaRPr>
          </a:p>
          <a:p>
            <a:r>
              <a:rPr lang="en-US" sz="2800" b="1" dirty="0" smtClean="0">
                <a:latin typeface="Bell MT" pitchFamily="18" charset="0"/>
                <a:ea typeface="Tahoma" pitchFamily="34" charset="0"/>
                <a:cs typeface="Tahoma" pitchFamily="34" charset="0"/>
              </a:rPr>
              <a:t>□ </a:t>
            </a:r>
            <a:r>
              <a:rPr lang="en-US" sz="2800" dirty="0" smtClean="0">
                <a:latin typeface="Bell MT" pitchFamily="18" charset="0"/>
                <a:ea typeface="Tahoma" pitchFamily="34" charset="0"/>
                <a:cs typeface="Tahoma" pitchFamily="34" charset="0"/>
              </a:rPr>
              <a:t>Parents’ Past Relationship with</a:t>
            </a:r>
          </a:p>
          <a:p>
            <a:r>
              <a:rPr lang="en-US" sz="2800" dirty="0" smtClean="0">
                <a:latin typeface="Bell MT" pitchFamily="18" charset="0"/>
                <a:ea typeface="Tahoma" pitchFamily="34" charset="0"/>
                <a:cs typeface="Tahoma" pitchFamily="34" charset="0"/>
              </a:rPr>
              <a:t>   the Child</a:t>
            </a:r>
          </a:p>
          <a:p>
            <a:endParaRPr lang="en-US" sz="2800" dirty="0" smtClean="0">
              <a:latin typeface="Bell MT" pitchFamily="18" charset="0"/>
              <a:ea typeface="Tahoma" pitchFamily="34" charset="0"/>
              <a:cs typeface="Tahoma" pitchFamily="34" charset="0"/>
            </a:endParaRPr>
          </a:p>
          <a:p>
            <a:r>
              <a:rPr lang="en-US" sz="2800" dirty="0" smtClean="0">
                <a:latin typeface="Bell MT" pitchFamily="18" charset="0"/>
                <a:ea typeface="Tahoma" pitchFamily="34" charset="0"/>
                <a:cs typeface="Tahoma" pitchFamily="34" charset="0"/>
              </a:rPr>
              <a:t>□ Ability to Foster a Good</a:t>
            </a:r>
          </a:p>
          <a:p>
            <a:r>
              <a:rPr lang="en-US" sz="2800" dirty="0" smtClean="0">
                <a:latin typeface="Bell MT" pitchFamily="18" charset="0"/>
                <a:ea typeface="Tahoma" pitchFamily="34" charset="0"/>
                <a:cs typeface="Tahoma" pitchFamily="34" charset="0"/>
              </a:rPr>
              <a:t>   Relationship with the Other</a:t>
            </a:r>
          </a:p>
          <a:p>
            <a:r>
              <a:rPr lang="en-US" sz="2800" dirty="0" smtClean="0">
                <a:latin typeface="Bell MT" pitchFamily="18" charset="0"/>
                <a:ea typeface="Tahoma" pitchFamily="34" charset="0"/>
                <a:cs typeface="Tahoma" pitchFamily="34" charset="0"/>
              </a:rPr>
              <a:t>   Parent</a:t>
            </a:r>
          </a:p>
        </p:txBody>
      </p:sp>
      <p:sp>
        <p:nvSpPr>
          <p:cNvPr id="7" name="TextBox 6"/>
          <p:cNvSpPr txBox="1"/>
          <p:nvPr/>
        </p:nvSpPr>
        <p:spPr>
          <a:xfrm>
            <a:off x="609600" y="228600"/>
            <a:ext cx="7924800" cy="1200329"/>
          </a:xfrm>
          <a:prstGeom prst="rect">
            <a:avLst/>
          </a:prstGeom>
          <a:noFill/>
        </p:spPr>
        <p:txBody>
          <a:bodyPr wrap="square" rtlCol="0">
            <a:spAutoFit/>
          </a:bodyPr>
          <a:lstStyle/>
          <a:p>
            <a:pPr algn="ctr"/>
            <a:r>
              <a:rPr lang="en-US" sz="3600" b="1" dirty="0" smtClean="0">
                <a:solidFill>
                  <a:srgbClr val="002060"/>
                </a:solidFill>
                <a:effectLst>
                  <a:outerShdw blurRad="38100" dist="38100" dir="2700000" algn="tl">
                    <a:srgbClr val="000000">
                      <a:alpha val="43137"/>
                    </a:srgbClr>
                  </a:outerShdw>
                </a:effectLst>
                <a:latin typeface="Bell MT" pitchFamily="18" charset="0"/>
                <a:ea typeface="Tahoma" pitchFamily="34" charset="0"/>
                <a:cs typeface="Tahoma" pitchFamily="34" charset="0"/>
              </a:rPr>
              <a:t>Decision-Making Responsibility Considerations</a:t>
            </a:r>
            <a:endParaRPr lang="en-US" sz="3600" b="1" dirty="0">
              <a:solidFill>
                <a:srgbClr val="002060"/>
              </a:solidFill>
              <a:effectLst>
                <a:outerShdw blurRad="38100" dist="38100" dir="2700000" algn="tl">
                  <a:srgbClr val="000000">
                    <a:alpha val="43137"/>
                  </a:srgbClr>
                </a:outerShdw>
              </a:effectLst>
              <a:latin typeface="Bell MT" pitchFamily="18" charset="0"/>
              <a:ea typeface="Tahoma" pitchFamily="34" charset="0"/>
              <a:cs typeface="Tahoma" pitchFamily="34" charset="0"/>
            </a:endParaRPr>
          </a:p>
        </p:txBody>
      </p:sp>
      <p:pic>
        <p:nvPicPr>
          <p:cNvPr id="1028" name="Picture 4" descr="C:\Users\Richard\AppData\Local\Microsoft\Windows\Temporary Internet Files\Content.IE5\P79ZNI1Q\MP900442198[1].jpg"/>
          <p:cNvPicPr>
            <a:picLocks noChangeAspect="1" noChangeArrowheads="1"/>
          </p:cNvPicPr>
          <p:nvPr/>
        </p:nvPicPr>
        <p:blipFill>
          <a:blip r:embed="rId3" cstate="print"/>
          <a:srcRect/>
          <a:stretch>
            <a:fillRect/>
          </a:stretch>
        </p:blipFill>
        <p:spPr bwMode="auto">
          <a:xfrm>
            <a:off x="5867400" y="2209800"/>
            <a:ext cx="2777591" cy="2590800"/>
          </a:xfrm>
          <a:prstGeom prst="rect">
            <a:avLst/>
          </a:prstGeom>
          <a:noFill/>
        </p:spPr>
      </p:pic>
      <p:sp>
        <p:nvSpPr>
          <p:cNvPr id="8" name="Footer Placeholder 7"/>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382000" cy="1066800"/>
          </a:xfrm>
        </p:spPr>
        <p:txBody>
          <a:bodyPr>
            <a:noAutofit/>
          </a:bodyPr>
          <a:lstStyle/>
          <a:p>
            <a:r>
              <a:rPr lang="en-US" sz="3600" b="1" dirty="0" smtClean="0">
                <a:solidFill>
                  <a:srgbClr val="002060"/>
                </a:solidFill>
                <a:latin typeface="Bell MT" pitchFamily="18" charset="0"/>
                <a:ea typeface="Tahoma" pitchFamily="34" charset="0"/>
                <a:cs typeface="Tahoma" pitchFamily="34" charset="0"/>
              </a:rPr>
              <a:t>How Child Support Is Determined</a:t>
            </a:r>
            <a:endParaRPr lang="en-US" sz="3600" b="1" dirty="0">
              <a:solidFill>
                <a:srgbClr val="002060"/>
              </a:solidFill>
              <a:latin typeface="Bell MT" pitchFamily="18" charset="0"/>
              <a:ea typeface="Tahoma" pitchFamily="34" charset="0"/>
              <a:cs typeface="Tahoma" pitchFamily="34" charset="0"/>
            </a:endParaRPr>
          </a:p>
        </p:txBody>
      </p:sp>
      <p:sp>
        <p:nvSpPr>
          <p:cNvPr id="2" name="Content Placeholder 1"/>
          <p:cNvSpPr>
            <a:spLocks noGrp="1"/>
          </p:cNvSpPr>
          <p:nvPr>
            <p:ph idx="1"/>
          </p:nvPr>
        </p:nvSpPr>
        <p:spPr>
          <a:xfrm>
            <a:off x="457200" y="2209800"/>
            <a:ext cx="5943600" cy="4648200"/>
          </a:xfrm>
        </p:spPr>
        <p:txBody>
          <a:bodyPr>
            <a:noAutofit/>
          </a:bodyPr>
          <a:lstStyle/>
          <a:p>
            <a:pPr>
              <a:buNone/>
            </a:pPr>
            <a:r>
              <a:rPr lang="en-US" sz="2400" dirty="0" smtClean="0">
                <a:latin typeface="Bell MT" pitchFamily="18" charset="0"/>
              </a:rPr>
              <a:t>□ Child Support is the Child’s Right</a:t>
            </a:r>
          </a:p>
          <a:p>
            <a:pPr>
              <a:buNone/>
            </a:pPr>
            <a:endParaRPr lang="en-US" sz="2400" dirty="0" smtClean="0">
              <a:latin typeface="Bell MT" pitchFamily="18" charset="0"/>
            </a:endParaRPr>
          </a:p>
          <a:p>
            <a:pPr>
              <a:buNone/>
            </a:pPr>
            <a:r>
              <a:rPr lang="en-US" sz="2400" dirty="0" smtClean="0">
                <a:latin typeface="Bell MT" pitchFamily="18" charset="0"/>
              </a:rPr>
              <a:t>□ Child Support Worksheet</a:t>
            </a:r>
          </a:p>
          <a:p>
            <a:pPr>
              <a:buNone/>
            </a:pPr>
            <a:r>
              <a:rPr lang="en-US" sz="2400" dirty="0" smtClean="0">
                <a:latin typeface="Bell MT" pitchFamily="18" charset="0"/>
              </a:rPr>
              <a:t>   ° Gross Incomes of Each Parent</a:t>
            </a:r>
          </a:p>
          <a:p>
            <a:pPr>
              <a:buNone/>
            </a:pPr>
            <a:r>
              <a:rPr lang="en-US" sz="2400" dirty="0" smtClean="0">
                <a:latin typeface="Bell MT" pitchFamily="18" charset="0"/>
              </a:rPr>
              <a:t>   ° Number of Overnight Visits</a:t>
            </a:r>
          </a:p>
          <a:p>
            <a:pPr>
              <a:buNone/>
            </a:pPr>
            <a:r>
              <a:rPr lang="en-US" sz="2400" dirty="0" smtClean="0">
                <a:latin typeface="Bell MT" pitchFamily="18" charset="0"/>
              </a:rPr>
              <a:t>   ° Cost of Health Insurance, Day Care</a:t>
            </a:r>
          </a:p>
          <a:p>
            <a:pPr>
              <a:buNone/>
            </a:pPr>
            <a:r>
              <a:rPr lang="en-US" sz="2400" dirty="0" smtClean="0">
                <a:latin typeface="Bell MT" pitchFamily="18" charset="0"/>
              </a:rPr>
              <a:t>      &amp; Regular Medical Expenses</a:t>
            </a:r>
          </a:p>
          <a:p>
            <a:pPr>
              <a:buNone/>
            </a:pPr>
            <a:endParaRPr lang="en-US" sz="2000" dirty="0" smtClean="0">
              <a:effectLst>
                <a:outerShdw blurRad="38100" dist="38100" dir="2700000" algn="tl">
                  <a:srgbClr val="000000">
                    <a:alpha val="43137"/>
                  </a:srgbClr>
                </a:outerShdw>
              </a:effectLst>
            </a:endParaRPr>
          </a:p>
        </p:txBody>
      </p:sp>
      <p:pic>
        <p:nvPicPr>
          <p:cNvPr id="2054" name="Picture 6" descr="C:\Users\Richard\AppData\Local\Microsoft\Windows\Temporary Internet Files\Content.IE5\P44XV07O\MP900430776[1].jpg"/>
          <p:cNvPicPr>
            <a:picLocks noChangeAspect="1" noChangeArrowheads="1"/>
          </p:cNvPicPr>
          <p:nvPr/>
        </p:nvPicPr>
        <p:blipFill>
          <a:blip r:embed="rId3" cstate="print"/>
          <a:srcRect/>
          <a:stretch>
            <a:fillRect/>
          </a:stretch>
        </p:blipFill>
        <p:spPr bwMode="auto">
          <a:xfrm>
            <a:off x="6705600" y="1600200"/>
            <a:ext cx="1985471" cy="2143124"/>
          </a:xfrm>
          <a:prstGeom prst="rect">
            <a:avLst/>
          </a:prstGeom>
          <a:noFill/>
        </p:spPr>
      </p:pic>
      <p:pic>
        <p:nvPicPr>
          <p:cNvPr id="2056" name="Picture 8" descr="C:\Users\Richard\AppData\Local\Microsoft\Windows\Temporary Internet Files\Content.IE5\P44XV07O\MP900309242[1].jpg"/>
          <p:cNvPicPr>
            <a:picLocks noChangeAspect="1" noChangeArrowheads="1"/>
          </p:cNvPicPr>
          <p:nvPr/>
        </p:nvPicPr>
        <p:blipFill>
          <a:blip r:embed="rId4" cstate="print"/>
          <a:srcRect/>
          <a:stretch>
            <a:fillRect/>
          </a:stretch>
        </p:blipFill>
        <p:spPr bwMode="auto">
          <a:xfrm>
            <a:off x="6629400" y="4343400"/>
            <a:ext cx="2130154" cy="1969008"/>
          </a:xfrm>
          <a:prstGeom prst="rect">
            <a:avLst/>
          </a:prstGeom>
          <a:noFill/>
        </p:spPr>
      </p:pic>
      <p:sp>
        <p:nvSpPr>
          <p:cNvPr id="7" name="Footer Placeholder 6"/>
          <p:cNvSpPr>
            <a:spLocks noGrp="1"/>
          </p:cNvSpPr>
          <p:nvPr>
            <p:ph type="ftr" sz="quarter" idx="11"/>
          </p:nvPr>
        </p:nvSpPr>
        <p:spPr/>
        <p:txBody>
          <a:bodyPr/>
          <a:lstStyle/>
          <a:p>
            <a:r>
              <a:rPr lang="en-US" smtClean="0"/>
              <a:t>© 2011 Colorado Bar Association and Colorado Judicial Institute,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5351</TotalTime>
  <Words>2485</Words>
  <Application>Microsoft Office PowerPoint</Application>
  <PresentationFormat>On-screen Show (4:3)</PresentationFormat>
  <Paragraphs>267</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Apex</vt:lpstr>
      <vt:lpstr>Civic</vt:lpstr>
      <vt:lpstr>Slide 1</vt:lpstr>
      <vt:lpstr>What Is Divorce (Dissolution)?</vt:lpstr>
      <vt:lpstr>A Typical Scenario</vt:lpstr>
      <vt:lpstr>The Differing Interests At Stake</vt:lpstr>
      <vt:lpstr>Slide 5</vt:lpstr>
      <vt:lpstr>Slide 6</vt:lpstr>
      <vt:lpstr>Slide 7</vt:lpstr>
      <vt:lpstr>Slide 8</vt:lpstr>
      <vt:lpstr>How Child Support Is Determined</vt:lpstr>
      <vt:lpstr>Fairly Dividing Assets and Debts</vt:lpstr>
      <vt:lpstr>Maintenance</vt:lpstr>
      <vt:lpstr>How Divorce Cases Are Resolved</vt:lpstr>
      <vt:lpstr>Mediation</vt:lpstr>
      <vt:lpstr>Collaborative Divorce</vt:lpstr>
      <vt:lpstr>Slide 15</vt:lpstr>
      <vt:lpstr>Proceeding In Court</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USBC user</dc:creator>
  <cp:lastModifiedBy>pleintern</cp:lastModifiedBy>
  <cp:revision>335</cp:revision>
  <dcterms:created xsi:type="dcterms:W3CDTF">2010-03-01T17:59:00Z</dcterms:created>
  <dcterms:modified xsi:type="dcterms:W3CDTF">2013-11-08T18:00:47Z</dcterms:modified>
</cp:coreProperties>
</file>