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847" r:id="rId2"/>
  </p:sldMasterIdLst>
  <p:notesMasterIdLst>
    <p:notesMasterId r:id="rId45"/>
  </p:notesMasterIdLst>
  <p:handoutMasterIdLst>
    <p:handoutMasterId r:id="rId46"/>
  </p:handoutMasterIdLst>
  <p:sldIdLst>
    <p:sldId id="558" r:id="rId3"/>
    <p:sldId id="551" r:id="rId4"/>
    <p:sldId id="550" r:id="rId5"/>
    <p:sldId id="556" r:id="rId6"/>
    <p:sldId id="355" r:id="rId7"/>
    <p:sldId id="415" r:id="rId8"/>
    <p:sldId id="411" r:id="rId9"/>
    <p:sldId id="289" r:id="rId10"/>
    <p:sldId id="419" r:id="rId11"/>
    <p:sldId id="453" r:id="rId12"/>
    <p:sldId id="291" r:id="rId13"/>
    <p:sldId id="421" r:id="rId14"/>
    <p:sldId id="476" r:id="rId15"/>
    <p:sldId id="468" r:id="rId16"/>
    <p:sldId id="552" r:id="rId17"/>
    <p:sldId id="553" r:id="rId18"/>
    <p:sldId id="398" r:id="rId19"/>
    <p:sldId id="279" r:id="rId20"/>
    <p:sldId id="405" r:id="rId21"/>
    <p:sldId id="404" r:id="rId22"/>
    <p:sldId id="406" r:id="rId23"/>
    <p:sldId id="399" r:id="rId24"/>
    <p:sldId id="280" r:id="rId25"/>
    <p:sldId id="427" r:id="rId26"/>
    <p:sldId id="424" r:id="rId27"/>
    <p:sldId id="426" r:id="rId28"/>
    <p:sldId id="457" r:id="rId29"/>
    <p:sldId id="302" r:id="rId30"/>
    <p:sldId id="303" r:id="rId31"/>
    <p:sldId id="543" r:id="rId32"/>
    <p:sldId id="305" r:id="rId33"/>
    <p:sldId id="502" r:id="rId34"/>
    <p:sldId id="410" r:id="rId35"/>
    <p:sldId id="549" r:id="rId36"/>
    <p:sldId id="539" r:id="rId37"/>
    <p:sldId id="408" r:id="rId38"/>
    <p:sldId id="519" r:id="rId39"/>
    <p:sldId id="555" r:id="rId40"/>
    <p:sldId id="546" r:id="rId41"/>
    <p:sldId id="547" r:id="rId42"/>
    <p:sldId id="548" r:id="rId43"/>
    <p:sldId id="557" r:id="rId44"/>
  </p:sldIdLst>
  <p:sldSz cx="9144000" cy="6858000" type="screen4x3"/>
  <p:notesSz cx="7315200" cy="9601200"/>
  <p:defaultTextStyle>
    <a:defPPr>
      <a:defRPr lang="en-US"/>
    </a:defPPr>
    <a:lvl1pPr algn="l" rtl="0" eaLnBrk="0" fontAlgn="base" hangingPunct="0">
      <a:spcBef>
        <a:spcPct val="0"/>
      </a:spcBef>
      <a:spcAft>
        <a:spcPct val="0"/>
      </a:spcAft>
      <a:defRPr u="sng" kern="1200">
        <a:solidFill>
          <a:schemeClr val="tx1"/>
        </a:solidFill>
        <a:latin typeface="Tahoma" pitchFamily="34" charset="0"/>
        <a:ea typeface="+mn-ea"/>
        <a:cs typeface="+mn-cs"/>
      </a:defRPr>
    </a:lvl1pPr>
    <a:lvl2pPr marL="457200" algn="l" rtl="0" eaLnBrk="0" fontAlgn="base" hangingPunct="0">
      <a:spcBef>
        <a:spcPct val="0"/>
      </a:spcBef>
      <a:spcAft>
        <a:spcPct val="0"/>
      </a:spcAft>
      <a:defRPr u="sng" kern="1200">
        <a:solidFill>
          <a:schemeClr val="tx1"/>
        </a:solidFill>
        <a:latin typeface="Tahoma" pitchFamily="34" charset="0"/>
        <a:ea typeface="+mn-ea"/>
        <a:cs typeface="+mn-cs"/>
      </a:defRPr>
    </a:lvl2pPr>
    <a:lvl3pPr marL="914400" algn="l" rtl="0" eaLnBrk="0" fontAlgn="base" hangingPunct="0">
      <a:spcBef>
        <a:spcPct val="0"/>
      </a:spcBef>
      <a:spcAft>
        <a:spcPct val="0"/>
      </a:spcAft>
      <a:defRPr u="sng"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u="sng"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u="sng" kern="1200">
        <a:solidFill>
          <a:schemeClr val="tx1"/>
        </a:solidFill>
        <a:latin typeface="Tahoma" pitchFamily="34" charset="0"/>
        <a:ea typeface="+mn-ea"/>
        <a:cs typeface="+mn-cs"/>
      </a:defRPr>
    </a:lvl5pPr>
    <a:lvl6pPr marL="2286000" algn="l" defTabSz="914400" rtl="0" eaLnBrk="1" latinLnBrk="0" hangingPunct="1">
      <a:defRPr u="sng" kern="1200">
        <a:solidFill>
          <a:schemeClr val="tx1"/>
        </a:solidFill>
        <a:latin typeface="Tahoma" pitchFamily="34" charset="0"/>
        <a:ea typeface="+mn-ea"/>
        <a:cs typeface="+mn-cs"/>
      </a:defRPr>
    </a:lvl6pPr>
    <a:lvl7pPr marL="2743200" algn="l" defTabSz="914400" rtl="0" eaLnBrk="1" latinLnBrk="0" hangingPunct="1">
      <a:defRPr u="sng" kern="1200">
        <a:solidFill>
          <a:schemeClr val="tx1"/>
        </a:solidFill>
        <a:latin typeface="Tahoma" pitchFamily="34" charset="0"/>
        <a:ea typeface="+mn-ea"/>
        <a:cs typeface="+mn-cs"/>
      </a:defRPr>
    </a:lvl7pPr>
    <a:lvl8pPr marL="3200400" algn="l" defTabSz="914400" rtl="0" eaLnBrk="1" latinLnBrk="0" hangingPunct="1">
      <a:defRPr u="sng" kern="1200">
        <a:solidFill>
          <a:schemeClr val="tx1"/>
        </a:solidFill>
        <a:latin typeface="Tahoma" pitchFamily="34" charset="0"/>
        <a:ea typeface="+mn-ea"/>
        <a:cs typeface="+mn-cs"/>
      </a:defRPr>
    </a:lvl8pPr>
    <a:lvl9pPr marL="3657600" algn="l" defTabSz="914400" rtl="0" eaLnBrk="1" latinLnBrk="0" hangingPunct="1">
      <a:defRPr u="sng"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000slb"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171"/>
    <a:srgbClr val="E31B23"/>
    <a:srgbClr val="0076C0"/>
    <a:srgbClr val="2D0DEB"/>
    <a:srgbClr val="050A0F"/>
    <a:srgbClr val="CC9900"/>
    <a:srgbClr val="6633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4074" autoAdjust="0"/>
  </p:normalViewPr>
  <p:slideViewPr>
    <p:cSldViewPr>
      <p:cViewPr>
        <p:scale>
          <a:sx n="50" d="100"/>
          <a:sy n="50" d="100"/>
        </p:scale>
        <p:origin x="-107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6-22T08:42:32.64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u="none">
                <a:latin typeface="Arial" charset="0"/>
              </a:defRPr>
            </a:lvl1pPr>
          </a:lstStyle>
          <a:p>
            <a:pPr>
              <a:defRPr/>
            </a:pPr>
            <a:endParaRPr lang="en-US"/>
          </a:p>
        </p:txBody>
      </p:sp>
      <p:sp>
        <p:nvSpPr>
          <p:cNvPr id="1280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u="none">
                <a:latin typeface="Arial" charset="0"/>
              </a:defRPr>
            </a:lvl1pPr>
          </a:lstStyle>
          <a:p>
            <a:pPr>
              <a:defRPr/>
            </a:pPr>
            <a:endParaRPr lang="en-US"/>
          </a:p>
        </p:txBody>
      </p:sp>
      <p:sp>
        <p:nvSpPr>
          <p:cNvPr id="1280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u="none">
                <a:latin typeface="Arial" charset="0"/>
              </a:defRPr>
            </a:lvl1pPr>
          </a:lstStyle>
          <a:p>
            <a:pPr>
              <a:defRPr/>
            </a:pPr>
            <a:endParaRPr lang="en-US"/>
          </a:p>
        </p:txBody>
      </p:sp>
      <p:sp>
        <p:nvSpPr>
          <p:cNvPr id="1280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u="none">
                <a:latin typeface="Arial" charset="0"/>
              </a:defRPr>
            </a:lvl1pPr>
          </a:lstStyle>
          <a:p>
            <a:pPr>
              <a:defRPr/>
            </a:pPr>
            <a:fld id="{8A6D0C36-56A1-4226-8F31-F2581FA2F8F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u="none">
                <a:latin typeface="Arial" charset="0"/>
              </a:defRPr>
            </a:lvl1pPr>
          </a:lstStyle>
          <a:p>
            <a:pPr>
              <a:defRPr/>
            </a:pPr>
            <a:endParaRPr lang="en-US"/>
          </a:p>
        </p:txBody>
      </p:sp>
      <p:sp>
        <p:nvSpPr>
          <p:cNvPr id="3031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u="none">
                <a:latin typeface="Arial" charset="0"/>
              </a:defRPr>
            </a:lvl1pPr>
          </a:lstStyle>
          <a:p>
            <a:pPr>
              <a:defRPr/>
            </a:pPr>
            <a:endParaRPr lang="en-US"/>
          </a:p>
        </p:txBody>
      </p:sp>
      <p:sp>
        <p:nvSpPr>
          <p:cNvPr id="5837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310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u="none">
                <a:latin typeface="Arial" charset="0"/>
              </a:defRPr>
            </a:lvl1pPr>
          </a:lstStyle>
          <a:p>
            <a:pPr>
              <a:defRPr/>
            </a:pPr>
            <a:endParaRPr lang="en-US"/>
          </a:p>
        </p:txBody>
      </p:sp>
      <p:sp>
        <p:nvSpPr>
          <p:cNvPr id="3031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u="none">
                <a:latin typeface="Arial" charset="0"/>
              </a:defRPr>
            </a:lvl1pPr>
          </a:lstStyle>
          <a:p>
            <a:pPr>
              <a:defRPr/>
            </a:pPr>
            <a:fld id="{C5F1E37A-39EB-4BDE-BFD2-5B363F54A3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C1A910-A457-4CD6-854B-2172A01DC66A}" type="slidenum">
              <a:rPr lang="en-US" smtClean="0">
                <a:solidFill>
                  <a:srgbClr val="000000"/>
                </a:solidFill>
              </a:rPr>
              <a:pPr/>
              <a:t>1</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xfrm>
            <a:off x="1136650" y="720725"/>
            <a:ext cx="1385888" cy="1039813"/>
          </a:xfrm>
          <a:ln/>
        </p:spPr>
      </p:sp>
      <p:sp>
        <p:nvSpPr>
          <p:cNvPr id="59396" name="Rectangle 3"/>
          <p:cNvSpPr>
            <a:spLocks noGrp="1" noChangeArrowheads="1"/>
          </p:cNvSpPr>
          <p:nvPr>
            <p:ph type="body" idx="1"/>
          </p:nvPr>
        </p:nvSpPr>
        <p:spPr>
          <a:xfrm>
            <a:off x="731838" y="1920875"/>
            <a:ext cx="5851525" cy="6959600"/>
          </a:xfrm>
          <a:noFill/>
          <a:ln/>
        </p:spPr>
        <p:txBody>
          <a:bodyPr/>
          <a:lstStyle/>
          <a:p>
            <a:pPr eaLnBrk="1" hangingPunct="1"/>
            <a:r>
              <a:rPr lang="en-US" sz="3400" smtClean="0"/>
              <a:t>Introduce yourself and Our Courts.</a:t>
            </a:r>
          </a:p>
          <a:p>
            <a:pPr eaLnBrk="1" hangingPunct="1"/>
            <a:r>
              <a:rPr lang="en-US" sz="1900" i="1" smtClean="0"/>
              <a:t>Our Courts </a:t>
            </a:r>
            <a:r>
              <a:rPr lang="en-US" sz="1900" smtClean="0"/>
              <a:t>is a joint activity of citizens, lawyers, and judges to provide nonpartisan information to the public about our state and federal courts.</a:t>
            </a:r>
          </a:p>
          <a:p>
            <a:pPr eaLnBrk="1" hangingPunct="1"/>
            <a:endParaRPr lang="en-US" sz="1900" smtClean="0"/>
          </a:p>
          <a:p>
            <a:pPr eaLnBrk="1" hangingPunct="1"/>
            <a:r>
              <a:rPr lang="en-US" sz="1900" smtClean="0"/>
              <a:t>****Alert the audience to the materials on the tables.*** Please note that we’ve placed some materials on your tables.  There are three different brochures.</a:t>
            </a:r>
          </a:p>
          <a:p>
            <a:pPr eaLnBrk="1" hangingPunct="1"/>
            <a:endParaRPr lang="en-US" sz="1900" smtClean="0"/>
          </a:p>
          <a:p>
            <a:pPr eaLnBrk="1" hangingPunct="1">
              <a:buFontTx/>
              <a:buChar char="•"/>
            </a:pPr>
            <a:r>
              <a:rPr lang="en-US" sz="1900" smtClean="0"/>
              <a:t>The brochure called “Our Courts Serving Colorado” tells you about </a:t>
            </a:r>
            <a:r>
              <a:rPr lang="en-US" sz="1900" i="1" smtClean="0"/>
              <a:t>Our Courts </a:t>
            </a:r>
            <a:r>
              <a:rPr lang="en-US" sz="1900" smtClean="0"/>
              <a:t>and how to get in touch with us to schedule a presentation.</a:t>
            </a:r>
          </a:p>
          <a:p>
            <a:pPr eaLnBrk="1" hangingPunct="1"/>
            <a:endParaRPr lang="en-US" sz="1900" smtClean="0"/>
          </a:p>
          <a:p>
            <a:pPr eaLnBrk="1" hangingPunct="1">
              <a:buFontTx/>
              <a:buChar char="•"/>
            </a:pPr>
            <a:r>
              <a:rPr lang="en-US" sz="1900" smtClean="0"/>
              <a:t>During the presentation today, I’ll be telling you about various commissions whose work relates to the state court system. The brochure “More Information about Colorado State Courts” tells you where you can get more information about those commissions.</a:t>
            </a:r>
          </a:p>
          <a:p>
            <a:pPr eaLnBrk="1" hangingPunct="1">
              <a:buFontTx/>
              <a:buChar char="•"/>
            </a:pPr>
            <a:endParaRPr lang="en-US" sz="1900" smtClean="0"/>
          </a:p>
          <a:p>
            <a:pPr eaLnBrk="1" hangingPunct="1">
              <a:buFontTx/>
              <a:buChar char="•"/>
            </a:pPr>
            <a:r>
              <a:rPr lang="en-US" sz="1900" smtClean="0"/>
              <a:t>And the brochure called “More Information about United States Courts” tell you where you can get information about the United States Courts.</a:t>
            </a:r>
          </a:p>
          <a:p>
            <a:pPr eaLnBrk="1" hangingPunct="1"/>
            <a:endParaRPr lang="en-US" sz="1900" smtClean="0"/>
          </a:p>
          <a:p>
            <a:pPr eaLnBrk="1" hangingPunct="1"/>
            <a:r>
              <a:rPr lang="en-US" sz="1900" smtClean="0"/>
              <a:t>We value your comments, so we’ve provided evaluations of today’s presentation on the tables. We ask that at least one person at each table fill out the evaluation as the presentation progresses.</a:t>
            </a:r>
          </a:p>
          <a:p>
            <a:pPr eaLnBrk="1" hangingPunct="1"/>
            <a:endParaRPr lang="en-US" sz="1900" smtClean="0"/>
          </a:p>
          <a:p>
            <a:pPr eaLnBrk="1" hangingPunct="1"/>
            <a:r>
              <a:rPr lang="en-US" sz="1900" smtClean="0"/>
              <a:t>*****Talk with the Audience******</a:t>
            </a:r>
          </a:p>
          <a:p>
            <a:pPr eaLnBrk="1" hangingPunct="1"/>
            <a:endParaRPr lang="en-US" sz="1900" smtClean="0"/>
          </a:p>
          <a:p>
            <a:pPr eaLnBrk="1" hangingPunct="1"/>
            <a:r>
              <a:rPr lang="en-US" sz="1900" smtClean="0"/>
              <a:t>How many of you have been called for jury </a:t>
            </a:r>
            <a:r>
              <a:rPr lang="en-US" sz="1900" u="sng" smtClean="0"/>
              <a:t>service?</a:t>
            </a:r>
          </a:p>
          <a:p>
            <a:endParaRPr lang="en-US" sz="1900" smtClean="0"/>
          </a:p>
          <a:p>
            <a:r>
              <a:rPr lang="en-US" sz="1900" smtClean="0"/>
              <a:t>How many have actually </a:t>
            </a:r>
            <a:r>
              <a:rPr lang="en-US" sz="1900" u="sng" smtClean="0"/>
              <a:t>served</a:t>
            </a:r>
            <a:r>
              <a:rPr lang="en-US" sz="1900" smtClean="0"/>
              <a:t> on a jury?</a:t>
            </a:r>
          </a:p>
          <a:p>
            <a:r>
              <a:rPr lang="en-US" sz="1900" smtClean="0"/>
              <a:t> </a:t>
            </a:r>
          </a:p>
          <a:p>
            <a:r>
              <a:rPr lang="en-US" sz="1900" smtClean="0"/>
              <a:t>What was your role?</a:t>
            </a:r>
          </a:p>
          <a:p>
            <a:r>
              <a:rPr lang="en-US" sz="1900" smtClean="0"/>
              <a:t> </a:t>
            </a:r>
          </a:p>
          <a:p>
            <a:r>
              <a:rPr lang="en-US" sz="1900" smtClean="0"/>
              <a:t>What did you take into account in reaching your decision?</a:t>
            </a:r>
          </a:p>
          <a:p>
            <a:r>
              <a:rPr lang="en-US" sz="1900" smtClean="0"/>
              <a:t> </a:t>
            </a:r>
          </a:p>
          <a:p>
            <a:r>
              <a:rPr lang="en-US" sz="1900" smtClean="0"/>
              <a:t>When you were questioned about your qualifications to serve as</a:t>
            </a:r>
          </a:p>
          <a:p>
            <a:r>
              <a:rPr lang="en-US" sz="1900" smtClean="0"/>
              <a:t>a juror, do you remember the kinds of questions you were</a:t>
            </a:r>
          </a:p>
          <a:p>
            <a:r>
              <a:rPr lang="en-US" sz="1900" smtClean="0"/>
              <a:t>asked? What was the purpose of those questions?</a:t>
            </a:r>
          </a:p>
          <a:p>
            <a:r>
              <a:rPr lang="en-US" sz="1900" smtClean="0"/>
              <a:t> </a:t>
            </a:r>
          </a:p>
          <a:p>
            <a:r>
              <a:rPr lang="en-US" sz="1900" smtClean="0"/>
              <a:t>Was it to determine if you could be fair and impartial?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1CB569A-B20F-433F-85DB-22F860A56D93}" type="slidenum">
              <a:rPr lang="en-US" smtClean="0"/>
              <a:pPr/>
              <a:t>10</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b="1" smtClean="0"/>
              <a:t>Ensuring</a:t>
            </a:r>
            <a:r>
              <a:rPr lang="en-US" smtClean="0"/>
              <a:t> </a:t>
            </a:r>
            <a:r>
              <a:rPr lang="en-US" b="1" u="sng" smtClean="0"/>
              <a:t>Impartiality</a:t>
            </a:r>
            <a:endParaRPr lang="en-US" smtClean="0"/>
          </a:p>
          <a:p>
            <a:pPr eaLnBrk="1" hangingPunct="1">
              <a:lnSpc>
                <a:spcPct val="90000"/>
              </a:lnSpc>
            </a:pPr>
            <a:endParaRPr lang="en-US" sz="1400" smtClean="0"/>
          </a:p>
          <a:p>
            <a:r>
              <a:rPr lang="en-US" smtClean="0"/>
              <a:t>To remove any question about the fairness and impartiality of the trial, a judge may decide that he or she will not preside in a case.  This is called recusal.</a:t>
            </a:r>
          </a:p>
          <a:p>
            <a:r>
              <a:rPr lang="en-US" smtClean="0"/>
              <a:t> </a:t>
            </a:r>
          </a:p>
          <a:p>
            <a:r>
              <a:rPr lang="en-US" smtClean="0"/>
              <a:t>If you think the judge won’t be able to treat both sides fairly and impartially?  </a:t>
            </a:r>
          </a:p>
          <a:p>
            <a:r>
              <a:rPr lang="en-US" smtClean="0"/>
              <a:t> </a:t>
            </a:r>
          </a:p>
          <a:p>
            <a:r>
              <a:rPr lang="en-US" smtClean="0"/>
              <a:t>You can ask that the judge recuse.  </a:t>
            </a:r>
          </a:p>
          <a:p>
            <a:endParaRPr lang="en-US" smtClean="0"/>
          </a:p>
          <a:p>
            <a:r>
              <a:rPr lang="en-US" smtClean="0"/>
              <a:t>***</a:t>
            </a:r>
            <a:r>
              <a:rPr lang="en-US" b="1" smtClean="0"/>
              <a:t>Give an example of an instance in which you, as a judge, or a judge on a case you tried</a:t>
            </a:r>
            <a:endParaRPr lang="en-US" smtClean="0"/>
          </a:p>
          <a:p>
            <a:r>
              <a:rPr lang="en-US" b="1" smtClean="0"/>
              <a:t> </a:t>
            </a:r>
            <a:endParaRPr lang="en-US" smtClean="0"/>
          </a:p>
          <a:p>
            <a:pPr>
              <a:buFontTx/>
              <a:buChar char="•"/>
            </a:pPr>
            <a:r>
              <a:rPr lang="en-US" smtClean="0"/>
              <a:t>Disclosed information and asked whether either party thought the judge should recuse</a:t>
            </a:r>
          </a:p>
          <a:p>
            <a:r>
              <a:rPr lang="en-US" smtClean="0"/>
              <a:t> </a:t>
            </a:r>
          </a:p>
          <a:p>
            <a:pPr>
              <a:buFontTx/>
              <a:buChar char="•"/>
            </a:pPr>
            <a:r>
              <a:rPr lang="en-US" smtClean="0"/>
              <a:t>Recused without being asked by a party to do so</a:t>
            </a:r>
          </a:p>
          <a:p>
            <a:r>
              <a:rPr lang="en-US" smtClean="0"/>
              <a:t> </a:t>
            </a:r>
          </a:p>
          <a:p>
            <a:pPr>
              <a:buFontTx/>
              <a:buChar char="•"/>
            </a:pPr>
            <a:r>
              <a:rPr lang="en-US" smtClean="0"/>
              <a:t>Was asked by a party to recuse </a:t>
            </a:r>
          </a:p>
          <a:p>
            <a:pPr>
              <a:buFontTx/>
              <a:buChar char="•"/>
            </a:pPr>
            <a:endParaRPr lang="en-US" b="1" smtClean="0"/>
          </a:p>
          <a:p>
            <a:r>
              <a:rPr lang="en-US" b="1" smtClean="0"/>
              <a:t>***Transition to the judicial disciplinary process by asking questions regarding judicial in-court or out-of-court conduct?</a:t>
            </a:r>
          </a:p>
          <a:p>
            <a:r>
              <a:rPr lang="en-US" b="1" smtClean="0"/>
              <a:t>Ask questions like the following:</a:t>
            </a:r>
          </a:p>
          <a:p>
            <a:endParaRPr lang="en-US" smtClean="0"/>
          </a:p>
          <a:p>
            <a:r>
              <a:rPr lang="en-US" smtClean="0"/>
              <a:t>What if the judge yelled at your lawyer, and, in open court said your lawyer was stupid or dishonest.</a:t>
            </a:r>
          </a:p>
          <a:p>
            <a:r>
              <a:rPr lang="en-US" smtClean="0"/>
              <a:t> </a:t>
            </a:r>
          </a:p>
          <a:p>
            <a:r>
              <a:rPr lang="en-US" smtClean="0"/>
              <a:t>What if a judge commits a crime?</a:t>
            </a:r>
          </a:p>
          <a:p>
            <a:r>
              <a:rPr lang="en-US" smtClean="0"/>
              <a:t> </a:t>
            </a:r>
          </a:p>
          <a:p>
            <a:r>
              <a:rPr lang="en-US" smtClean="0"/>
              <a:t>What if a judge has a romantic relationship with one of the lawyers appearing before him or her.</a:t>
            </a:r>
          </a:p>
          <a:p>
            <a:r>
              <a:rPr lang="en-US" smtClean="0"/>
              <a:t> </a:t>
            </a:r>
          </a:p>
          <a:p>
            <a:r>
              <a:rPr lang="en-US" smtClean="0"/>
              <a:t>What if a judge heard the case and didn’t make a decision for years?</a:t>
            </a:r>
          </a:p>
          <a:p>
            <a:endParaRPr lang="en-US" smtClean="0"/>
          </a:p>
          <a:p>
            <a:endParaRPr lang="en-US" smtClean="0"/>
          </a:p>
          <a:p>
            <a:pPr eaLnBrk="1" hangingPunct="1">
              <a:lnSpc>
                <a:spcPct val="90000"/>
              </a:lnSpc>
            </a:pPr>
            <a:endParaRPr lang="en-US" sz="14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84A15DD-F035-4C8D-81F4-16A9E98EB593}" type="slidenum">
              <a:rPr lang="en-US" smtClean="0"/>
              <a:pPr/>
              <a:t>11</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b="1" u="sng" smtClean="0"/>
              <a:t>Everyone can</a:t>
            </a:r>
            <a:r>
              <a:rPr lang="en-US" u="sng" smtClean="0"/>
              <a:t> </a:t>
            </a:r>
            <a:r>
              <a:rPr lang="en-US" b="1" u="sng" smtClean="0"/>
              <a:t>Help Ensure</a:t>
            </a:r>
            <a:r>
              <a:rPr lang="en-US" u="sng" smtClean="0"/>
              <a:t> </a:t>
            </a:r>
            <a:r>
              <a:rPr lang="en-US" b="1" u="sng" smtClean="0"/>
              <a:t>Impartiality</a:t>
            </a:r>
            <a:endParaRPr lang="en-US" smtClean="0"/>
          </a:p>
          <a:p>
            <a:pPr eaLnBrk="1" hangingPunct="1"/>
            <a:endParaRPr lang="en-US" sz="2400" i="1" smtClean="0"/>
          </a:p>
          <a:p>
            <a:r>
              <a:rPr lang="en-US" smtClean="0"/>
              <a:t>Anyone can submit a complaint about a judge.</a:t>
            </a:r>
          </a:p>
          <a:p>
            <a:r>
              <a:rPr lang="en-US" smtClean="0"/>
              <a:t> </a:t>
            </a:r>
          </a:p>
          <a:p>
            <a:r>
              <a:rPr lang="en-US" smtClean="0"/>
              <a:t>The brochure called “More about State Courts” tells you how to make a complaint.</a:t>
            </a:r>
          </a:p>
          <a:p>
            <a:pPr eaLnBrk="1" hangingPunct="1"/>
            <a:endParaRPr lang="en-US" sz="2400"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BE6F493-3D74-4B7E-8BA0-BB09DD5207B0}" type="slidenum">
              <a:rPr lang="en-US" smtClean="0"/>
              <a:pPr/>
              <a:t>12</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b="1" smtClean="0"/>
              <a:t>Enforcing</a:t>
            </a:r>
            <a:r>
              <a:rPr lang="en-US" smtClean="0"/>
              <a:t> </a:t>
            </a:r>
            <a:r>
              <a:rPr lang="en-US" b="1" u="sng" smtClean="0"/>
              <a:t>Rules of Conduct</a:t>
            </a:r>
          </a:p>
          <a:p>
            <a:endParaRPr lang="en-US" b="1" u="sng" smtClean="0"/>
          </a:p>
          <a:p>
            <a:r>
              <a:rPr lang="en-US" b="1" smtClean="0"/>
              <a:t>****Take time to explain this slide.***</a:t>
            </a:r>
          </a:p>
          <a:p>
            <a:endParaRPr lang="en-US" smtClean="0"/>
          </a:p>
          <a:p>
            <a:r>
              <a:rPr lang="en-US" smtClean="0"/>
              <a:t>Complaints about a judges in-court or out-of-court conduct are resolved by the Judicial Disciplinary Commission.</a:t>
            </a:r>
          </a:p>
          <a:p>
            <a:r>
              <a:rPr lang="en-US" smtClean="0"/>
              <a:t> </a:t>
            </a:r>
          </a:p>
          <a:p>
            <a:r>
              <a:rPr lang="en-US" smtClean="0"/>
              <a:t>Six of the members are citizens</a:t>
            </a:r>
          </a:p>
          <a:p>
            <a:r>
              <a:rPr lang="en-US" smtClean="0"/>
              <a:t> </a:t>
            </a:r>
          </a:p>
          <a:p>
            <a:pPr>
              <a:buFontTx/>
              <a:buChar char="•"/>
            </a:pPr>
            <a:r>
              <a:rPr lang="en-US" smtClean="0"/>
              <a:t>Appointed by the Governor</a:t>
            </a:r>
          </a:p>
          <a:p>
            <a:pPr>
              <a:buFontTx/>
              <a:buChar char="•"/>
            </a:pPr>
            <a:r>
              <a:rPr lang="en-US" smtClean="0"/>
              <a:t>Confirmed by the Senate</a:t>
            </a:r>
          </a:p>
          <a:p>
            <a:r>
              <a:rPr lang="en-US" smtClean="0"/>
              <a:t> </a:t>
            </a:r>
          </a:p>
          <a:p>
            <a:r>
              <a:rPr lang="en-US" smtClean="0"/>
              <a:t>Four of them are non-lawyers.</a:t>
            </a:r>
          </a:p>
          <a:p>
            <a:r>
              <a:rPr lang="en-US" smtClean="0"/>
              <a:t> </a:t>
            </a:r>
          </a:p>
          <a:p>
            <a:pPr>
              <a:buFontTx/>
              <a:buChar char="•"/>
            </a:pPr>
            <a:r>
              <a:rPr lang="en-US" smtClean="0"/>
              <a:t>Non-lawyers – bring an understanding of how the judge’s conduct affects the community’s confidence in the judicial system</a:t>
            </a:r>
          </a:p>
          <a:p>
            <a:r>
              <a:rPr lang="en-US" smtClean="0"/>
              <a:t> </a:t>
            </a:r>
          </a:p>
          <a:p>
            <a:pPr>
              <a:buFontTx/>
              <a:buChar char="•"/>
            </a:pPr>
            <a:r>
              <a:rPr lang="en-US" smtClean="0"/>
              <a:t>Lawyers - bring an understanding of the effect of the judge’s conduct on parties to lawsuits.</a:t>
            </a:r>
          </a:p>
          <a:p>
            <a:r>
              <a:rPr lang="en-US" smtClean="0"/>
              <a:t> </a:t>
            </a:r>
          </a:p>
          <a:p>
            <a:r>
              <a:rPr lang="en-US" smtClean="0"/>
              <a:t>Four of the members are judges who are appointed by the Chief Justice of the Supreme Court.</a:t>
            </a:r>
          </a:p>
          <a:p>
            <a:r>
              <a:rPr lang="en-US" smtClean="0"/>
              <a:t> </a:t>
            </a:r>
          </a:p>
          <a:p>
            <a:pPr>
              <a:buFontTx/>
              <a:buChar char="•"/>
            </a:pPr>
            <a:r>
              <a:rPr lang="en-US" smtClean="0"/>
              <a:t> Judges - bring an understanding of how the judge’s conduct </a:t>
            </a:r>
          </a:p>
          <a:p>
            <a:pPr>
              <a:buFontTx/>
              <a:buChar char="•"/>
            </a:pPr>
            <a:endParaRPr lang="en-US" smtClean="0"/>
          </a:p>
          <a:p>
            <a:pPr>
              <a:buFont typeface="Wingdings" pitchFamily="2" charset="2"/>
              <a:buChar char="q"/>
            </a:pPr>
            <a:r>
              <a:rPr lang="en-US" smtClean="0"/>
              <a:t>   might affect the judge’s ability to decide cases </a:t>
            </a:r>
          </a:p>
          <a:p>
            <a:pPr>
              <a:buFont typeface="Wingdings" pitchFamily="2" charset="2"/>
              <a:buChar char="q"/>
            </a:pPr>
            <a:r>
              <a:rPr lang="en-US" smtClean="0"/>
              <a:t>   impartially affects the quality of the judiciary as a whole</a:t>
            </a:r>
          </a:p>
          <a:p>
            <a:endParaRPr lang="en-US" smtClean="0"/>
          </a:p>
          <a:p>
            <a:endParaRPr lang="en-US" smtClean="0"/>
          </a:p>
          <a:p>
            <a:pPr eaLnBrk="1" hangingPunct="1"/>
            <a:endParaRPr lang="en-US" sz="2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DBAF693-ACDF-48B4-BFBC-2288E15FF410}" type="slidenum">
              <a:rPr lang="en-US" smtClean="0"/>
              <a:pPr/>
              <a:t>13</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b="1" smtClean="0"/>
              <a:t>Response</a:t>
            </a:r>
            <a:r>
              <a:rPr lang="en-US" smtClean="0"/>
              <a:t> </a:t>
            </a:r>
            <a:r>
              <a:rPr lang="en-US" b="1" u="sng" smtClean="0"/>
              <a:t>Options</a:t>
            </a:r>
          </a:p>
          <a:p>
            <a:endParaRPr lang="en-US" smtClean="0"/>
          </a:p>
          <a:p>
            <a:r>
              <a:rPr lang="en-US" smtClean="0"/>
              <a:t>Counsel the judge</a:t>
            </a:r>
          </a:p>
          <a:p>
            <a:r>
              <a:rPr lang="en-US" smtClean="0"/>
              <a:t> </a:t>
            </a:r>
          </a:p>
          <a:p>
            <a:r>
              <a:rPr lang="en-US" smtClean="0"/>
              <a:t>Reprimand the judge, privately or publicly </a:t>
            </a:r>
          </a:p>
          <a:p>
            <a:r>
              <a:rPr lang="en-US" smtClean="0"/>
              <a:t> </a:t>
            </a:r>
          </a:p>
          <a:p>
            <a:r>
              <a:rPr lang="en-US" smtClean="0"/>
              <a:t>Place the judge on disability status</a:t>
            </a:r>
          </a:p>
          <a:p>
            <a:r>
              <a:rPr lang="en-US" smtClean="0"/>
              <a:t> </a:t>
            </a:r>
          </a:p>
          <a:p>
            <a:r>
              <a:rPr lang="en-US" smtClean="0"/>
              <a:t>Recommend to the Supreme Court that the judge be removed from office</a:t>
            </a:r>
          </a:p>
          <a:p>
            <a:r>
              <a:rPr lang="en-US" smtClean="0"/>
              <a:t> </a:t>
            </a:r>
          </a:p>
          <a:p>
            <a:r>
              <a:rPr lang="en-US" smtClean="0"/>
              <a:t>The Disciplinary Commission has been in existence for more than 40 yrs:</a:t>
            </a:r>
          </a:p>
          <a:p>
            <a:r>
              <a:rPr lang="en-US" smtClean="0"/>
              <a:t> </a:t>
            </a:r>
          </a:p>
          <a:p>
            <a:r>
              <a:rPr lang="en-US" b="1" smtClean="0"/>
              <a:t>169</a:t>
            </a:r>
            <a:r>
              <a:rPr lang="en-US" smtClean="0"/>
              <a:t> letters of reprimand</a:t>
            </a:r>
          </a:p>
          <a:p>
            <a:r>
              <a:rPr lang="en-US" smtClean="0"/>
              <a:t> </a:t>
            </a:r>
          </a:p>
          <a:p>
            <a:r>
              <a:rPr lang="en-US" b="1" smtClean="0"/>
              <a:t>25</a:t>
            </a:r>
            <a:r>
              <a:rPr lang="en-US" smtClean="0"/>
              <a:t> ordered retired for disability</a:t>
            </a:r>
          </a:p>
          <a:p>
            <a:r>
              <a:rPr lang="en-US" smtClean="0"/>
              <a:t> </a:t>
            </a:r>
          </a:p>
          <a:p>
            <a:r>
              <a:rPr lang="en-US" b="1" smtClean="0"/>
              <a:t>49 </a:t>
            </a:r>
            <a:r>
              <a:rPr lang="en-US" smtClean="0"/>
              <a:t>judges resigned or retired during or after disciplinary investigation, perhaps because they knew what the outcome was going to be.</a:t>
            </a:r>
          </a:p>
          <a:p>
            <a:r>
              <a:rPr lang="en-US" smtClean="0"/>
              <a:t> </a:t>
            </a:r>
          </a:p>
          <a:p>
            <a:r>
              <a:rPr lang="en-US" b="1" smtClean="0"/>
              <a:t>No</a:t>
            </a:r>
            <a:r>
              <a:rPr lang="en-US" smtClean="0"/>
              <a:t> judge has chosen to be removed from office rather than resign first.</a:t>
            </a:r>
          </a:p>
          <a:p>
            <a:r>
              <a:rPr lang="en-US" i="1" smtClean="0"/>
              <a:t> </a:t>
            </a:r>
            <a:endParaRPr lang="en-US" smtClean="0"/>
          </a:p>
          <a:p>
            <a:r>
              <a:rPr lang="en-US" smtClean="0"/>
              <a:t>In 2006, 2 judges resigned while they were being investigated.</a:t>
            </a:r>
          </a:p>
          <a:p>
            <a:r>
              <a:rPr lang="en-US" smtClean="0"/>
              <a:t> </a:t>
            </a:r>
          </a:p>
          <a:p>
            <a:r>
              <a:rPr lang="en-US" smtClean="0"/>
              <a:t>Although investigations are not public,</a:t>
            </a:r>
          </a:p>
          <a:p>
            <a:r>
              <a:rPr lang="en-US" smtClean="0"/>
              <a:t> </a:t>
            </a:r>
          </a:p>
          <a:p>
            <a:r>
              <a:rPr lang="en-US" smtClean="0"/>
              <a:t>Information about how to submit complaints in federal and state courts to be described here and included in the brochure titled “More Information about Colorado State Courts.”</a:t>
            </a:r>
          </a:p>
          <a:p>
            <a:r>
              <a:rPr lang="en-US" smtClean="0"/>
              <a:t> </a:t>
            </a:r>
          </a:p>
          <a:p>
            <a:endParaRPr lang="en-US" smtClean="0"/>
          </a:p>
          <a:p>
            <a:pPr eaLnBrk="1" hangingPunct="1">
              <a:lnSpc>
                <a:spcPct val="90000"/>
              </a:lnSpc>
            </a:pPr>
            <a:endParaRPr lang="en-US" sz="2400"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74C55D9-67E4-4508-926D-5F9FA89D10FE}" type="slidenum">
              <a:rPr lang="en-US" smtClean="0"/>
              <a:pPr/>
              <a:t>14</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b="1" smtClean="0"/>
              <a:t>Deciding who</a:t>
            </a:r>
            <a:r>
              <a:rPr lang="en-US" b="1" u="sng" smtClean="0"/>
              <a:t> should serve</a:t>
            </a:r>
          </a:p>
          <a:p>
            <a:endParaRPr lang="en-US" b="1" u="sng" smtClean="0"/>
          </a:p>
          <a:p>
            <a:r>
              <a:rPr lang="en-US" b="1" smtClean="0"/>
              <a:t>***The picture is of the Adams County Courthouse in Brighton, Colorado.  It was built in 1998.***</a:t>
            </a:r>
            <a:endParaRPr lang="en-US" smtClean="0"/>
          </a:p>
          <a:p>
            <a:r>
              <a:rPr lang="en-US" smtClean="0"/>
              <a:t> </a:t>
            </a:r>
          </a:p>
          <a:p>
            <a:r>
              <a:rPr lang="en-US" b="1" smtClean="0"/>
              <a:t>***Ask questions such as the following:</a:t>
            </a:r>
            <a:endParaRPr lang="en-US" smtClean="0"/>
          </a:p>
          <a:p>
            <a:endParaRPr lang="en-US" smtClean="0"/>
          </a:p>
          <a:p>
            <a:r>
              <a:rPr lang="en-US" smtClean="0"/>
              <a:t>How do we decide who should continue to serve as a judge?</a:t>
            </a:r>
          </a:p>
          <a:p>
            <a:r>
              <a:rPr lang="en-US" smtClean="0"/>
              <a:t> </a:t>
            </a:r>
          </a:p>
          <a:p>
            <a:r>
              <a:rPr lang="en-US" smtClean="0"/>
              <a:t>Does it matter to you, Walker &amp; Castle, what qualifications the judge has?</a:t>
            </a:r>
          </a:p>
          <a:p>
            <a:r>
              <a:rPr lang="en-US" smtClean="0"/>
              <a:t> </a:t>
            </a:r>
          </a:p>
          <a:p>
            <a:r>
              <a:rPr lang="en-US" smtClean="0"/>
              <a:t>Public, does it matter to you?</a:t>
            </a:r>
          </a:p>
          <a:p>
            <a:r>
              <a:rPr lang="en-US" smtClean="0"/>
              <a:t> </a:t>
            </a:r>
          </a:p>
          <a:p>
            <a:r>
              <a:rPr lang="en-US" smtClean="0"/>
              <a:t>Does it matter to you if the judge has, himself or herself, been convicted of a crime?</a:t>
            </a:r>
          </a:p>
          <a:p>
            <a:r>
              <a:rPr lang="en-US" smtClean="0"/>
              <a:t> </a:t>
            </a:r>
          </a:p>
          <a:p>
            <a:r>
              <a:rPr lang="en-US" smtClean="0"/>
              <a:t>Does it matter to you whether the judge has paid his or her taxes?</a:t>
            </a:r>
          </a:p>
          <a:p>
            <a:r>
              <a:rPr lang="en-US" smtClean="0"/>
              <a:t> </a:t>
            </a:r>
          </a:p>
          <a:p>
            <a:r>
              <a:rPr lang="en-US" smtClean="0"/>
              <a:t>Does it matter whether the judge has a reputation for telling racist jokes?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35C6E3B-E6B9-41BB-83DC-081B32FFA19E}" type="slidenum">
              <a:rPr lang="en-US" smtClean="0"/>
              <a:pPr/>
              <a:t>15</a:t>
            </a:fld>
            <a:endParaRPr lang="en-US" smtClean="0"/>
          </a:p>
        </p:txBody>
      </p:sp>
      <p:sp>
        <p:nvSpPr>
          <p:cNvPr id="73731" name="Rectangle 2"/>
          <p:cNvSpPr>
            <a:spLocks noRot="1" noChangeArrowheads="1" noTextEdit="1"/>
          </p:cNvSpPr>
          <p:nvPr>
            <p:ph type="sldImg"/>
          </p:nvPr>
        </p:nvSpPr>
        <p:spPr>
          <a:xfrm>
            <a:off x="2616200" y="320675"/>
            <a:ext cx="1919288" cy="1439863"/>
          </a:xfrm>
          <a:ln/>
        </p:spPr>
      </p:sp>
      <p:sp>
        <p:nvSpPr>
          <p:cNvPr id="73732" name="Rectangle 3"/>
          <p:cNvSpPr>
            <a:spLocks noGrp="1" noChangeArrowheads="1"/>
          </p:cNvSpPr>
          <p:nvPr>
            <p:ph type="body" idx="1"/>
          </p:nvPr>
        </p:nvSpPr>
        <p:spPr>
          <a:xfrm>
            <a:off x="731838" y="2000250"/>
            <a:ext cx="5851525" cy="6880225"/>
          </a:xfrm>
          <a:noFill/>
          <a:ln/>
        </p:spPr>
        <p:txBody>
          <a:bodyPr/>
          <a:lstStyle/>
          <a:p>
            <a:pPr eaLnBrk="1" hangingPunct="1"/>
            <a:r>
              <a:rPr lang="en-US" b="1" u="sng" smtClean="0"/>
              <a:t>Merit Selection</a:t>
            </a:r>
            <a:endParaRPr lang="en-US" smtClean="0"/>
          </a:p>
          <a:p>
            <a:endParaRPr lang="en-US" smtClean="0"/>
          </a:p>
          <a:p>
            <a:r>
              <a:rPr lang="en-US" smtClean="0"/>
              <a:t>For more than 40 years, Colorado has selected its judges based on merit and qualifications.  </a:t>
            </a:r>
          </a:p>
          <a:p>
            <a:r>
              <a:rPr lang="en-US" smtClean="0"/>
              <a:t> </a:t>
            </a:r>
          </a:p>
          <a:p>
            <a:r>
              <a:rPr lang="en-US" smtClean="0"/>
              <a:t>It is one of 25 states that does so with regard to at least some of its courts. Colorado does it for all county, district &amp; appellate courts. Some states do so only for some courts, some only for trial courts, some for only appellate courts.</a:t>
            </a:r>
          </a:p>
          <a:p>
            <a:r>
              <a:rPr lang="en-US" smtClean="0"/>
              <a:t> </a:t>
            </a:r>
          </a:p>
          <a:p>
            <a:r>
              <a:rPr lang="en-US" smtClean="0"/>
              <a:t>Unlike states that elect their judges, a person’s ability to raise money and conduct a campaign is not part of becoming a judge or remaining a judge.</a:t>
            </a:r>
          </a:p>
          <a:p>
            <a:r>
              <a:rPr lang="en-US" smtClean="0"/>
              <a:t> </a:t>
            </a:r>
          </a:p>
          <a:p>
            <a:pPr eaLnBrk="1" hangingPunct="1"/>
            <a:endParaRPr lang="en-US" sz="3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DEE1908-0F33-4E19-8C6E-696E312E3311}" type="slidenum">
              <a:rPr lang="en-US" smtClean="0"/>
              <a:pPr/>
              <a:t>16</a:t>
            </a:fld>
            <a:endParaRPr lang="en-US" smtClean="0"/>
          </a:p>
        </p:txBody>
      </p:sp>
      <p:sp>
        <p:nvSpPr>
          <p:cNvPr id="74755" name="Rectangle 2"/>
          <p:cNvSpPr>
            <a:spLocks noRot="1" noChangeArrowheads="1" noTextEdit="1"/>
          </p:cNvSpPr>
          <p:nvPr>
            <p:ph type="sldImg"/>
          </p:nvPr>
        </p:nvSpPr>
        <p:spPr>
          <a:xfrm>
            <a:off x="2616200" y="320675"/>
            <a:ext cx="1919288" cy="1439863"/>
          </a:xfrm>
          <a:ln/>
        </p:spPr>
      </p:sp>
      <p:sp>
        <p:nvSpPr>
          <p:cNvPr id="74756" name="Rectangle 3"/>
          <p:cNvSpPr>
            <a:spLocks noGrp="1" noChangeArrowheads="1"/>
          </p:cNvSpPr>
          <p:nvPr>
            <p:ph type="body" idx="1"/>
          </p:nvPr>
        </p:nvSpPr>
        <p:spPr>
          <a:xfrm>
            <a:off x="731838" y="2000250"/>
            <a:ext cx="5851525" cy="6880225"/>
          </a:xfrm>
          <a:noFill/>
          <a:ln/>
        </p:spPr>
        <p:txBody>
          <a:bodyPr/>
          <a:lstStyle/>
          <a:p>
            <a:r>
              <a:rPr lang="en-US" sz="3200" smtClean="0"/>
              <a:t>In addition, unlike many states, Colorado judges do not take time away from their duties to raise money and make campaign speeches when the voters decide whether they should continue to serve.</a:t>
            </a:r>
          </a:p>
          <a:p>
            <a:pPr eaLnBrk="1" hangingPunct="1"/>
            <a:endParaRPr lang="en-US" sz="6600" smtClean="0"/>
          </a:p>
          <a:p>
            <a:r>
              <a:rPr lang="en-US" sz="6600" smtClean="0"/>
              <a:t>***</a:t>
            </a:r>
            <a:r>
              <a:rPr lang="en-US" sz="3200" b="1" smtClean="0"/>
              <a:t>If you are a judge, tell the audience about your application and selection process using the following slides. </a:t>
            </a:r>
            <a:endParaRPr lang="en-US" sz="3200" smtClean="0"/>
          </a:p>
          <a:p>
            <a:r>
              <a:rPr lang="en-US" sz="3200" b="1" smtClean="0"/>
              <a:t> </a:t>
            </a:r>
            <a:endParaRPr lang="en-US" sz="3200" smtClean="0"/>
          </a:p>
          <a:p>
            <a:r>
              <a:rPr lang="en-US" sz="3200" b="1" smtClean="0"/>
              <a:t>If you are not a judge, describe the process using the following slides and examples you know of. *** </a:t>
            </a:r>
            <a:endParaRPr lang="en-US" sz="3200" smtClean="0"/>
          </a:p>
          <a:p>
            <a:pPr eaLnBrk="1" hangingPunct="1"/>
            <a:endParaRPr lang="en-US" sz="3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0073022-4A49-494F-863D-914A7EB0F425}" type="slidenum">
              <a:rPr lang="en-US" smtClean="0"/>
              <a:pPr/>
              <a:t>17</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xfrm>
            <a:off x="731838" y="4560888"/>
            <a:ext cx="5851525" cy="4560887"/>
          </a:xfrm>
          <a:noFill/>
          <a:ln/>
        </p:spPr>
        <p:txBody>
          <a:bodyPr/>
          <a:lstStyle/>
          <a:p>
            <a:pPr eaLnBrk="1" hangingPunct="1">
              <a:lnSpc>
                <a:spcPct val="90000"/>
              </a:lnSpc>
            </a:pPr>
            <a:r>
              <a:rPr lang="en-US" b="1" smtClean="0"/>
              <a:t>22 Trial Court Nominating </a:t>
            </a:r>
            <a:r>
              <a:rPr lang="en-US" b="1" u="sng" smtClean="0"/>
              <a:t>Commissions</a:t>
            </a:r>
          </a:p>
          <a:p>
            <a:pPr eaLnBrk="1" hangingPunct="1">
              <a:lnSpc>
                <a:spcPct val="90000"/>
              </a:lnSpc>
            </a:pPr>
            <a:endParaRPr lang="en-US" b="1" u="sng" smtClean="0"/>
          </a:p>
          <a:p>
            <a:pPr eaLnBrk="1" hangingPunct="1">
              <a:lnSpc>
                <a:spcPct val="90000"/>
              </a:lnSpc>
            </a:pPr>
            <a:r>
              <a:rPr lang="en-US" b="1" smtClean="0"/>
              <a:t>***Take time to explain this slide***</a:t>
            </a:r>
          </a:p>
          <a:p>
            <a:endParaRPr lang="en-US" smtClean="0"/>
          </a:p>
          <a:p>
            <a:r>
              <a:rPr lang="en-US" smtClean="0"/>
              <a:t>There are </a:t>
            </a:r>
            <a:r>
              <a:rPr lang="en-US" b="1" smtClean="0"/>
              <a:t>22 judicial districts</a:t>
            </a:r>
            <a:r>
              <a:rPr lang="en-US" smtClean="0"/>
              <a:t> and each district has its own commission to nominate the judges in that district.</a:t>
            </a:r>
          </a:p>
          <a:p>
            <a:r>
              <a:rPr lang="en-US" smtClean="0"/>
              <a:t> </a:t>
            </a:r>
          </a:p>
          <a:p>
            <a:r>
              <a:rPr lang="en-US" smtClean="0"/>
              <a:t>There are </a:t>
            </a:r>
            <a:r>
              <a:rPr lang="en-US" b="1" smtClean="0"/>
              <a:t>7 citizens</a:t>
            </a:r>
            <a:r>
              <a:rPr lang="en-US" smtClean="0"/>
              <a:t> on each district commission.</a:t>
            </a:r>
          </a:p>
          <a:p>
            <a:r>
              <a:rPr lang="en-US" smtClean="0"/>
              <a:t> </a:t>
            </a:r>
          </a:p>
          <a:p>
            <a:r>
              <a:rPr lang="en-US" smtClean="0"/>
              <a:t>If you do the math, that means that </a:t>
            </a:r>
            <a:r>
              <a:rPr lang="en-US" b="1" u="sng" smtClean="0"/>
              <a:t>there are 154 citizens</a:t>
            </a:r>
            <a:r>
              <a:rPr lang="en-US" smtClean="0"/>
              <a:t> [including non-lawyers &amp; lawyers]</a:t>
            </a:r>
            <a:r>
              <a:rPr lang="en-US" b="1" smtClean="0"/>
              <a:t> </a:t>
            </a:r>
            <a:r>
              <a:rPr lang="en-US" smtClean="0"/>
              <a:t>around the state reviewing applications for judgeships.</a:t>
            </a:r>
          </a:p>
          <a:p>
            <a:r>
              <a:rPr lang="en-US" smtClean="0"/>
              <a:t> </a:t>
            </a:r>
          </a:p>
          <a:p>
            <a:r>
              <a:rPr lang="en-US" smtClean="0"/>
              <a:t>Most of the members of each commission are non-lawyers</a:t>
            </a:r>
          </a:p>
          <a:p>
            <a:r>
              <a:rPr lang="en-US" smtClean="0"/>
              <a:t> </a:t>
            </a:r>
          </a:p>
          <a:p>
            <a:r>
              <a:rPr lang="en-US" smtClean="0"/>
              <a:t>Governor appoints 4 non-lawyers to each of the 22 commissions – so the Governor appoints a total </a:t>
            </a:r>
            <a:r>
              <a:rPr lang="en-US" b="1" smtClean="0"/>
              <a:t>88 commissioners</a:t>
            </a:r>
            <a:r>
              <a:rPr lang="en-US" smtClean="0"/>
              <a:t>.</a:t>
            </a:r>
          </a:p>
          <a:p>
            <a:r>
              <a:rPr lang="en-US" smtClean="0"/>
              <a:t> </a:t>
            </a:r>
          </a:p>
          <a:p>
            <a:r>
              <a:rPr lang="en-US" smtClean="0"/>
              <a:t>Governor, Attorney General, &amp; Chief Justice, work together to appoint the lawyers.</a:t>
            </a:r>
          </a:p>
          <a:p>
            <a:r>
              <a:rPr lang="en-US" smtClean="0"/>
              <a:t> </a:t>
            </a:r>
          </a:p>
          <a:p>
            <a:r>
              <a:rPr lang="en-US" smtClean="0"/>
              <a:t>Has anyone here ever served on a nominating commission?  What was it like?</a:t>
            </a:r>
          </a:p>
          <a:p>
            <a:r>
              <a:rPr lang="en-US" smtClean="0"/>
              <a:t> </a:t>
            </a:r>
          </a:p>
          <a:p>
            <a:r>
              <a:rPr lang="en-US" smtClean="0"/>
              <a:t>Anyone can apply to serve on these commissions.</a:t>
            </a:r>
          </a:p>
          <a:p>
            <a:r>
              <a:rPr lang="en-US" smtClean="0"/>
              <a:t> </a:t>
            </a:r>
          </a:p>
          <a:p>
            <a:r>
              <a:rPr lang="en-US" smtClean="0"/>
              <a:t>Openings are announced.  </a:t>
            </a:r>
          </a:p>
          <a:p>
            <a:endParaRPr lang="en-US" smtClean="0"/>
          </a:p>
          <a:p>
            <a:r>
              <a:rPr lang="en-US" smtClean="0"/>
              <a:t>The brochure called “More information about Colorado State Courts”  contains information about how to contact the nominating commission to find out about and apply to fill openings.</a:t>
            </a:r>
          </a:p>
          <a:p>
            <a:endParaRPr lang="en-US" smtClean="0"/>
          </a:p>
          <a:p>
            <a:endParaRPr lang="en-US" smtClean="0"/>
          </a:p>
          <a:p>
            <a:r>
              <a:rPr lang="en-US" smtClean="0"/>
              <a:t> </a:t>
            </a:r>
          </a:p>
          <a:p>
            <a:pPr eaLnBrk="1" hangingPunct="1">
              <a:lnSpc>
                <a:spcPct val="90000"/>
              </a:lnSpc>
            </a:pPr>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F8611EE-ED61-4044-AC0E-F3967A6690E9}" type="slidenum">
              <a:rPr lang="en-US" smtClean="0"/>
              <a:pPr/>
              <a:t>18</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u="sng" smtClean="0"/>
              <a:t>How the </a:t>
            </a:r>
            <a:r>
              <a:rPr lang="en-US" b="1" u="sng" smtClean="0"/>
              <a:t>Commissions work</a:t>
            </a:r>
          </a:p>
          <a:p>
            <a:endParaRPr lang="en-US" smtClean="0"/>
          </a:p>
          <a:p>
            <a:r>
              <a:rPr lang="en-US" smtClean="0"/>
              <a:t>They review the written applications</a:t>
            </a:r>
          </a:p>
          <a:p>
            <a:r>
              <a:rPr lang="en-US" smtClean="0"/>
              <a:t> </a:t>
            </a:r>
          </a:p>
          <a:p>
            <a:r>
              <a:rPr lang="en-US" smtClean="0"/>
              <a:t>Applicants must list </a:t>
            </a:r>
          </a:p>
          <a:p>
            <a:r>
              <a:rPr lang="en-US" smtClean="0"/>
              <a:t> </a:t>
            </a:r>
          </a:p>
          <a:p>
            <a:r>
              <a:rPr lang="en-US" smtClean="0"/>
              <a:t>judges they appeared before and </a:t>
            </a:r>
          </a:p>
          <a:p>
            <a:r>
              <a:rPr lang="en-US" smtClean="0"/>
              <a:t>lawyers they worked against.</a:t>
            </a:r>
          </a:p>
          <a:p>
            <a:r>
              <a:rPr lang="en-US" smtClean="0"/>
              <a:t> </a:t>
            </a:r>
          </a:p>
          <a:p>
            <a:r>
              <a:rPr lang="en-US" smtClean="0"/>
              <a:t>The commissioners contact these judges and lawyers to check on each applicant’s legal ability, professional conduct, and reputation.</a:t>
            </a:r>
          </a:p>
          <a:p>
            <a:r>
              <a:rPr lang="en-US" smtClean="0"/>
              <a:t> </a:t>
            </a:r>
          </a:p>
          <a:p>
            <a:r>
              <a:rPr lang="en-US" smtClean="0"/>
              <a:t>Applicants also list references, which the commissioners also check.</a:t>
            </a:r>
          </a:p>
          <a:p>
            <a:endParaRPr lang="en-US" smtClean="0"/>
          </a:p>
          <a:p>
            <a:r>
              <a:rPr lang="en-US" smtClean="0"/>
              <a:t>***</a:t>
            </a:r>
            <a:r>
              <a:rPr lang="en-US" b="1" smtClean="0"/>
              <a:t>If you are a judge, tell an anecdote about your decision to apply or learning about contacts with your former opponents or references.</a:t>
            </a:r>
            <a:endParaRPr lang="en-US" smtClean="0"/>
          </a:p>
          <a:p>
            <a:r>
              <a:rPr lang="en-US" b="1" smtClean="0"/>
              <a:t> </a:t>
            </a:r>
            <a:endParaRPr lang="en-US" smtClean="0"/>
          </a:p>
          <a:p>
            <a:r>
              <a:rPr lang="en-US" b="1" smtClean="0"/>
              <a:t>If you are not a judge and were ever contacted about an applicant, tell about the questions you were asked***</a:t>
            </a:r>
            <a:endParaRPr lang="en-US" smtClean="0"/>
          </a:p>
          <a:p>
            <a:pPr eaLnBrk="1" hangingPunct="1"/>
            <a:endParaRPr lang="en-US" smtClean="0"/>
          </a:p>
          <a:p>
            <a:pPr eaLnBrk="1" hangingPunct="1"/>
            <a:endParaRPr lang="en-US" sz="2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73F10E3-B322-449D-9D70-79809EB5CAC8}" type="slidenum">
              <a:rPr lang="en-US" smtClean="0"/>
              <a:pPr/>
              <a:t>19</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b="1" smtClean="0"/>
              <a:t>Trial Court</a:t>
            </a:r>
            <a:r>
              <a:rPr lang="en-US" smtClean="0"/>
              <a:t> </a:t>
            </a:r>
            <a:r>
              <a:rPr lang="en-US" b="1" u="sng" smtClean="0"/>
              <a:t>Interviews</a:t>
            </a:r>
          </a:p>
          <a:p>
            <a:endParaRPr lang="en-US" b="1" u="sng" smtClean="0"/>
          </a:p>
          <a:p>
            <a:r>
              <a:rPr lang="en-US" smtClean="0"/>
              <a:t>***If you are a county or district judge, tell the audience what it felt like to walk into the interview room and what the interview was like.</a:t>
            </a:r>
          </a:p>
          <a:p>
            <a:r>
              <a:rPr lang="en-US" b="1" smtClean="0"/>
              <a:t> </a:t>
            </a:r>
            <a:endParaRPr lang="en-US" smtClean="0"/>
          </a:p>
          <a:p>
            <a:r>
              <a:rPr lang="en-US" smtClean="0"/>
              <a:t>If you are not a judge, ask the audience to imagine walking into a job interview with this many people, but these people have thoroughly investigated your credentials, contacts, and reputation.</a:t>
            </a:r>
          </a:p>
          <a:p>
            <a:endParaRPr lang="en-US" u="sng" smtClean="0"/>
          </a:p>
          <a:p>
            <a:pPr eaLnBrk="1" hangingPunct="1">
              <a:lnSpc>
                <a:spcPct val="90000"/>
              </a:lnSpc>
            </a:pPr>
            <a:endParaRPr 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6291FA-DE7B-4839-9BA0-4380B1F8BE75}" type="slidenum">
              <a:rPr lang="en-US" smtClean="0"/>
              <a:pPr/>
              <a:t>2</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z="2000" b="1" u="sng" smtClean="0"/>
              <a:t>Orient to 3 Branches</a:t>
            </a:r>
          </a:p>
          <a:p>
            <a:pPr eaLnBrk="1" hangingPunct="1"/>
            <a:endParaRPr lang="en-US" sz="2000" smtClean="0"/>
          </a:p>
          <a:p>
            <a:pPr eaLnBrk="1" hangingPunct="1"/>
            <a:r>
              <a:rPr lang="en-US" sz="2000" smtClean="0"/>
              <a:t>***Orient the audience to the three branches of government***</a:t>
            </a:r>
          </a:p>
          <a:p>
            <a:endParaRPr lang="en-US" smtClean="0"/>
          </a:p>
          <a:p>
            <a:r>
              <a:rPr lang="en-US" smtClean="0"/>
              <a:t>I’m sure you remember from civics classes that there are</a:t>
            </a:r>
          </a:p>
          <a:p>
            <a:r>
              <a:rPr lang="en-US" smtClean="0"/>
              <a:t>three branches of government.</a:t>
            </a:r>
          </a:p>
          <a:p>
            <a:r>
              <a:rPr lang="en-US" smtClean="0"/>
              <a:t> </a:t>
            </a:r>
          </a:p>
          <a:p>
            <a:r>
              <a:rPr lang="en-US" smtClean="0"/>
              <a:t>	Legislative</a:t>
            </a:r>
          </a:p>
          <a:p>
            <a:r>
              <a:rPr lang="en-US" smtClean="0"/>
              <a:t>	Executive</a:t>
            </a:r>
          </a:p>
          <a:p>
            <a:r>
              <a:rPr lang="en-US" smtClean="0"/>
              <a:t>	Judicial</a:t>
            </a:r>
          </a:p>
          <a:p>
            <a:pPr eaLnBrk="1" hangingPunct="1"/>
            <a:endParaRPr lang="en-US" sz="2000" smtClean="0"/>
          </a:p>
          <a:p>
            <a:pPr eaLnBrk="1" hangingPunct="1"/>
            <a:endParaRPr lang="en-US" sz="2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749EE03-9384-4B0A-896E-9E2985315DF0}" type="slidenum">
              <a:rPr lang="en-US" smtClean="0"/>
              <a:pPr/>
              <a:t>20</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b="1" u="sng" smtClean="0"/>
              <a:t>Appellate Court</a:t>
            </a:r>
            <a:r>
              <a:rPr lang="en-US" u="sng" smtClean="0"/>
              <a:t> </a:t>
            </a:r>
            <a:r>
              <a:rPr lang="en-US" b="1" u="sng" smtClean="0"/>
              <a:t>Nominating Commission</a:t>
            </a:r>
          </a:p>
          <a:p>
            <a:endParaRPr lang="en-US" smtClean="0"/>
          </a:p>
          <a:p>
            <a:r>
              <a:rPr lang="en-US" smtClean="0"/>
              <a:t>Our appellate courts have statewide jurisdiction.  Therefore, the nominating commission for these courts has statewide representation.</a:t>
            </a:r>
          </a:p>
          <a:p>
            <a:r>
              <a:rPr lang="en-US" smtClean="0"/>
              <a:t> </a:t>
            </a:r>
          </a:p>
          <a:p>
            <a:r>
              <a:rPr lang="en-US" b="1" smtClean="0"/>
              <a:t>15 citizens</a:t>
            </a:r>
            <a:r>
              <a:rPr lang="en-US" smtClean="0"/>
              <a:t> [non-lawyers &amp; lawyers] on this commission.  These are </a:t>
            </a:r>
            <a:r>
              <a:rPr lang="en-US" b="1" smtClean="0"/>
              <a:t>in addition to the 154 citizens already mentioned</a:t>
            </a:r>
            <a:r>
              <a:rPr lang="en-US" smtClean="0"/>
              <a:t>.</a:t>
            </a:r>
          </a:p>
          <a:p>
            <a:r>
              <a:rPr lang="en-US" smtClean="0"/>
              <a:t> </a:t>
            </a:r>
          </a:p>
          <a:p>
            <a:pPr>
              <a:buFontTx/>
              <a:buChar char="•"/>
            </a:pPr>
            <a:r>
              <a:rPr lang="en-US" smtClean="0"/>
              <a:t>2 from each of the 7 U.S. congressional district</a:t>
            </a:r>
          </a:p>
          <a:p>
            <a:pPr>
              <a:buFontTx/>
              <a:buChar char="•"/>
            </a:pPr>
            <a:r>
              <a:rPr lang="en-US" smtClean="0"/>
              <a:t>1 at-large</a:t>
            </a:r>
          </a:p>
          <a:p>
            <a:r>
              <a:rPr lang="en-US" smtClean="0"/>
              <a:t> </a:t>
            </a:r>
          </a:p>
          <a:p>
            <a:r>
              <a:rPr lang="en-US" smtClean="0"/>
              <a:t>Governor picks 8 non-lawyers</a:t>
            </a:r>
          </a:p>
          <a:p>
            <a:r>
              <a:rPr lang="en-US" smtClean="0"/>
              <a:t> </a:t>
            </a:r>
          </a:p>
          <a:p>
            <a:pPr>
              <a:buFontTx/>
              <a:buChar char="•"/>
            </a:pPr>
            <a:r>
              <a:rPr lang="en-US" smtClean="0"/>
              <a:t>1 from each district</a:t>
            </a:r>
          </a:p>
          <a:p>
            <a:pPr>
              <a:buFontTx/>
              <a:buChar char="•"/>
            </a:pPr>
            <a:r>
              <a:rPr lang="en-US" smtClean="0"/>
              <a:t>1 at-large</a:t>
            </a:r>
          </a:p>
          <a:p>
            <a:r>
              <a:rPr lang="en-US" smtClean="0"/>
              <a:t> </a:t>
            </a:r>
          </a:p>
          <a:p>
            <a:r>
              <a:rPr lang="en-US" smtClean="0"/>
              <a:t>Governor, Attorney General, &amp; Chief Justice, together appoint </a:t>
            </a:r>
          </a:p>
          <a:p>
            <a:r>
              <a:rPr lang="en-US" smtClean="0"/>
              <a:t> </a:t>
            </a:r>
          </a:p>
          <a:p>
            <a:pPr>
              <a:buFontTx/>
              <a:buChar char="•"/>
            </a:pPr>
            <a:r>
              <a:rPr lang="en-US" smtClean="0"/>
              <a:t>1 lawyers from each of the 7 districts</a:t>
            </a:r>
          </a:p>
          <a:p>
            <a:r>
              <a:rPr lang="en-US" smtClean="0"/>
              <a:t> </a:t>
            </a:r>
          </a:p>
          <a:p>
            <a:r>
              <a:rPr lang="en-US" smtClean="0"/>
              <a:t>Anyone can apply to serve on this commission.</a:t>
            </a:r>
          </a:p>
          <a:p>
            <a:r>
              <a:rPr lang="en-US" smtClean="0"/>
              <a:t> </a:t>
            </a:r>
          </a:p>
          <a:p>
            <a:r>
              <a:rPr lang="en-US" smtClean="0"/>
              <a:t>Openings are announced.  </a:t>
            </a:r>
          </a:p>
          <a:p>
            <a:r>
              <a:rPr lang="en-US" smtClean="0"/>
              <a:t> </a:t>
            </a:r>
          </a:p>
          <a:p>
            <a:r>
              <a:rPr lang="en-US" smtClean="0"/>
              <a:t>If interested in serving on a commission, there is contact information in the “ More Information about Colorado State Courts” brochure.</a:t>
            </a:r>
          </a:p>
          <a:p>
            <a:r>
              <a:rPr lang="en-US" smtClean="0"/>
              <a:t> </a:t>
            </a:r>
          </a:p>
          <a:p>
            <a:r>
              <a:rPr lang="en-US" b="1" smtClean="0"/>
              <a:t/>
            </a:r>
            <a:br>
              <a:rPr lang="en-US" b="1" smtClean="0"/>
            </a:br>
            <a:endParaRPr lang="en-US" sz="16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0F9511E-D62C-410F-85AB-C5FBC6E37D0D}" type="slidenum">
              <a:rPr lang="en-US" smtClean="0"/>
              <a:pPr/>
              <a:t>21</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b="1" smtClean="0"/>
              <a:t>Appellate Court</a:t>
            </a:r>
            <a:r>
              <a:rPr lang="en-US" smtClean="0"/>
              <a:t> </a:t>
            </a:r>
            <a:r>
              <a:rPr lang="en-US" b="1" u="sng" smtClean="0"/>
              <a:t>Interviews</a:t>
            </a:r>
            <a:endParaRPr lang="en-US" smtClean="0"/>
          </a:p>
          <a:p>
            <a:pPr eaLnBrk="1" hangingPunct="1"/>
            <a:endParaRPr lang="en-US" sz="2400" smtClean="0"/>
          </a:p>
          <a:p>
            <a:r>
              <a:rPr lang="en-US" smtClean="0"/>
              <a:t>Court of Appeals &amp; Supreme Court</a:t>
            </a:r>
          </a:p>
          <a:p>
            <a:r>
              <a:rPr lang="en-US" smtClean="0"/>
              <a:t> </a:t>
            </a:r>
          </a:p>
          <a:p>
            <a:r>
              <a:rPr lang="en-US" smtClean="0"/>
              <a:t>If you are a Court of Appeals judge or a Supreme Court justice, tell them what it felt like to walk into the interview room and what the interview was like.</a:t>
            </a:r>
          </a:p>
          <a:p>
            <a:r>
              <a:rPr lang="en-US" smtClean="0"/>
              <a:t> </a:t>
            </a:r>
          </a:p>
          <a:p>
            <a:r>
              <a:rPr lang="en-US" smtClean="0"/>
              <a:t>If you are not a judge or justice, ask them to imagine walking into a job interview with this many people, but these people have thoroughly investigated your credentials, contacts, and reputation.</a:t>
            </a:r>
          </a:p>
          <a:p>
            <a:pPr eaLnBrk="1" hangingPunct="1"/>
            <a:endParaRPr lang="en-US" sz="2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84E1ACC-8DFA-4DA8-9F31-30FAAF7196A0}" type="slidenum">
              <a:rPr lang="en-US" smtClean="0"/>
              <a:pPr/>
              <a:t>22</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b="1" u="sng" smtClean="0"/>
              <a:t>Nominations</a:t>
            </a:r>
            <a:endParaRPr lang="en-US" smtClean="0"/>
          </a:p>
          <a:p>
            <a:endParaRPr lang="en-US" smtClean="0"/>
          </a:p>
          <a:p>
            <a:r>
              <a:rPr lang="en-US" smtClean="0"/>
              <a:t>The commission nominates at least two and not more than three applicants, whose names are sent to the Governor</a:t>
            </a:r>
          </a:p>
          <a:p>
            <a:r>
              <a:rPr lang="en-US" smtClean="0"/>
              <a:t> </a:t>
            </a:r>
          </a:p>
          <a:p>
            <a:r>
              <a:rPr lang="en-US" smtClean="0"/>
              <a:t>This pertains to trial and appellate judges.</a:t>
            </a:r>
          </a:p>
          <a:p>
            <a:endParaRPr lang="en-US" smtClean="0"/>
          </a:p>
          <a:p>
            <a:r>
              <a:rPr lang="en-US" smtClean="0"/>
              <a:t>***If you are a judge, tell an anecdote about how you were appointed. </a:t>
            </a:r>
          </a:p>
          <a:p>
            <a:r>
              <a:rPr lang="en-US" smtClean="0"/>
              <a:t> </a:t>
            </a:r>
          </a:p>
          <a:p>
            <a:r>
              <a:rPr lang="en-US" smtClean="0"/>
              <a:t>If you are not a judge, tell about involvement you have had in the nomination process.</a:t>
            </a:r>
          </a:p>
          <a:p>
            <a:r>
              <a:rPr lang="en-US" smtClean="0"/>
              <a:t> </a:t>
            </a:r>
          </a:p>
          <a:p>
            <a:r>
              <a:rPr lang="en-US" smtClean="0"/>
              <a:t>Otherwise, simply describe the Governor’s screening process as shown in the following slides.  </a:t>
            </a:r>
          </a:p>
          <a:p>
            <a:endParaRPr lang="en-US" smtClean="0"/>
          </a:p>
          <a:p>
            <a:pPr eaLnBrk="1" hangingPunct="1"/>
            <a:endParaRPr lang="en-US" sz="28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8CD13DD-8376-43DB-8D2D-B20AC9969604}" type="slidenum">
              <a:rPr lang="en-US" smtClean="0"/>
              <a:pPr/>
              <a:t>23</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b="1" smtClean="0"/>
              <a:t>Governor Thoroughly Screens the</a:t>
            </a:r>
            <a:r>
              <a:rPr lang="en-US" smtClean="0"/>
              <a:t> </a:t>
            </a:r>
            <a:r>
              <a:rPr lang="en-US" b="1" u="sng" smtClean="0"/>
              <a:t>Nominees</a:t>
            </a:r>
          </a:p>
          <a:p>
            <a:endParaRPr lang="en-US" b="1" u="sng" smtClean="0"/>
          </a:p>
          <a:p>
            <a:r>
              <a:rPr lang="en-US" smtClean="0"/>
              <a:t>Governor’s office checks state and federal agency records to ensure no violations of law.</a:t>
            </a:r>
          </a:p>
          <a:p>
            <a:r>
              <a:rPr lang="en-US" smtClean="0"/>
              <a:t> </a:t>
            </a:r>
          </a:p>
          <a:p>
            <a:r>
              <a:rPr lang="en-US" smtClean="0"/>
              <a:t>Solicits and receives information about each applicant.</a:t>
            </a:r>
          </a:p>
          <a:p>
            <a:r>
              <a:rPr lang="en-US" smtClean="0"/>
              <a:t> </a:t>
            </a:r>
          </a:p>
          <a:p>
            <a:r>
              <a:rPr lang="en-US" smtClean="0"/>
              <a:t>Interviews each of applicant.</a:t>
            </a:r>
          </a:p>
          <a:p>
            <a:r>
              <a:rPr lang="en-US" smtClean="0"/>
              <a:t> </a:t>
            </a:r>
          </a:p>
          <a:p>
            <a:r>
              <a:rPr lang="en-US" smtClean="0"/>
              <a:t>Appoints one.</a:t>
            </a:r>
          </a:p>
          <a:p>
            <a:endParaRPr lang="en-US" smtClean="0"/>
          </a:p>
          <a:p>
            <a:r>
              <a:rPr lang="en-US" smtClean="0"/>
              <a:t>***</a:t>
            </a:r>
            <a:r>
              <a:rPr lang="en-US" b="1" smtClean="0"/>
              <a:t>If you are a judge, tell the story of your appointment.</a:t>
            </a:r>
            <a:endParaRPr lang="en-US" smtClean="0"/>
          </a:p>
          <a:p>
            <a:r>
              <a:rPr lang="en-US" b="1" smtClean="0"/>
              <a:t> </a:t>
            </a:r>
            <a:endParaRPr lang="en-US" smtClean="0"/>
          </a:p>
          <a:p>
            <a:r>
              <a:rPr lang="en-US" b="1" smtClean="0"/>
              <a:t>If you are not a judge, describe the process.</a:t>
            </a:r>
            <a:endParaRPr lang="en-US" smtClean="0"/>
          </a:p>
          <a:p>
            <a:r>
              <a:rPr lang="en-US" b="1" smtClean="0"/>
              <a:t> </a:t>
            </a:r>
            <a:endParaRPr lang="en-US" smtClean="0"/>
          </a:p>
          <a:p>
            <a:r>
              <a:rPr lang="en-US" b="1" smtClean="0"/>
              <a:t>All speakers emphasize that this selection process ensures that those who are selected to serve as our judges have:</a:t>
            </a:r>
            <a:endParaRPr lang="en-US" smtClean="0"/>
          </a:p>
          <a:p>
            <a:r>
              <a:rPr lang="en-US" b="1" smtClean="0"/>
              <a:t>	</a:t>
            </a:r>
            <a:endParaRPr lang="en-US" smtClean="0"/>
          </a:p>
          <a:p>
            <a:pPr>
              <a:buFontTx/>
              <a:buChar char="•"/>
            </a:pPr>
            <a:r>
              <a:rPr lang="en-US" b="1" smtClean="0"/>
              <a:t>integrity</a:t>
            </a:r>
            <a:endParaRPr lang="en-US" smtClean="0"/>
          </a:p>
          <a:p>
            <a:r>
              <a:rPr lang="en-US" b="1" smtClean="0"/>
              <a:t>	</a:t>
            </a:r>
            <a:endParaRPr lang="en-US" smtClean="0"/>
          </a:p>
          <a:p>
            <a:pPr>
              <a:buFontTx/>
              <a:buChar char="•"/>
            </a:pPr>
            <a:r>
              <a:rPr lang="en-US" b="1" smtClean="0"/>
              <a:t>experience and knowledge of the law</a:t>
            </a:r>
            <a:endParaRPr lang="en-US" smtClean="0"/>
          </a:p>
          <a:p>
            <a:r>
              <a:rPr lang="en-US" b="1" smtClean="0"/>
              <a:t>	</a:t>
            </a:r>
            <a:endParaRPr lang="en-US" smtClean="0"/>
          </a:p>
          <a:p>
            <a:pPr>
              <a:buFontTx/>
              <a:buChar char="•"/>
            </a:pPr>
            <a:r>
              <a:rPr lang="en-US" b="1" smtClean="0"/>
              <a:t>are committed to </a:t>
            </a:r>
            <a:endParaRPr lang="en-US" smtClean="0"/>
          </a:p>
          <a:p>
            <a:r>
              <a:rPr lang="en-US" b="1" smtClean="0"/>
              <a:t>	the rule of law</a:t>
            </a:r>
            <a:endParaRPr lang="en-US" smtClean="0"/>
          </a:p>
          <a:p>
            <a:r>
              <a:rPr lang="en-US" b="1" smtClean="0"/>
              <a:t>	fair &amp; impartial application of law</a:t>
            </a:r>
            <a:endParaRPr lang="en-US" smtClean="0"/>
          </a:p>
          <a:p>
            <a:r>
              <a:rPr lang="en-US" b="1" smtClean="0"/>
              <a:t>	equal justice for all</a:t>
            </a:r>
            <a:endParaRPr lang="en-US" smtClean="0"/>
          </a:p>
          <a:p>
            <a:r>
              <a:rPr lang="en-US" smtClean="0"/>
              <a:t>	</a:t>
            </a:r>
          </a:p>
          <a:p>
            <a:endParaRPr lang="en-US" smtClean="0"/>
          </a:p>
          <a:p>
            <a:pPr eaLnBrk="1" hangingPunct="1"/>
            <a:r>
              <a:rPr lang="en-US" sz="160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26362BC-6458-4ABB-8AC3-A3510331606E}" type="slidenum">
              <a:rPr lang="en-US" smtClean="0"/>
              <a:pPr/>
              <a:t>24</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lnSpc>
                <a:spcPct val="90000"/>
              </a:lnSpc>
            </a:pPr>
            <a:r>
              <a:rPr lang="en-US" b="1" u="sng" smtClean="0"/>
              <a:t>A Solemn Oath</a:t>
            </a:r>
            <a:endParaRPr lang="en-US" smtClean="0"/>
          </a:p>
          <a:p>
            <a:r>
              <a:rPr lang="en-US" smtClean="0"/>
              <a:t>I swore an oath </a:t>
            </a:r>
          </a:p>
          <a:p>
            <a:r>
              <a:rPr lang="en-US" smtClean="0"/>
              <a:t> </a:t>
            </a:r>
          </a:p>
          <a:p>
            <a:r>
              <a:rPr lang="en-US" smtClean="0"/>
              <a:t>	to support the Constitution of the United States and of the State of Colorado, and </a:t>
            </a:r>
          </a:p>
          <a:p>
            <a:r>
              <a:rPr lang="en-US" smtClean="0"/>
              <a:t> </a:t>
            </a:r>
          </a:p>
          <a:p>
            <a:r>
              <a:rPr lang="en-US" smtClean="0"/>
              <a:t>	faithfully perform the duties of Judge.</a:t>
            </a:r>
          </a:p>
          <a:p>
            <a:r>
              <a:rPr lang="en-US" smtClean="0"/>
              <a:t>***If you are a judge, tell:</a:t>
            </a:r>
          </a:p>
          <a:p>
            <a:r>
              <a:rPr lang="en-US" smtClean="0"/>
              <a:t> </a:t>
            </a:r>
          </a:p>
          <a:p>
            <a:pPr>
              <a:buFontTx/>
              <a:buChar char="•"/>
            </a:pPr>
            <a:r>
              <a:rPr lang="en-US" smtClean="0"/>
              <a:t>	How you felt when you took the oath, </a:t>
            </a:r>
          </a:p>
          <a:p>
            <a:r>
              <a:rPr lang="en-US" smtClean="0"/>
              <a:t> </a:t>
            </a:r>
          </a:p>
          <a:p>
            <a:pPr>
              <a:buFontTx/>
              <a:buChar char="•"/>
            </a:pPr>
            <a:r>
              <a:rPr lang="en-US" smtClean="0"/>
              <a:t>	What the oath means to you</a:t>
            </a:r>
          </a:p>
          <a:p>
            <a:r>
              <a:rPr lang="en-US" smtClean="0"/>
              <a:t> </a:t>
            </a:r>
          </a:p>
          <a:p>
            <a:pPr>
              <a:buFontTx/>
              <a:buChar char="•"/>
            </a:pPr>
            <a:r>
              <a:rPr lang="en-US" smtClean="0"/>
              <a:t>	How the oath affects the way you approach your work.</a:t>
            </a:r>
          </a:p>
          <a:p>
            <a:r>
              <a:rPr lang="en-US" smtClean="0"/>
              <a:t> </a:t>
            </a:r>
          </a:p>
          <a:p>
            <a:r>
              <a:rPr lang="en-US" smtClean="0"/>
              <a:t>If you are not a judge, talk about the meaning of the oath.</a:t>
            </a:r>
          </a:p>
          <a:p>
            <a:r>
              <a:rPr lang="en-US" smtClean="0"/>
              <a:t> </a:t>
            </a:r>
          </a:p>
          <a:p>
            <a:r>
              <a:rPr lang="en-US" smtClean="0"/>
              <a:t>***All speakers, emphasize that judges are </a:t>
            </a:r>
            <a:r>
              <a:rPr lang="en-US" u="sng" smtClean="0"/>
              <a:t>public servants</a:t>
            </a:r>
            <a:r>
              <a:rPr lang="en-US" smtClean="0"/>
              <a:t>, </a:t>
            </a:r>
          </a:p>
          <a:p>
            <a:r>
              <a:rPr lang="en-US" smtClean="0"/>
              <a:t> </a:t>
            </a:r>
          </a:p>
          <a:p>
            <a:r>
              <a:rPr lang="en-US" smtClean="0"/>
              <a:t>who serve the law and the community.</a:t>
            </a:r>
          </a:p>
          <a:p>
            <a:endParaRPr lang="en-US" smtClean="0"/>
          </a:p>
          <a:p>
            <a:pPr eaLnBrk="1" hangingPunct="1">
              <a:lnSpc>
                <a:spcPct val="90000"/>
              </a:lnSpc>
            </a:pPr>
            <a:endParaRPr lang="en-US" sz="2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8F0210E-41CC-4373-8F21-11F9E6906EF6}" type="slidenum">
              <a:rPr lang="en-US" smtClean="0"/>
              <a:pPr/>
              <a:t>25</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b="1" smtClean="0"/>
              <a:t>First Term is</a:t>
            </a:r>
            <a:r>
              <a:rPr lang="en-US" smtClean="0"/>
              <a:t> </a:t>
            </a:r>
            <a:r>
              <a:rPr lang="en-US" b="1" u="sng" smtClean="0"/>
              <a:t>Provisional</a:t>
            </a:r>
          </a:p>
          <a:p>
            <a:endParaRPr lang="en-US" smtClean="0"/>
          </a:p>
          <a:p>
            <a:r>
              <a:rPr lang="en-US" smtClean="0"/>
              <a:t>State court judges are </a:t>
            </a:r>
            <a:r>
              <a:rPr lang="en-US" b="1" u="sng" smtClean="0"/>
              <a:t>not</a:t>
            </a:r>
            <a:r>
              <a:rPr lang="en-US" smtClean="0"/>
              <a:t> appointed for life.</a:t>
            </a:r>
          </a:p>
          <a:p>
            <a:r>
              <a:rPr lang="en-US" smtClean="0"/>
              <a:t> </a:t>
            </a:r>
          </a:p>
          <a:p>
            <a:r>
              <a:rPr lang="en-US" u="sng" smtClean="0"/>
              <a:t>The first term of all</a:t>
            </a:r>
            <a:r>
              <a:rPr lang="en-US" smtClean="0"/>
              <a:t> state court judges is </a:t>
            </a:r>
            <a:r>
              <a:rPr lang="en-US" u="sng" smtClean="0"/>
              <a:t>provisional</a:t>
            </a:r>
            <a:r>
              <a:rPr lang="en-US" smtClean="0"/>
              <a:t>, which means that they serve for not less than two years and not more than four years before </a:t>
            </a:r>
            <a:r>
              <a:rPr lang="en-US" b="1" u="sng" smtClean="0"/>
              <a:t>the voters decide</a:t>
            </a:r>
            <a:r>
              <a:rPr lang="en-US" smtClean="0"/>
              <a:t> whether the judge should continue to serve.</a:t>
            </a:r>
          </a:p>
          <a:p>
            <a:r>
              <a:rPr lang="en-US" smtClean="0"/>
              <a:t> </a:t>
            </a:r>
          </a:p>
          <a:p>
            <a:r>
              <a:rPr lang="en-US" smtClean="0"/>
              <a:t>How we decide whether a judge should continue to serve.</a:t>
            </a:r>
          </a:p>
          <a:p>
            <a:pPr eaLnBrk="1" hangingPunct="1">
              <a:spcBef>
                <a:spcPct val="0"/>
              </a:spcBef>
            </a:pPr>
            <a:endParaRPr lang="en-US" sz="1800" i="1" smtClean="0"/>
          </a:p>
          <a:p>
            <a:r>
              <a:rPr lang="en-US" smtClean="0"/>
              <a:t>The point here is that after the appointment process, </a:t>
            </a:r>
            <a:r>
              <a:rPr lang="en-US" i="1" u="sng" smtClean="0"/>
              <a:t>there is a period of at least two years and not more than four years during which the judge can be evaluated</a:t>
            </a:r>
            <a:r>
              <a:rPr lang="en-US" i="1" smtClean="0"/>
              <a:t>.</a:t>
            </a:r>
            <a:endParaRPr lang="en-US" smtClean="0"/>
          </a:p>
          <a:p>
            <a:r>
              <a:rPr lang="en-US" smtClean="0"/>
              <a:t> </a:t>
            </a:r>
          </a:p>
          <a:p>
            <a:r>
              <a:rPr lang="en-US" smtClean="0"/>
              <a:t>Then </a:t>
            </a:r>
            <a:r>
              <a:rPr lang="en-US" i="1" u="sng" smtClean="0"/>
              <a:t>the citizens can decide</a:t>
            </a:r>
            <a:r>
              <a:rPr lang="en-US" i="1" smtClean="0"/>
              <a:t> </a:t>
            </a:r>
            <a:r>
              <a:rPr lang="en-US" smtClean="0"/>
              <a:t>whether </a:t>
            </a:r>
            <a:r>
              <a:rPr lang="en-US" i="1" u="sng" smtClean="0"/>
              <a:t>to allow</a:t>
            </a:r>
            <a:r>
              <a:rPr lang="en-US" smtClean="0"/>
              <a:t> the judge </a:t>
            </a:r>
            <a:r>
              <a:rPr lang="en-US" i="1" u="sng" smtClean="0"/>
              <a:t>to continue to serve</a:t>
            </a:r>
            <a:r>
              <a:rPr lang="en-US" i="1" smtClean="0"/>
              <a:t> </a:t>
            </a:r>
            <a:r>
              <a:rPr lang="en-US" smtClean="0"/>
              <a:t>or to </a:t>
            </a:r>
            <a:r>
              <a:rPr lang="en-US" i="1" u="sng" smtClean="0"/>
              <a:t>require the governor to appoint a someone else</a:t>
            </a:r>
            <a:r>
              <a:rPr lang="en-US" smtClean="0"/>
              <a:t>.</a:t>
            </a:r>
          </a:p>
          <a:p>
            <a:r>
              <a:rPr lang="en-US" smtClean="0"/>
              <a:t> </a:t>
            </a:r>
          </a:p>
          <a:p>
            <a:pPr eaLnBrk="1" hangingPunct="1">
              <a:spcBef>
                <a:spcPct val="0"/>
              </a:spcBef>
            </a:pPr>
            <a:endParaRPr lang="en-US" sz="1800" i="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B7F64CE-F03D-4443-B189-0DCB5BF4D62D}" type="slidenum">
              <a:rPr lang="en-US" smtClean="0"/>
              <a:pPr/>
              <a:t>26</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b="1" smtClean="0"/>
              <a:t>Deciding who should </a:t>
            </a:r>
            <a:r>
              <a:rPr lang="en-US" b="1" u="sng" smtClean="0"/>
              <a:t>continue to serve</a:t>
            </a:r>
          </a:p>
          <a:p>
            <a:endParaRPr lang="en-US" u="sng" smtClean="0"/>
          </a:p>
          <a:p>
            <a:r>
              <a:rPr lang="en-US" smtClean="0"/>
              <a:t>***The picture is of the Costilla County Courthouse in San Luis, Colorado.  It was built in 1886, and is the oldest Colorado courthouse still in use.***</a:t>
            </a:r>
          </a:p>
          <a:p>
            <a:endParaRPr lang="en-US" smtClean="0"/>
          </a:p>
          <a:p>
            <a:r>
              <a:rPr lang="en-US" b="1" smtClean="0"/>
              <a:t>Ask questions such as the following:</a:t>
            </a:r>
            <a:endParaRPr lang="en-US" smtClean="0"/>
          </a:p>
          <a:p>
            <a:endParaRPr lang="en-US" smtClean="0"/>
          </a:p>
          <a:p>
            <a:r>
              <a:rPr lang="en-US" smtClean="0"/>
              <a:t>What if the judge is unable to keep up with the court’s work?</a:t>
            </a:r>
          </a:p>
          <a:p>
            <a:r>
              <a:rPr lang="en-US" smtClean="0"/>
              <a:t> </a:t>
            </a:r>
          </a:p>
          <a:p>
            <a:r>
              <a:rPr lang="en-US" smtClean="0"/>
              <a:t>What if the judge demonstrates a terrible temper in the courtroom?</a:t>
            </a:r>
          </a:p>
          <a:p>
            <a:r>
              <a:rPr lang="en-US" smtClean="0"/>
              <a:t> </a:t>
            </a:r>
          </a:p>
          <a:p>
            <a:r>
              <a:rPr lang="en-US" smtClean="0"/>
              <a:t>What if the judge routinely shows favoritism to one type of party, such as plaintiffs or corporate defendants?</a:t>
            </a:r>
          </a:p>
          <a:p>
            <a:r>
              <a:rPr lang="en-US" smtClean="0"/>
              <a:t> </a:t>
            </a:r>
          </a:p>
          <a:p>
            <a:r>
              <a:rPr lang="en-US" i="1" smtClean="0"/>
              <a:t>(If these questions sound familiar, it’s because we have already discussed them in the context of the disciplinary process.)</a:t>
            </a:r>
            <a:endParaRPr lang="en-US" smtClean="0"/>
          </a:p>
          <a:p>
            <a:r>
              <a:rPr lang="en-US" smtClean="0"/>
              <a:t> </a:t>
            </a:r>
          </a:p>
          <a:p>
            <a:r>
              <a:rPr lang="en-US" smtClean="0"/>
              <a:t>On the other hand, what if a judge is fair &amp; impartial, and makes decisions based on the law?</a:t>
            </a:r>
          </a:p>
          <a:p>
            <a:r>
              <a:rPr lang="en-US" smtClean="0"/>
              <a:t> </a:t>
            </a:r>
          </a:p>
          <a:p>
            <a:r>
              <a:rPr lang="en-US" smtClean="0"/>
              <a:t>And it’s appropriate that citizens consider all these conduct &amp; performance issues when we decide whether a judge should continue to serve.</a:t>
            </a:r>
          </a:p>
          <a:p>
            <a:endParaRPr lang="en-US" smtClean="0"/>
          </a:p>
          <a:p>
            <a:pPr eaLnBrk="1" hangingPunct="1"/>
            <a:endParaRPr lang="en-US" sz="1000" i="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2590186-B3FB-409F-8FBA-8586B05BFE6D}" type="slidenum">
              <a:rPr lang="en-US" smtClean="0"/>
              <a:pPr/>
              <a:t>27</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b="1" smtClean="0"/>
              <a:t>Make-up of the</a:t>
            </a:r>
            <a:r>
              <a:rPr lang="en-US" smtClean="0"/>
              <a:t> </a:t>
            </a:r>
            <a:r>
              <a:rPr lang="en-US" b="1" u="sng" smtClean="0"/>
              <a:t>Performance Commissions</a:t>
            </a:r>
          </a:p>
          <a:p>
            <a:endParaRPr lang="en-US" b="1" u="sng" smtClean="0"/>
          </a:p>
          <a:p>
            <a:r>
              <a:rPr lang="en-US" smtClean="0"/>
              <a:t>Once again, there is a separate commission for each of the 22 judicial districts and one more for the two appellate courts.</a:t>
            </a:r>
          </a:p>
          <a:p>
            <a:r>
              <a:rPr lang="en-US" smtClean="0"/>
              <a:t> </a:t>
            </a:r>
          </a:p>
          <a:p>
            <a:r>
              <a:rPr lang="en-US" smtClean="0"/>
              <a:t>Each commission has 10 citizens.  So if you do the math here, </a:t>
            </a:r>
            <a:r>
              <a:rPr lang="en-US" b="1" u="sng" smtClean="0"/>
              <a:t>there are an additional 230 citizens </a:t>
            </a:r>
            <a:r>
              <a:rPr lang="en-US" u="sng" smtClean="0"/>
              <a:t>[non-lawyers &amp; lawyers]</a:t>
            </a:r>
            <a:r>
              <a:rPr lang="en-US" b="1" u="sng" smtClean="0"/>
              <a:t> around the state who review the performance of our judges</a:t>
            </a:r>
            <a:r>
              <a:rPr lang="en-US" smtClean="0"/>
              <a:t>.</a:t>
            </a:r>
          </a:p>
          <a:p>
            <a:r>
              <a:rPr lang="en-US" smtClean="0"/>
              <a:t> </a:t>
            </a:r>
          </a:p>
          <a:p>
            <a:r>
              <a:rPr lang="en-US" smtClean="0"/>
              <a:t>Like the nominating commissions, the performance commissions are comprised primarily of non-lawyers.</a:t>
            </a:r>
          </a:p>
          <a:p>
            <a:r>
              <a:rPr lang="en-US" smtClean="0"/>
              <a:t> </a:t>
            </a:r>
          </a:p>
          <a:p>
            <a:r>
              <a:rPr lang="en-US" smtClean="0"/>
              <a:t>The performance commissions are appointed by all three branches of the state government.</a:t>
            </a:r>
          </a:p>
          <a:p>
            <a:r>
              <a:rPr lang="en-US" smtClean="0"/>
              <a:t> </a:t>
            </a:r>
          </a:p>
          <a:p>
            <a:r>
              <a:rPr lang="en-US" smtClean="0"/>
              <a:t>Anyone can apply.  If you’re interested in serving on a commission, there is information in the handout about how to apply.</a:t>
            </a:r>
          </a:p>
          <a:p>
            <a:r>
              <a:rPr lang="en-US" smtClean="0"/>
              <a:t> </a:t>
            </a:r>
          </a:p>
          <a:p>
            <a:r>
              <a:rPr lang="en-US" smtClean="0"/>
              <a:t>The commissions must evaluate each judge at least twice during the judge’s term of office.  Once in the last year of the judge’s term, when voters will have the chance to vote whether the judge should continue to serve, and once in the interim between the start and the end of the judge’s term.  The state created the requirement for an interim evaluation in 2008. </a:t>
            </a:r>
          </a:p>
          <a:p>
            <a:endParaRPr lang="en-US" u="sng"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7BA3B3C-29EA-474D-8D79-022BAFBB715E}" type="slidenum">
              <a:rPr lang="en-US" smtClean="0"/>
              <a:pPr/>
              <a:t>28</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b="1" u="sng" smtClean="0"/>
              <a:t>Performance</a:t>
            </a:r>
            <a:r>
              <a:rPr lang="en-US" u="sng" smtClean="0"/>
              <a:t> </a:t>
            </a:r>
            <a:r>
              <a:rPr lang="en-US" b="1" u="sng" smtClean="0"/>
              <a:t>Criteria</a:t>
            </a:r>
          </a:p>
          <a:p>
            <a:endParaRPr lang="en-US" b="1" u="sng" smtClean="0"/>
          </a:p>
          <a:p>
            <a:r>
              <a:rPr lang="en-US" smtClean="0"/>
              <a:t>Integrity</a:t>
            </a:r>
          </a:p>
          <a:p>
            <a:r>
              <a:rPr lang="en-US" smtClean="0"/>
              <a:t> </a:t>
            </a:r>
          </a:p>
          <a:p>
            <a:r>
              <a:rPr lang="en-US" smtClean="0"/>
              <a:t>Knowledge and understanding of the law</a:t>
            </a:r>
          </a:p>
          <a:p>
            <a:r>
              <a:rPr lang="en-US" smtClean="0"/>
              <a:t> </a:t>
            </a:r>
          </a:p>
          <a:p>
            <a:r>
              <a:rPr lang="en-US" smtClean="0"/>
              <a:t>Judicial demeanor</a:t>
            </a:r>
          </a:p>
          <a:p>
            <a:r>
              <a:rPr lang="en-US" smtClean="0"/>
              <a:t> </a:t>
            </a:r>
          </a:p>
          <a:p>
            <a:r>
              <a:rPr lang="en-US" smtClean="0"/>
              <a:t>Equal treatment of all parties</a:t>
            </a:r>
          </a:p>
          <a:p>
            <a:r>
              <a:rPr lang="en-US" smtClean="0"/>
              <a:t> </a:t>
            </a:r>
          </a:p>
          <a:p>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5AAFDA2-DB01-45FC-B571-91B862F6679E}" type="slidenum">
              <a:rPr lang="en-US" smtClean="0"/>
              <a:pPr/>
              <a:t>29</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b="1" smtClean="0"/>
              <a:t>Where the commissions get </a:t>
            </a:r>
            <a:r>
              <a:rPr lang="en-US" b="1" u="sng" smtClean="0"/>
              <a:t>their information</a:t>
            </a:r>
            <a:endParaRPr lang="en-US" smtClean="0"/>
          </a:p>
          <a:p>
            <a:endParaRPr lang="en-US" u="sng" smtClean="0"/>
          </a:p>
          <a:p>
            <a:r>
              <a:rPr lang="en-US" u="sng" smtClean="0"/>
              <a:t>Sources of Performance Information</a:t>
            </a:r>
            <a:endParaRPr lang="en-US" smtClean="0"/>
          </a:p>
          <a:p>
            <a:r>
              <a:rPr lang="en-US" smtClean="0"/>
              <a:t> </a:t>
            </a:r>
          </a:p>
          <a:p>
            <a:pPr>
              <a:buFontTx/>
              <a:buChar char="•"/>
            </a:pPr>
            <a:r>
              <a:rPr lang="en-US" smtClean="0"/>
              <a:t>Litigants</a:t>
            </a:r>
          </a:p>
          <a:p>
            <a:pPr lvl="1">
              <a:buFontTx/>
              <a:buChar char="•"/>
            </a:pPr>
            <a:r>
              <a:rPr lang="en-US" smtClean="0"/>
              <a:t>Including interviews of agency officials</a:t>
            </a:r>
          </a:p>
          <a:p>
            <a:pPr>
              <a:buFontTx/>
              <a:buChar char="•"/>
            </a:pPr>
            <a:r>
              <a:rPr lang="en-US" smtClean="0"/>
              <a:t> Lawyers</a:t>
            </a:r>
          </a:p>
          <a:p>
            <a:pPr lvl="1">
              <a:buFontTx/>
              <a:buChar char="•"/>
            </a:pPr>
            <a:r>
              <a:rPr lang="en-US" smtClean="0"/>
              <a:t>Including a presentation from the local District Attorney</a:t>
            </a:r>
          </a:p>
          <a:p>
            <a:pPr>
              <a:buFontTx/>
              <a:buChar char="•"/>
            </a:pPr>
            <a:r>
              <a:rPr lang="en-US" smtClean="0"/>
              <a:t> Other judges</a:t>
            </a:r>
          </a:p>
          <a:p>
            <a:pPr lvl="1">
              <a:buFontTx/>
              <a:buChar char="•"/>
            </a:pPr>
            <a:r>
              <a:rPr lang="en-US" smtClean="0"/>
              <a:t>Including a presentation by the court’s Chief Judge</a:t>
            </a:r>
          </a:p>
          <a:p>
            <a:pPr>
              <a:buFontTx/>
              <a:buChar char="•"/>
            </a:pPr>
            <a:r>
              <a:rPr lang="en-US" smtClean="0"/>
              <a:t> The Public</a:t>
            </a:r>
          </a:p>
          <a:p>
            <a:pPr>
              <a:buFontTx/>
              <a:buChar char="•"/>
            </a:pPr>
            <a:r>
              <a:rPr lang="en-US" smtClean="0"/>
              <a:t> Case Statistics</a:t>
            </a:r>
          </a:p>
          <a:p>
            <a:pPr>
              <a:buFontTx/>
              <a:buChar char="•"/>
            </a:pPr>
            <a:r>
              <a:rPr lang="en-US" smtClean="0"/>
              <a:t> Unannounced visits</a:t>
            </a:r>
          </a:p>
          <a:p>
            <a:pPr lvl="1">
              <a:buFontTx/>
              <a:buChar char="•"/>
            </a:pPr>
            <a:r>
              <a:rPr lang="en-US" smtClean="0"/>
              <a:t>Commission members are expected to observe the judges they evaluate while the judges perform their courtroom duties</a:t>
            </a:r>
          </a:p>
          <a:p>
            <a:pPr>
              <a:buFontTx/>
              <a:buChar char="•"/>
            </a:pPr>
            <a:r>
              <a:rPr lang="en-US" smtClean="0"/>
              <a:t> Questionnaires</a:t>
            </a:r>
          </a:p>
          <a:p>
            <a:pPr lvl="1">
              <a:buFontTx/>
              <a:buChar char="•"/>
            </a:pPr>
            <a:r>
              <a:rPr lang="en-US" smtClean="0"/>
              <a:t>Each judge being evaluated is required to fill out a questionnaire and identify his or her judicial strengths &amp; weaknesses</a:t>
            </a:r>
          </a:p>
          <a:p>
            <a:pPr>
              <a:buFontTx/>
              <a:buChar char="•"/>
            </a:pPr>
            <a:r>
              <a:rPr lang="en-US" smtClean="0"/>
              <a:t> Interviews </a:t>
            </a:r>
          </a:p>
          <a:p>
            <a:pPr lvl="1">
              <a:buFontTx/>
              <a:buChar char="•"/>
            </a:pPr>
            <a:r>
              <a:rPr lang="en-US" smtClean="0"/>
              <a:t>Each judge being evaluated appears before the commission and is asked questions about his or her performance.</a:t>
            </a:r>
          </a:p>
          <a:p>
            <a:r>
              <a:rPr lang="en-US" smtClean="0"/>
              <a:t/>
            </a:r>
            <a:br>
              <a:rPr lang="en-US" smtClean="0"/>
            </a:br>
            <a:endParaRPr 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80654F-B585-4D97-88EC-CEB01C7DEB02}" type="slidenum">
              <a:rPr lang="en-US" smtClean="0"/>
              <a:pPr/>
              <a:t>3</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1" u="sng" smtClean="0"/>
              <a:t>Orient to 3 Courts</a:t>
            </a:r>
          </a:p>
          <a:p>
            <a:r>
              <a:rPr lang="en-US" smtClean="0"/>
              <a:t>And there are three judicial systems in Colorado:</a:t>
            </a:r>
          </a:p>
          <a:p>
            <a:r>
              <a:rPr lang="en-US" smtClean="0"/>
              <a:t> </a:t>
            </a:r>
          </a:p>
          <a:p>
            <a:r>
              <a:rPr lang="en-US" smtClean="0"/>
              <a:t>	Municipal Courts</a:t>
            </a:r>
          </a:p>
          <a:p>
            <a:r>
              <a:rPr lang="en-US" smtClean="0"/>
              <a:t>	State Courts</a:t>
            </a:r>
          </a:p>
          <a:p>
            <a:r>
              <a:rPr lang="en-US" smtClean="0"/>
              <a:t>	Federal Courts</a:t>
            </a:r>
          </a:p>
          <a:p>
            <a:pPr eaLnBrk="1" hangingPunct="1">
              <a:lnSpc>
                <a:spcPct val="90000"/>
              </a:lnSpc>
            </a:pPr>
            <a:endParaRPr lang="en-US" u="sng"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55CB520-43FA-4472-ACD6-4A99C761023C}" type="slidenum">
              <a:rPr lang="en-US" smtClean="0"/>
              <a:pPr/>
              <a:t>30</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z="2000" smtClean="0"/>
          </a:p>
          <a:p>
            <a:r>
              <a:rPr lang="en-US" b="1" smtClean="0"/>
              <a:t>Where to find</a:t>
            </a:r>
            <a:r>
              <a:rPr lang="en-US" smtClean="0"/>
              <a:t> </a:t>
            </a:r>
            <a:r>
              <a:rPr lang="en-US" b="1" u="sng" smtClean="0"/>
              <a:t>more information</a:t>
            </a:r>
          </a:p>
          <a:p>
            <a:endParaRPr lang="en-US" b="1" smtClean="0"/>
          </a:p>
          <a:p>
            <a:r>
              <a:rPr lang="en-US" smtClean="0"/>
              <a:t>The website is in the brochure labeled “More Information about Colorado State Courts”</a:t>
            </a:r>
          </a:p>
          <a:p>
            <a:pPr eaLnBrk="1" hangingPunct="1"/>
            <a:endParaRPr lang="en-US" sz="2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3BDE5DD-EEC9-472E-ABC2-A70EA91CAF45}" type="slidenum">
              <a:rPr lang="en-US" smtClean="0"/>
              <a:pPr/>
              <a:t>31</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r>
              <a:rPr lang="en-US" b="1" smtClean="0"/>
              <a:t>You can get a lot of information about </a:t>
            </a:r>
            <a:r>
              <a:rPr lang="en-US" b="1" u="sng" smtClean="0"/>
              <a:t>the judges</a:t>
            </a:r>
            <a:r>
              <a:rPr lang="en-US" b="1" smtClean="0"/>
              <a:t> </a:t>
            </a:r>
          </a:p>
          <a:p>
            <a:r>
              <a:rPr lang="en-US" smtClean="0"/>
              <a:t>Questionnaires are sent to </a:t>
            </a:r>
          </a:p>
          <a:p>
            <a:r>
              <a:rPr lang="en-US" smtClean="0"/>
              <a:t> </a:t>
            </a:r>
          </a:p>
          <a:p>
            <a:r>
              <a:rPr lang="en-US" smtClean="0"/>
              <a:t>litigants, lawyers, and jurors, </a:t>
            </a:r>
          </a:p>
          <a:p>
            <a:r>
              <a:rPr lang="en-US" smtClean="0"/>
              <a:t> </a:t>
            </a:r>
          </a:p>
          <a:p>
            <a:r>
              <a:rPr lang="en-US" smtClean="0"/>
              <a:t>asking them to grade each judge as to performance criteria related to the judge’s </a:t>
            </a:r>
          </a:p>
          <a:p>
            <a:r>
              <a:rPr lang="en-US" smtClean="0"/>
              <a:t> </a:t>
            </a:r>
          </a:p>
          <a:p>
            <a:r>
              <a:rPr lang="en-US" smtClean="0"/>
              <a:t>case management</a:t>
            </a:r>
          </a:p>
          <a:p>
            <a:r>
              <a:rPr lang="en-US" smtClean="0"/>
              <a:t>knowledge of the law</a:t>
            </a:r>
          </a:p>
          <a:p>
            <a:r>
              <a:rPr lang="en-US" smtClean="0"/>
              <a:t>communications</a:t>
            </a:r>
          </a:p>
          <a:p>
            <a:r>
              <a:rPr lang="en-US" smtClean="0"/>
              <a:t>demeanor</a:t>
            </a:r>
          </a:p>
          <a:p>
            <a:r>
              <a:rPr lang="en-US" smtClean="0"/>
              <a:t>diligence</a:t>
            </a:r>
          </a:p>
          <a:p>
            <a:r>
              <a:rPr lang="en-US" smtClean="0"/>
              <a:t>bias</a:t>
            </a:r>
          </a:p>
          <a:p>
            <a:r>
              <a:rPr lang="en-US" smtClean="0"/>
              <a:t>appropriateness of criminal sentences</a:t>
            </a:r>
          </a:p>
          <a:p>
            <a:r>
              <a:rPr lang="en-US" smtClean="0"/>
              <a:t> </a:t>
            </a:r>
          </a:p>
          <a:p>
            <a:r>
              <a:rPr lang="en-US" smtClean="0"/>
              <a:t>Attorneys are asked to grade each trial judge regarding </a:t>
            </a:r>
          </a:p>
          <a:p>
            <a:r>
              <a:rPr lang="en-US" b="1" smtClean="0"/>
              <a:t>41 performance criteria</a:t>
            </a:r>
            <a:r>
              <a:rPr lang="en-US" smtClean="0"/>
              <a:t>.</a:t>
            </a:r>
          </a:p>
          <a:p>
            <a:r>
              <a:rPr lang="en-US" smtClean="0"/>
              <a:t> </a:t>
            </a:r>
          </a:p>
          <a:p>
            <a:r>
              <a:rPr lang="en-US" smtClean="0"/>
              <a:t>Litigants are asked to grade trial judges on </a:t>
            </a:r>
          </a:p>
          <a:p>
            <a:r>
              <a:rPr lang="en-US" b="1" smtClean="0"/>
              <a:t>21 performance criteria</a:t>
            </a:r>
            <a:r>
              <a:rPr lang="en-US" smtClean="0"/>
              <a:t>.</a:t>
            </a:r>
          </a:p>
          <a:p>
            <a:r>
              <a:rPr lang="en-US" smtClean="0"/>
              <a:t> </a:t>
            </a:r>
          </a:p>
          <a:p>
            <a:r>
              <a:rPr lang="en-US" smtClean="0"/>
              <a:t>The report provides the answers to these questions and graphs comparing the judge to other judges.</a:t>
            </a:r>
          </a:p>
          <a:p>
            <a:r>
              <a:rPr lang="en-US" smtClean="0"/>
              <a:t/>
            </a:r>
            <a:br>
              <a:rPr lang="en-US" smtClean="0"/>
            </a:br>
            <a:endParaRPr lang="en-US" sz="2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CB672F5-6556-429B-964D-B5555C15B463}" type="slidenum">
              <a:rPr lang="en-US" smtClean="0"/>
              <a:pPr/>
              <a:t>32</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mtClean="0"/>
              <a:t>And a recommendation from a </a:t>
            </a:r>
          </a:p>
          <a:p>
            <a:r>
              <a:rPr lang="en-US" b="1" i="1" u="sng" smtClean="0"/>
              <a:t>bi-partisan commission </a:t>
            </a:r>
            <a:endParaRPr lang="en-US" smtClean="0"/>
          </a:p>
          <a:p>
            <a:r>
              <a:rPr lang="en-US" b="1" i="1" u="sng" smtClean="0"/>
              <a:t>of fellow voters in your area</a:t>
            </a:r>
            <a:endParaRPr lang="en-US" smtClean="0"/>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B75D854-F4C7-404E-880F-BE46E21AF700}" type="slidenum">
              <a:rPr lang="en-US" smtClean="0"/>
              <a:pPr/>
              <a:t>33</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lnSpc>
                <a:spcPct val="90000"/>
              </a:lnSpc>
              <a:spcBef>
                <a:spcPct val="0"/>
              </a:spcBef>
            </a:pPr>
            <a:r>
              <a:rPr lang="en-US" b="1" u="sng" smtClean="0"/>
              <a:t>The Rule of Law</a:t>
            </a:r>
            <a:endParaRPr lang="en-US" smtClean="0"/>
          </a:p>
          <a:p>
            <a:pPr eaLnBrk="1" hangingPunct="1">
              <a:lnSpc>
                <a:spcPct val="90000"/>
              </a:lnSpc>
              <a:spcBef>
                <a:spcPct val="0"/>
              </a:spcBef>
            </a:pPr>
            <a:r>
              <a:rPr lang="en-US" sz="900" smtClean="0"/>
              <a:t>***</a:t>
            </a:r>
            <a:r>
              <a:rPr lang="en-US" smtClean="0"/>
              <a:t>The picture is of the Baca County Courthouse in Springfield, Colorado.  It was built in 1930.***</a:t>
            </a:r>
          </a:p>
          <a:p>
            <a:pPr eaLnBrk="1" hangingPunct="1">
              <a:lnSpc>
                <a:spcPct val="90000"/>
              </a:lnSpc>
              <a:spcBef>
                <a:spcPct val="0"/>
              </a:spcBef>
            </a:pPr>
            <a:r>
              <a:rPr lang="en-US" smtClean="0"/>
              <a:t>Ask questions such as the following:</a:t>
            </a:r>
          </a:p>
          <a:p>
            <a:endParaRPr lang="en-US" b="1" smtClean="0"/>
          </a:p>
          <a:p>
            <a:r>
              <a:rPr lang="en-US" b="1" smtClean="0"/>
              <a:t>Walker &amp; Castle</a:t>
            </a:r>
            <a:r>
              <a:rPr lang="en-US" smtClean="0"/>
              <a:t>, on what basis will your case be decided?</a:t>
            </a:r>
          </a:p>
          <a:p>
            <a:r>
              <a:rPr lang="en-US" smtClean="0"/>
              <a:t> </a:t>
            </a:r>
          </a:p>
          <a:p>
            <a:r>
              <a:rPr lang="en-US" smtClean="0"/>
              <a:t>Should the judge decide the case based on his or her own beliefs as to what is fair?</a:t>
            </a:r>
          </a:p>
          <a:p>
            <a:r>
              <a:rPr lang="en-US" smtClean="0"/>
              <a:t> </a:t>
            </a:r>
          </a:p>
          <a:p>
            <a:r>
              <a:rPr lang="en-US" smtClean="0"/>
              <a:t>For example, </a:t>
            </a:r>
            <a:r>
              <a:rPr lang="en-US" b="1" smtClean="0"/>
              <a:t>Castle</a:t>
            </a:r>
            <a:r>
              <a:rPr lang="en-US" smtClean="0"/>
              <a:t>, should the court be influenced by statements Walker’s lawyer makes to the press?</a:t>
            </a:r>
          </a:p>
          <a:p>
            <a:r>
              <a:rPr lang="en-US" smtClean="0"/>
              <a:t> </a:t>
            </a:r>
          </a:p>
          <a:p>
            <a:r>
              <a:rPr lang="en-US" b="1" smtClean="0"/>
              <a:t>Public</a:t>
            </a:r>
            <a:r>
              <a:rPr lang="en-US" smtClean="0"/>
              <a:t>, should the court be influenced by the fact that Castle has a lot of power and influence in the community?</a:t>
            </a:r>
          </a:p>
          <a:p>
            <a:r>
              <a:rPr lang="en-US" smtClean="0"/>
              <a:t> </a:t>
            </a:r>
          </a:p>
          <a:p>
            <a:r>
              <a:rPr lang="en-US" b="1" smtClean="0"/>
              <a:t>Walker</a:t>
            </a:r>
            <a:r>
              <a:rPr lang="en-US" smtClean="0"/>
              <a:t>, should the court be influenced by the fact that there is a lot of public interest in the case, indeed there is newspaper and TV coverage?</a:t>
            </a:r>
          </a:p>
          <a:p>
            <a:pPr eaLnBrk="1" hangingPunct="1">
              <a:lnSpc>
                <a:spcPct val="90000"/>
              </a:lnSpc>
              <a:spcBef>
                <a:spcPct val="0"/>
              </a:spcBef>
            </a:pPr>
            <a:endParaRPr lang="en-US" smtClean="0"/>
          </a:p>
          <a:p>
            <a:r>
              <a:rPr lang="en-US" smtClean="0"/>
              <a:t>***</a:t>
            </a:r>
            <a:r>
              <a:rPr lang="en-US" b="1" smtClean="0"/>
              <a:t>The audience should conclude that the decision should be based on the law and the evidence.</a:t>
            </a:r>
            <a:endParaRPr lang="en-US" smtClean="0"/>
          </a:p>
          <a:p>
            <a:r>
              <a:rPr lang="en-US" b="1" smtClean="0"/>
              <a:t> </a:t>
            </a:r>
            <a:endParaRPr lang="en-US" smtClean="0"/>
          </a:p>
          <a:p>
            <a:r>
              <a:rPr lang="en-US" b="1" smtClean="0"/>
              <a:t>The next question transitions to the next slide</a:t>
            </a:r>
          </a:p>
          <a:p>
            <a:endParaRPr lang="en-US" smtClean="0"/>
          </a:p>
          <a:p>
            <a:r>
              <a:rPr lang="en-US" smtClean="0"/>
              <a:t>Where does the law come from?</a:t>
            </a:r>
          </a:p>
          <a:p>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z="9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b="1" u="sng" smtClean="0"/>
              <a:t>The Rule of Law</a:t>
            </a:r>
            <a:endParaRPr lang="en-US" smtClean="0"/>
          </a:p>
          <a:p>
            <a:endParaRPr lang="en-US" smtClean="0"/>
          </a:p>
          <a:p>
            <a:r>
              <a:rPr lang="en-US" smtClean="0"/>
              <a:t>Trial courts must follow the </a:t>
            </a:r>
          </a:p>
          <a:p>
            <a:r>
              <a:rPr lang="en-US" smtClean="0"/>
              <a:t> </a:t>
            </a:r>
          </a:p>
          <a:p>
            <a:r>
              <a:rPr lang="en-US" smtClean="0"/>
              <a:t>U.S. Constitution</a:t>
            </a:r>
          </a:p>
          <a:p>
            <a:r>
              <a:rPr lang="en-US" smtClean="0"/>
              <a:t> </a:t>
            </a:r>
          </a:p>
          <a:p>
            <a:r>
              <a:rPr lang="en-US" smtClean="0"/>
              <a:t>Colorado Constitution</a:t>
            </a:r>
          </a:p>
          <a:p>
            <a:r>
              <a:rPr lang="en-US" smtClean="0"/>
              <a:t> </a:t>
            </a:r>
          </a:p>
          <a:p>
            <a:r>
              <a:rPr lang="en-US" smtClean="0"/>
              <a:t>Applicable federal laws</a:t>
            </a:r>
          </a:p>
          <a:p>
            <a:r>
              <a:rPr lang="en-US" smtClean="0"/>
              <a:t> </a:t>
            </a:r>
          </a:p>
          <a:p>
            <a:r>
              <a:rPr lang="en-US" smtClean="0"/>
              <a:t>State laws</a:t>
            </a:r>
          </a:p>
          <a:p>
            <a:r>
              <a:rPr lang="en-US" smtClean="0"/>
              <a:t> </a:t>
            </a:r>
          </a:p>
          <a:p>
            <a:r>
              <a:rPr lang="en-US" smtClean="0"/>
              <a:t>State rules of procedure &amp; evidence</a:t>
            </a:r>
          </a:p>
          <a:p>
            <a:r>
              <a:rPr lang="en-US" smtClean="0"/>
              <a:t> </a:t>
            </a:r>
          </a:p>
          <a:p>
            <a:r>
              <a:rPr lang="en-US" b="1" smtClean="0"/>
              <a:t>AND</a:t>
            </a:r>
            <a:endParaRPr lang="en-US" smtClean="0"/>
          </a:p>
          <a:p>
            <a:endParaRPr lang="en-US" smtClean="0"/>
          </a:p>
        </p:txBody>
      </p:sp>
      <p:sp>
        <p:nvSpPr>
          <p:cNvPr id="93188" name="Slide Number Placeholder 3"/>
          <p:cNvSpPr>
            <a:spLocks noGrp="1"/>
          </p:cNvSpPr>
          <p:nvPr>
            <p:ph type="sldNum" sz="quarter" idx="5"/>
          </p:nvPr>
        </p:nvSpPr>
        <p:spPr>
          <a:noFill/>
        </p:spPr>
        <p:txBody>
          <a:bodyPr/>
          <a:lstStyle/>
          <a:p>
            <a:fld id="{C33EBFFA-F0B1-4D50-B973-ADFE59449CF9}"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65EE794-9EF9-46E8-8945-5890E06FDDD7}" type="slidenum">
              <a:rPr lang="en-US" smtClean="0"/>
              <a:pPr/>
              <a:t>35</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b="1" u="sng" smtClean="0"/>
              <a:t>Past Decisions of Higher Courts</a:t>
            </a:r>
            <a:r>
              <a:rPr lang="en-US" u="sng" smtClean="0"/>
              <a:t> </a:t>
            </a:r>
            <a:r>
              <a:rPr lang="en-US" b="1" u="sng" smtClean="0"/>
              <a:t>Control Many Court Decisions</a:t>
            </a:r>
          </a:p>
          <a:p>
            <a:endParaRPr lang="en-US" smtClean="0"/>
          </a:p>
          <a:p>
            <a:r>
              <a:rPr lang="en-US" smtClean="0"/>
              <a:t>Trial courts must apply these laws as they have been interpreted by the decisions of higher courts.</a:t>
            </a:r>
          </a:p>
          <a:p>
            <a:endParaRPr lang="en-US" smtClean="0"/>
          </a:p>
          <a:p>
            <a:pPr eaLnBrk="1" hangingPunct="1"/>
            <a:r>
              <a:rPr lang="en-US" b="1" smtClean="0"/>
              <a:t>***Start with the court on which you sit or the court before which you usually appear and explain that the court at your level must apply the law as it has been interpreted by all higher courts, each of which is bound by the interpretations of the courts above it.***</a:t>
            </a:r>
            <a:endParaRPr lang="en-US" smtClean="0"/>
          </a:p>
          <a:p>
            <a:pPr eaLnBrk="1" hangingPunct="1"/>
            <a:endParaRPr lang="en-US" sz="20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2F622E0-ED50-4B93-A3AB-F83931B4F2E1}" type="slidenum">
              <a:rPr lang="en-US" smtClean="0"/>
              <a:pPr/>
              <a:t>36</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b="1" dirty="0" smtClean="0"/>
              <a:t>Court decisions</a:t>
            </a:r>
            <a:r>
              <a:rPr lang="en-US" dirty="0" smtClean="0"/>
              <a:t> </a:t>
            </a:r>
            <a:r>
              <a:rPr lang="en-US" b="1" dirty="0" smtClean="0"/>
              <a:t>are subject to review and </a:t>
            </a:r>
            <a:r>
              <a:rPr lang="en-US" b="1" u="sng" dirty="0" smtClean="0"/>
              <a:t>correction</a:t>
            </a:r>
            <a:endParaRPr lang="en-US" dirty="0" smtClean="0"/>
          </a:p>
          <a:p>
            <a:pPr eaLnBrk="1" hangingPunct="1"/>
            <a:endParaRPr lang="en-US" sz="1600" b="1" dirty="0" smtClean="0"/>
          </a:p>
          <a:p>
            <a:pPr eaLnBrk="1" hangingPunct="1"/>
            <a:r>
              <a:rPr lang="en-US" sz="1600" b="1" dirty="0" smtClean="0"/>
              <a:t>***</a:t>
            </a:r>
            <a:r>
              <a:rPr lang="en-US" b="1" dirty="0" smtClean="0"/>
              <a:t>The picture is of the Jackson County Courthouse in Walden, Colorado.  It was built in 1913.***</a:t>
            </a:r>
          </a:p>
          <a:p>
            <a:pPr eaLnBrk="1" hangingPunct="1"/>
            <a:endParaRPr lang="en-US" b="1" dirty="0" smtClean="0"/>
          </a:p>
          <a:p>
            <a:pPr eaLnBrk="1" hangingPunct="1"/>
            <a:r>
              <a:rPr lang="en-US" b="1" dirty="0" smtClean="0"/>
              <a:t>Ask questions such as:</a:t>
            </a:r>
            <a:endParaRPr lang="en-US" dirty="0" smtClean="0"/>
          </a:p>
          <a:p>
            <a:r>
              <a:rPr lang="en-US" dirty="0" smtClean="0"/>
              <a:t>Walker &amp; Castle, what can you do if you lose the case and you think the court was wrong, either in the way it handled the case or in the decision?</a:t>
            </a:r>
          </a:p>
          <a:p>
            <a:r>
              <a:rPr lang="en-US" dirty="0" smtClean="0"/>
              <a:t/>
            </a:r>
            <a:br>
              <a:rPr lang="en-US" dirty="0" smtClean="0"/>
            </a:br>
            <a:endParaRPr lang="en-US" dirty="0" smtClean="0"/>
          </a:p>
          <a:p>
            <a:pPr eaLnBrk="1" hangingPunct="1"/>
            <a:endParaRPr lang="en-US" sz="1600"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5F04021-495B-4244-B739-79ECFC22727A}" type="slidenum">
              <a:rPr lang="en-US" smtClean="0"/>
              <a:pPr/>
              <a:t>37</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b="1" smtClean="0"/>
              <a:t>The Appeal</a:t>
            </a:r>
            <a:r>
              <a:rPr lang="en-US" smtClean="0"/>
              <a:t> </a:t>
            </a:r>
            <a:r>
              <a:rPr lang="en-US" b="1" u="sng" smtClean="0"/>
              <a:t>Process</a:t>
            </a:r>
          </a:p>
          <a:p>
            <a:r>
              <a:rPr lang="en-US" b="1" smtClean="0"/>
              <a:t>The icon at the bottom represents the trial court.</a:t>
            </a:r>
            <a:endParaRPr lang="en-US" smtClean="0"/>
          </a:p>
          <a:p>
            <a:r>
              <a:rPr lang="en-US" b="1" smtClean="0"/>
              <a:t> </a:t>
            </a:r>
            <a:endParaRPr lang="en-US" smtClean="0"/>
          </a:p>
          <a:p>
            <a:r>
              <a:rPr lang="en-US" b="1" smtClean="0"/>
              <a:t>The group of three represents the Colorado Court of Appeals.</a:t>
            </a:r>
            <a:endParaRPr lang="en-US" smtClean="0"/>
          </a:p>
          <a:p>
            <a:r>
              <a:rPr lang="en-US" b="1" smtClean="0"/>
              <a:t> </a:t>
            </a:r>
            <a:endParaRPr lang="en-US" smtClean="0"/>
          </a:p>
          <a:p>
            <a:r>
              <a:rPr lang="en-US" b="1" smtClean="0"/>
              <a:t>The group of seven represents the Supreme Court of Colorado.</a:t>
            </a:r>
            <a:endParaRPr lang="en-US" smtClean="0"/>
          </a:p>
          <a:p>
            <a:r>
              <a:rPr lang="en-US" b="1" smtClean="0"/>
              <a:t> </a:t>
            </a:r>
            <a:endParaRPr lang="en-US" smtClean="0"/>
          </a:p>
          <a:p>
            <a:r>
              <a:rPr lang="en-US" b="1" smtClean="0"/>
              <a:t>The group of nine represents the U.S. Supreme Court.</a:t>
            </a:r>
            <a:endParaRPr lang="en-US" smtClean="0"/>
          </a:p>
          <a:p>
            <a:r>
              <a:rPr lang="en-US" b="1" smtClean="0"/>
              <a:t> </a:t>
            </a:r>
            <a:endParaRPr lang="en-US" smtClean="0"/>
          </a:p>
          <a:p>
            <a:r>
              <a:rPr lang="en-US" b="1" smtClean="0"/>
              <a:t>Describe the appellate process.  Comment that </a:t>
            </a:r>
            <a:r>
              <a:rPr lang="en-US" b="1" u="sng" smtClean="0"/>
              <a:t>the litigants</a:t>
            </a:r>
            <a:r>
              <a:rPr lang="en-US" b="1" smtClean="0"/>
              <a:t> have an appeal of right to the Colo. Ct. of Appeals, </a:t>
            </a:r>
            <a:endParaRPr lang="en-US" smtClean="0"/>
          </a:p>
          <a:p>
            <a:r>
              <a:rPr lang="en-US" b="1" smtClean="0"/>
              <a:t> </a:t>
            </a:r>
            <a:endParaRPr lang="en-US" smtClean="0"/>
          </a:p>
          <a:p>
            <a:r>
              <a:rPr lang="en-US" b="1" smtClean="0"/>
              <a:t>but that the Supreme Ct. of Colo. and the U.S. Sup. Ct. choose the cases they will hear.</a:t>
            </a:r>
            <a:endParaRPr lang="en-US" smtClean="0"/>
          </a:p>
          <a:p>
            <a:r>
              <a:rPr lang="en-US" b="1" smtClean="0"/>
              <a:t> </a:t>
            </a:r>
            <a:endParaRPr lang="en-US" smtClean="0"/>
          </a:p>
          <a:p>
            <a:r>
              <a:rPr lang="en-US" b="1" smtClean="0"/>
              <a:t>Acknowledge that most cases are resolved in the trial courts and court of appeals, and that few cases are decided by the Colorado Supreme Court.</a:t>
            </a:r>
            <a:endParaRPr lang="en-US" smtClean="0"/>
          </a:p>
          <a:p>
            <a:r>
              <a:rPr lang="en-US" b="1" smtClean="0"/>
              <a:t>And even fewer by the U.S. Supreme Court.</a:t>
            </a:r>
            <a:endParaRPr lang="en-US" smtClean="0"/>
          </a:p>
          <a:p>
            <a:r>
              <a:rPr lang="en-US" b="1" smtClean="0"/>
              <a:t> </a:t>
            </a:r>
            <a:endParaRPr lang="en-US" smtClean="0"/>
          </a:p>
          <a:p>
            <a:r>
              <a:rPr lang="en-US" b="1" smtClean="0"/>
              <a:t>Since 1996, the U.S. Supreme Court has accepted and rendered opinions in only two appeals from cases decided in the Colorado Supreme Court.  </a:t>
            </a:r>
            <a:endParaRPr lang="en-US" smtClean="0"/>
          </a:p>
          <a:p>
            <a:r>
              <a:rPr lang="en-US" smtClean="0"/>
              <a:t>(</a:t>
            </a:r>
            <a:r>
              <a:rPr lang="en-US" i="1" smtClean="0"/>
              <a:t>Romer v. Evans</a:t>
            </a:r>
            <a:r>
              <a:rPr lang="en-US" smtClean="0"/>
              <a:t> - Amendment 2; and </a:t>
            </a:r>
          </a:p>
          <a:p>
            <a:r>
              <a:rPr lang="en-US" i="1" smtClean="0"/>
              <a:t>Colorado v. Hill </a:t>
            </a:r>
            <a:r>
              <a:rPr lang="en-US" smtClean="0"/>
              <a:t>– state statute on bubble zone around health clinics.)</a:t>
            </a:r>
          </a:p>
          <a:p>
            <a:pPr eaLnBrk="1" hangingPunct="1"/>
            <a:endParaRPr 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C2C62B6-238A-419F-8EF6-E59D4D1F913E}" type="slidenum">
              <a:rPr lang="en-US" smtClean="0"/>
              <a:pPr/>
              <a:t>38</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b="1" u="sng" smtClean="0"/>
              <a:t>The Theme:</a:t>
            </a:r>
            <a:r>
              <a:rPr lang="en-US" u="sng" smtClean="0"/>
              <a:t> </a:t>
            </a:r>
            <a:r>
              <a:rPr lang="en-US" b="1" u="sng" smtClean="0"/>
              <a:t>Equal Justice</a:t>
            </a:r>
          </a:p>
          <a:p>
            <a:r>
              <a:rPr lang="en-US" smtClean="0"/>
              <a:t>To preserve the freedom of each and every individual, our courts must provide EQUAL JUSTICE.</a:t>
            </a:r>
          </a:p>
          <a:p>
            <a:r>
              <a:rPr lang="en-US" smtClean="0"/>
              <a:t> </a:t>
            </a:r>
          </a:p>
          <a:p>
            <a:r>
              <a:rPr lang="en-US" smtClean="0"/>
              <a:t>We do this with  </a:t>
            </a:r>
          </a:p>
          <a:p>
            <a:r>
              <a:rPr lang="en-US" smtClean="0"/>
              <a:t> </a:t>
            </a:r>
          </a:p>
          <a:p>
            <a:pPr>
              <a:buFontTx/>
              <a:buChar char="•"/>
            </a:pPr>
            <a:r>
              <a:rPr lang="en-US" smtClean="0"/>
              <a:t>Fair &amp; Impartial Courts</a:t>
            </a:r>
          </a:p>
          <a:p>
            <a:r>
              <a:rPr lang="en-US" smtClean="0"/>
              <a:t> </a:t>
            </a:r>
          </a:p>
          <a:p>
            <a:pPr>
              <a:buFontTx/>
              <a:buChar char="•"/>
            </a:pPr>
            <a:r>
              <a:rPr lang="en-US" smtClean="0"/>
              <a:t>Applying the RULE OF LAW</a:t>
            </a:r>
          </a:p>
          <a:p>
            <a:r>
              <a:rPr lang="en-US" smtClean="0"/>
              <a:t> </a:t>
            </a:r>
          </a:p>
          <a:p>
            <a:pPr>
              <a:buFontTx/>
              <a:buChar char="•"/>
            </a:pPr>
            <a:r>
              <a:rPr lang="en-US" smtClean="0"/>
              <a:t>EQUALLY TO ALL</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8442103-B603-422B-AEFB-5586656D9538}" type="slidenum">
              <a:rPr lang="en-US" smtClean="0"/>
              <a:pPr/>
              <a:t>39</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b="1" u="sng" smtClean="0"/>
              <a:t>How Colorado Ensures Equal Justice</a:t>
            </a:r>
            <a:endParaRPr lang="en-US" smtClean="0"/>
          </a:p>
          <a:p>
            <a:r>
              <a:rPr lang="en-US" smtClean="0"/>
              <a:t>To ensure equal justice here in Colorado, we strive to:</a:t>
            </a:r>
          </a:p>
          <a:p>
            <a:r>
              <a:rPr lang="en-US" smtClean="0"/>
              <a:t> </a:t>
            </a:r>
          </a:p>
          <a:p>
            <a:pPr>
              <a:buFontTx/>
              <a:buChar char="•"/>
            </a:pPr>
            <a:r>
              <a:rPr lang="en-US" smtClean="0"/>
              <a:t>Select the most qualified individuals to serve as judges</a:t>
            </a:r>
          </a:p>
          <a:p>
            <a:r>
              <a:rPr lang="en-US" smtClean="0"/>
              <a:t>	And we do this through nominating commissions, each of which has a majority who are not lawyers.</a:t>
            </a:r>
          </a:p>
          <a:p>
            <a:r>
              <a:rPr lang="en-US" smtClean="0"/>
              <a:t> </a:t>
            </a:r>
          </a:p>
          <a:p>
            <a:pPr>
              <a:buFontTx/>
              <a:buChar char="•"/>
            </a:pPr>
            <a:r>
              <a:rPr lang="en-US" smtClean="0"/>
              <a:t>Ensure that judges comply with a Judicial Code of Conduct and are diligent in the performance of their duties</a:t>
            </a:r>
          </a:p>
          <a:p>
            <a:r>
              <a:rPr lang="en-US" smtClean="0"/>
              <a:t> </a:t>
            </a:r>
          </a:p>
          <a:p>
            <a:pPr lvl="1"/>
            <a:r>
              <a:rPr lang="en-US" smtClean="0"/>
              <a:t>	We do this through a disciplinary commission </a:t>
            </a:r>
          </a:p>
          <a:p>
            <a:r>
              <a:rPr lang="en-US" smtClean="0"/>
              <a:t> </a:t>
            </a:r>
          </a:p>
          <a:p>
            <a:pPr>
              <a:buFontTx/>
              <a:buChar char="•"/>
            </a:pPr>
            <a:r>
              <a:rPr lang="en-US" smtClean="0"/>
              <a:t>Ensure that judges are fair &amp; impartial</a:t>
            </a:r>
          </a:p>
          <a:p>
            <a:r>
              <a:rPr lang="en-US" smtClean="0"/>
              <a:t> </a:t>
            </a:r>
          </a:p>
          <a:p>
            <a:pPr lvl="1"/>
            <a:r>
              <a:rPr lang="en-US" smtClean="0"/>
              <a:t>	One mechanism we have of identifying possible sources of partiality is to require judges to disclose their personal finances and make 	those disclosures available to the public.</a:t>
            </a:r>
          </a:p>
          <a:p>
            <a:r>
              <a:rPr lang="en-US" smtClean="0"/>
              <a:t> </a:t>
            </a:r>
          </a:p>
          <a:p>
            <a:pPr lvl="1"/>
            <a:r>
              <a:rPr lang="en-US" smtClean="0"/>
              <a:t>	Another is by allowing judges to remove themselves from cases in which their impartiality might be questioned.</a:t>
            </a:r>
          </a:p>
          <a:p>
            <a:r>
              <a:rPr lang="en-US" smtClean="0"/>
              <a:t> </a:t>
            </a:r>
          </a:p>
          <a:p>
            <a:pPr>
              <a:buFontTx/>
              <a:buChar char="•"/>
            </a:pPr>
            <a:r>
              <a:rPr lang="en-US" smtClean="0"/>
              <a:t>Ensure that judges correctly apply the Rule of Law</a:t>
            </a:r>
          </a:p>
          <a:p>
            <a:r>
              <a:rPr lang="en-US" smtClean="0"/>
              <a:t> </a:t>
            </a:r>
          </a:p>
          <a:p>
            <a:pPr lvl="1"/>
            <a:r>
              <a:rPr lang="en-US" smtClean="0"/>
              <a:t>	To do this those who have cases are permitted to apply their cases and have them reviewed by a panel of three judges, and, in 	some cases, as many as ten judges.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B621127-75BD-4E2F-A180-0E7A837A6E43}" type="slidenum">
              <a:rPr lang="en-US" smtClean="0"/>
              <a:pPr/>
              <a:t>4</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b="1" u="sng" smtClean="0"/>
              <a:t>Our Focus Today</a:t>
            </a:r>
            <a:r>
              <a:rPr lang="en-US" u="sng" smtClean="0"/>
              <a:t> </a:t>
            </a:r>
            <a:r>
              <a:rPr lang="en-US" b="1" u="sng" smtClean="0"/>
              <a:t>Our State Courts</a:t>
            </a:r>
            <a:endParaRPr lang="en-US" smtClean="0"/>
          </a:p>
          <a:p>
            <a:endParaRPr lang="en-US" smtClean="0"/>
          </a:p>
          <a:p>
            <a:r>
              <a:rPr lang="en-US" smtClean="0"/>
              <a:t>The state courts are very busy.</a:t>
            </a:r>
          </a:p>
          <a:p>
            <a:r>
              <a:rPr lang="en-US" smtClean="0"/>
              <a:t> </a:t>
            </a:r>
          </a:p>
          <a:p>
            <a:r>
              <a:rPr lang="en-US" smtClean="0"/>
              <a:t>In fact, not counting traffic cases, about 94% of all criminal and civil cases filed are filed in the state courts and only about 6% are filed in the federal courts.</a:t>
            </a:r>
          </a:p>
          <a:p>
            <a:r>
              <a:rPr lang="en-US" smtClean="0"/>
              <a:t> </a:t>
            </a:r>
          </a:p>
          <a:p>
            <a:r>
              <a:rPr lang="en-US" smtClean="0"/>
              <a:t>Today we will be talking about our state courts.</a:t>
            </a:r>
          </a:p>
          <a:p>
            <a:r>
              <a:rPr lang="en-US" smtClean="0"/>
              <a:t> </a:t>
            </a:r>
          </a:p>
          <a:p>
            <a:pPr eaLnBrk="1" hangingPunct="1"/>
            <a:endParaRPr lang="en-US" sz="28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C98B263-760B-4E86-9A2E-166EA1EDE37E}" type="slidenum">
              <a:rPr lang="en-US" smtClean="0"/>
              <a:pPr/>
              <a:t>40</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b="1" smtClean="0"/>
              <a:t>Voters Decide Who Will Continue to Serve as a</a:t>
            </a:r>
            <a:r>
              <a:rPr lang="en-US" b="1" u="sng" smtClean="0"/>
              <a:t> Judge</a:t>
            </a:r>
            <a:endParaRPr lang="en-US" smtClean="0"/>
          </a:p>
          <a:p>
            <a:endParaRPr lang="en-US" smtClean="0"/>
          </a:p>
          <a:p>
            <a:r>
              <a:rPr lang="en-US" smtClean="0"/>
              <a:t>And within four years after the Governor appoints a judge, </a:t>
            </a:r>
          </a:p>
          <a:p>
            <a:r>
              <a:rPr lang="en-US" smtClean="0"/>
              <a:t> </a:t>
            </a:r>
          </a:p>
          <a:p>
            <a:pPr>
              <a:buFontTx/>
              <a:buChar char="•"/>
            </a:pPr>
            <a:r>
              <a:rPr lang="en-US" smtClean="0"/>
              <a:t>a performance commission composed of voters from the community that the judge serves </a:t>
            </a:r>
          </a:p>
          <a:p>
            <a:r>
              <a:rPr lang="en-US" smtClean="0"/>
              <a:t> </a:t>
            </a:r>
          </a:p>
          <a:p>
            <a:pPr marL="685800" lvl="1" indent="-228600">
              <a:buFont typeface="Calibri" pitchFamily="34" charset="0"/>
              <a:buAutoNum type="arabicPeriod"/>
            </a:pPr>
            <a:r>
              <a:rPr lang="en-US" smtClean="0"/>
              <a:t>conduct a thorough review of the judges performance</a:t>
            </a:r>
          </a:p>
          <a:p>
            <a:pPr marL="685800" lvl="1" indent="-228600">
              <a:buFont typeface="Calibri" pitchFamily="34" charset="0"/>
              <a:buAutoNum type="arabicPeriod"/>
            </a:pPr>
            <a:r>
              <a:rPr lang="en-US" smtClean="0"/>
              <a:t>Issue a lengthy report addressing more than 30 performance criteria</a:t>
            </a:r>
          </a:p>
          <a:p>
            <a:pPr marL="685800" lvl="1" indent="-228600">
              <a:buFont typeface="Calibri" pitchFamily="34" charset="0"/>
              <a:buAutoNum type="arabicPeriod"/>
            </a:pPr>
            <a:r>
              <a:rPr lang="en-US" smtClean="0"/>
              <a:t>Make a recommendation about whether that individual should continue to serve as a judge</a:t>
            </a:r>
          </a:p>
          <a:p>
            <a:r>
              <a:rPr lang="en-US" smtClean="0"/>
              <a:t> </a:t>
            </a:r>
          </a:p>
          <a:p>
            <a:pPr>
              <a:buFontTx/>
              <a:buChar char="•"/>
            </a:pPr>
            <a:r>
              <a:rPr lang="en-US" smtClean="0"/>
              <a:t>And the voters then decide whether that individual should continue to serve or whether the Governor should be required to appoint someone else.</a:t>
            </a:r>
          </a:p>
          <a:p>
            <a:r>
              <a:rPr lang="en-US" smtClean="0"/>
              <a:t> </a:t>
            </a:r>
          </a:p>
          <a:p>
            <a:r>
              <a:rPr lang="en-US" b="1" u="sng" smtClean="0"/>
              <a:t>There are </a:t>
            </a:r>
            <a:r>
              <a:rPr lang="en-US" b="1" i="1" u="sng" smtClean="0"/>
              <a:t>more than 400 citizens</a:t>
            </a:r>
            <a:r>
              <a:rPr lang="en-US" b="1" u="sng" smtClean="0"/>
              <a:t> around the state who sit on the various disciplinary, nominating, and performance commissions that ensure the quality of our courts.</a:t>
            </a:r>
            <a:endParaRPr lang="en-US" sz="1100" smtClean="0"/>
          </a:p>
          <a:p>
            <a:r>
              <a:rPr lang="en-US" b="1" smtClean="0"/>
              <a:t> </a:t>
            </a:r>
            <a:endParaRPr lang="en-US" sz="1100" smtClean="0"/>
          </a:p>
          <a:p>
            <a:r>
              <a:rPr lang="en-US" b="1" u="sng" smtClean="0"/>
              <a:t>And, ultimately, many thousands of citizens like yourselves ensure that our courts are fair &amp; impartial.</a:t>
            </a:r>
            <a:endParaRPr lang="en-US" sz="1100" smtClean="0"/>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CF4F0FF-D4D0-4350-991C-6B8BF9793E36}" type="slidenum">
              <a:rPr lang="en-US" smtClean="0"/>
              <a:pPr/>
              <a:t>41</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b="1" smtClean="0"/>
              <a:t>Voters Ensure</a:t>
            </a:r>
            <a:r>
              <a:rPr lang="en-US" smtClean="0"/>
              <a:t> </a:t>
            </a:r>
            <a:r>
              <a:rPr lang="en-US" b="1" smtClean="0"/>
              <a:t>Our Courts</a:t>
            </a:r>
            <a:r>
              <a:rPr lang="en-US" smtClean="0"/>
              <a:t> </a:t>
            </a:r>
            <a:r>
              <a:rPr lang="en-US" b="1" smtClean="0"/>
              <a:t>are Fair &amp; </a:t>
            </a:r>
            <a:r>
              <a:rPr lang="en-US" b="1" u="sng" smtClean="0"/>
              <a:t>Impartial</a:t>
            </a:r>
            <a:endParaRPr lang="en-US" smtClean="0"/>
          </a:p>
          <a:p>
            <a:pPr eaLnBrk="1" hangingPunct="1"/>
            <a:endParaRPr lang="en-US" smtClean="0"/>
          </a:p>
          <a:p>
            <a:pPr eaLnBrk="1" hangingPunct="1"/>
            <a:r>
              <a:rPr lang="en-US" smtClean="0"/>
              <a:t>Thus, it is up to each and every one of us to ensure that we have courts that serve everyone fairly and impartially.</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CAE4065A-45F8-4CF9-AACB-FF1DE0F04F22}" type="slidenum">
              <a:rPr lang="en-US" smtClean="0"/>
              <a:pPr/>
              <a:t>42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B0D7D20-5CD1-4E35-BEFC-81D6ACFAD25E}" type="slidenum">
              <a:rPr lang="en-US" smtClean="0"/>
              <a:pPr/>
              <a:t>5</a:t>
            </a:fld>
            <a:endParaRPr lang="en-US" smtClean="0"/>
          </a:p>
        </p:txBody>
      </p:sp>
      <p:sp>
        <p:nvSpPr>
          <p:cNvPr id="63491" name="Rectangle 2"/>
          <p:cNvSpPr>
            <a:spLocks noRot="1" noChangeArrowheads="1" noTextEdit="1"/>
          </p:cNvSpPr>
          <p:nvPr>
            <p:ph type="sldImg"/>
          </p:nvPr>
        </p:nvSpPr>
        <p:spPr>
          <a:xfrm>
            <a:off x="495300" y="239713"/>
            <a:ext cx="1066800" cy="800100"/>
          </a:xfrm>
          <a:ln/>
        </p:spPr>
      </p:sp>
      <p:sp>
        <p:nvSpPr>
          <p:cNvPr id="63492" name="Rectangle 3"/>
          <p:cNvSpPr>
            <a:spLocks noGrp="1" noChangeArrowheads="1"/>
          </p:cNvSpPr>
          <p:nvPr>
            <p:ph type="body" idx="1"/>
          </p:nvPr>
        </p:nvSpPr>
        <p:spPr>
          <a:xfrm>
            <a:off x="406400" y="239713"/>
            <a:ext cx="6340475" cy="9040812"/>
          </a:xfrm>
          <a:noFill/>
          <a:ln/>
        </p:spPr>
        <p:txBody>
          <a:bodyPr/>
          <a:lstStyle/>
          <a:p>
            <a:pPr eaLnBrk="1" hangingPunct="1">
              <a:lnSpc>
                <a:spcPct val="90000"/>
              </a:lnSpc>
            </a:pPr>
            <a:r>
              <a:rPr lang="en-US" sz="1600" b="1" smtClean="0"/>
              <a:t>Talk with the </a:t>
            </a:r>
            <a:r>
              <a:rPr lang="en-US" sz="1600" b="1" u="sng" smtClean="0"/>
              <a:t>Audience</a:t>
            </a:r>
            <a:endParaRPr lang="en-US" sz="1600" b="1" smtClean="0"/>
          </a:p>
          <a:p>
            <a:pPr eaLnBrk="1" hangingPunct="1">
              <a:lnSpc>
                <a:spcPct val="90000"/>
              </a:lnSpc>
            </a:pPr>
            <a:endParaRPr lang="en-US" smtClean="0"/>
          </a:p>
          <a:p>
            <a:pPr eaLnBrk="1" hangingPunct="1">
              <a:lnSpc>
                <a:spcPct val="90000"/>
              </a:lnSpc>
            </a:pPr>
            <a:r>
              <a:rPr lang="en-US" smtClean="0"/>
              <a:t>***</a:t>
            </a:r>
            <a:r>
              <a:rPr lang="en-US" b="1" smtClean="0"/>
              <a:t>Establish the hypothetical***</a:t>
            </a:r>
            <a:endParaRPr lang="en-US" smtClean="0"/>
          </a:p>
          <a:p>
            <a:endParaRPr lang="en-US" smtClean="0"/>
          </a:p>
          <a:p>
            <a:r>
              <a:rPr lang="en-US" smtClean="0"/>
              <a:t>It is three days after a major blizzard.</a:t>
            </a:r>
          </a:p>
          <a:p>
            <a:r>
              <a:rPr lang="en-US" smtClean="0"/>
              <a:t> </a:t>
            </a:r>
          </a:p>
          <a:p>
            <a:r>
              <a:rPr lang="en-US" smtClean="0"/>
              <a:t>There is a city ordinance that requires residents to clear their sidewalks within 24 hours after it stops snowing.</a:t>
            </a:r>
          </a:p>
          <a:p>
            <a:r>
              <a:rPr lang="en-US" smtClean="0"/>
              <a:t> </a:t>
            </a:r>
          </a:p>
          <a:p>
            <a:r>
              <a:rPr lang="en-US" smtClean="0"/>
              <a:t>Walker is going home after getting groceries.</a:t>
            </a:r>
          </a:p>
          <a:p>
            <a:r>
              <a:rPr lang="en-US" smtClean="0"/>
              <a:t> </a:t>
            </a:r>
          </a:p>
          <a:p>
            <a:r>
              <a:rPr lang="en-US" smtClean="0"/>
              <a:t>Walker slips on a patch of ice in front of Castle’s home and breaks a hip.</a:t>
            </a:r>
          </a:p>
          <a:p>
            <a:r>
              <a:rPr lang="en-US" smtClean="0"/>
              <a:t> </a:t>
            </a:r>
          </a:p>
          <a:p>
            <a:r>
              <a:rPr lang="en-US" smtClean="0"/>
              <a:t>Walker has surgery to repair the injury and is out of work for several weeks.</a:t>
            </a:r>
          </a:p>
          <a:p>
            <a:r>
              <a:rPr lang="en-US" smtClean="0"/>
              <a:t> </a:t>
            </a:r>
          </a:p>
          <a:p>
            <a:r>
              <a:rPr lang="en-US" smtClean="0"/>
              <a:t>Walker knows about the city ordinance and believes that Castle’s failure to do so caused his injury.</a:t>
            </a:r>
          </a:p>
          <a:p>
            <a:r>
              <a:rPr lang="en-US" smtClean="0"/>
              <a:t> </a:t>
            </a:r>
          </a:p>
          <a:p>
            <a:r>
              <a:rPr lang="en-US" smtClean="0"/>
              <a:t>About 8 months after the accident, Walker sues Castle alleging negligence.</a:t>
            </a:r>
          </a:p>
          <a:p>
            <a:r>
              <a:rPr lang="en-US" smtClean="0"/>
              <a:t> </a:t>
            </a:r>
          </a:p>
          <a:p>
            <a:r>
              <a:rPr lang="en-US" smtClean="0"/>
              <a:t>Castle has difficulty remembering what exactly happened so long ago, but the sidewalks were always shoveled within 24 hours, and suspects that Walker slipped on ice that was created after piles of snow melted onto the sidewalk and then refroze. </a:t>
            </a:r>
          </a:p>
          <a:p>
            <a:endParaRPr lang="en-US" b="1" u="sng" smtClean="0"/>
          </a:p>
          <a:p>
            <a:r>
              <a:rPr lang="en-US" b="1" u="sng" smtClean="0"/>
              <a:t>Divide the audience into three groups.</a:t>
            </a:r>
          </a:p>
          <a:p>
            <a:r>
              <a:rPr lang="en-US" smtClean="0"/>
              <a:t>Tell one group it is Walker, </a:t>
            </a:r>
          </a:p>
          <a:p>
            <a:r>
              <a:rPr lang="en-US" smtClean="0"/>
              <a:t>the other Castle, </a:t>
            </a:r>
          </a:p>
          <a:p>
            <a:r>
              <a:rPr lang="en-US" smtClean="0"/>
              <a:t>the third, the public.</a:t>
            </a:r>
          </a:p>
          <a:p>
            <a:r>
              <a:rPr lang="en-US" smtClean="0"/>
              <a:t> </a:t>
            </a:r>
          </a:p>
          <a:p>
            <a:r>
              <a:rPr lang="en-US" smtClean="0"/>
              <a:t>They are in court, </a:t>
            </a:r>
          </a:p>
          <a:p>
            <a:r>
              <a:rPr lang="en-US" smtClean="0"/>
              <a:t> </a:t>
            </a:r>
          </a:p>
          <a:p>
            <a:r>
              <a:rPr lang="en-US" smtClean="0"/>
              <a:t>They can imagine hearing the bailiff say “all rise,” and you </a:t>
            </a:r>
            <a:r>
              <a:rPr lang="en-US" b="1" i="1" smtClean="0"/>
              <a:t>(If you are not a judge, you may prefer to describe this as “the judge” ) </a:t>
            </a:r>
            <a:r>
              <a:rPr lang="en-US" smtClean="0"/>
              <a:t>walk in. </a:t>
            </a:r>
          </a:p>
          <a:p>
            <a:r>
              <a:rPr lang="en-US" b="1" u="sng" smtClean="0"/>
              <a:t>Ask questions to establish the concepts of:</a:t>
            </a:r>
            <a:endParaRPr lang="en-US" u="sng" smtClean="0"/>
          </a:p>
          <a:p>
            <a:pPr lvl="1"/>
            <a:r>
              <a:rPr lang="en-US" smtClean="0"/>
              <a:t>Fairness &amp; impartiality</a:t>
            </a:r>
          </a:p>
          <a:p>
            <a:pPr lvl="1"/>
            <a:r>
              <a:rPr lang="en-US" smtClean="0"/>
              <a:t>Equal treatment</a:t>
            </a:r>
          </a:p>
          <a:p>
            <a:pPr lvl="1"/>
            <a:r>
              <a:rPr lang="en-US" smtClean="0"/>
              <a:t>Free from improper influences</a:t>
            </a:r>
          </a:p>
          <a:p>
            <a:r>
              <a:rPr lang="en-US" smtClean="0"/>
              <a:t> </a:t>
            </a:r>
          </a:p>
          <a:p>
            <a:r>
              <a:rPr lang="en-US" smtClean="0"/>
              <a:t>Some sample questions appear below.</a:t>
            </a:r>
          </a:p>
          <a:p>
            <a:r>
              <a:rPr lang="en-US" smtClean="0"/>
              <a:t>The questions and discussion will set up the transition to the next slide.</a:t>
            </a:r>
          </a:p>
          <a:p>
            <a:endParaRPr lang="en-US" b="1" u="sng" smtClean="0"/>
          </a:p>
          <a:p>
            <a:r>
              <a:rPr lang="en-US" b="1" u="sng" smtClean="0"/>
              <a:t>Sample Comments &amp; Questions</a:t>
            </a:r>
            <a:r>
              <a:rPr lang="en-US" smtClean="0"/>
              <a:t>:</a:t>
            </a:r>
          </a:p>
          <a:p>
            <a:r>
              <a:rPr lang="en-US" smtClean="0"/>
              <a:t> </a:t>
            </a:r>
          </a:p>
          <a:p>
            <a:r>
              <a:rPr lang="en-US" smtClean="0"/>
              <a:t>The 7th Amendment to the U.S. Constitution guarantees Walker and Castle the right to a trial by jury, and, of course, there will be a judge presiding over the trial.</a:t>
            </a:r>
          </a:p>
          <a:p>
            <a:r>
              <a:rPr lang="en-US" smtClean="0"/>
              <a:t> </a:t>
            </a:r>
          </a:p>
          <a:p>
            <a:r>
              <a:rPr lang="en-US" smtClean="0"/>
              <a:t>And, of course, each side wants to win in the end. </a:t>
            </a:r>
          </a:p>
          <a:p>
            <a:r>
              <a:rPr lang="en-US" smtClean="0"/>
              <a:t> </a:t>
            </a:r>
          </a:p>
          <a:p>
            <a:r>
              <a:rPr lang="en-US" smtClean="0"/>
              <a:t>But apart from winning or losing, how do you want to be treated Walker?  Castle?  </a:t>
            </a:r>
          </a:p>
          <a:p>
            <a:r>
              <a:rPr lang="en-US" smtClean="0"/>
              <a:t> </a:t>
            </a:r>
          </a:p>
          <a:p>
            <a:r>
              <a:rPr lang="en-US" smtClean="0"/>
              <a:t>Public, do you care how the judge and jury treat Walker &amp; Castle?</a:t>
            </a:r>
          </a:p>
          <a:p>
            <a:endParaRPr lang="en-US" b="1" u="sng" smtClean="0"/>
          </a:p>
          <a:p>
            <a:r>
              <a:rPr lang="en-US" b="1" u="sng" smtClean="0"/>
              <a:t>Guide the discussion toward what each side expects:</a:t>
            </a:r>
            <a:endParaRPr lang="en-US" u="sng" smtClean="0"/>
          </a:p>
          <a:p>
            <a:endParaRPr lang="en-US" smtClean="0"/>
          </a:p>
          <a:p>
            <a:pPr lvl="1"/>
            <a:r>
              <a:rPr lang="en-US" smtClean="0"/>
              <a:t>A chance to speak, present evidence</a:t>
            </a:r>
          </a:p>
          <a:p>
            <a:r>
              <a:rPr lang="en-US" smtClean="0"/>
              <a:t> </a:t>
            </a:r>
          </a:p>
          <a:p>
            <a:pPr lvl="1"/>
            <a:r>
              <a:rPr lang="en-US" smtClean="0"/>
              <a:t>The court to listen, be fair, not favor the other side</a:t>
            </a:r>
          </a:p>
          <a:p>
            <a:r>
              <a:rPr lang="en-US" smtClean="0"/>
              <a:t> </a:t>
            </a:r>
          </a:p>
          <a:p>
            <a:pPr lvl="1"/>
            <a:r>
              <a:rPr lang="en-US" smtClean="0"/>
              <a:t>Apply the law </a:t>
            </a:r>
          </a:p>
          <a:p>
            <a:endParaRPr lang="en-US" b="1" u="sng" smtClean="0"/>
          </a:p>
          <a:p>
            <a:r>
              <a:rPr lang="en-US" b="1" u="sng" smtClean="0"/>
              <a:t>QUESTIONS ABOUT FAIRNESS &amp; IMPARTIALITY</a:t>
            </a:r>
            <a:r>
              <a:rPr lang="en-US" smtClean="0"/>
              <a:t>: </a:t>
            </a:r>
          </a:p>
          <a:p>
            <a:r>
              <a:rPr lang="en-US" smtClean="0"/>
              <a:t>Walker, would it matter if I was a friend of Castle’s?</a:t>
            </a:r>
          </a:p>
          <a:p>
            <a:r>
              <a:rPr lang="en-US" smtClean="0"/>
              <a:t> </a:t>
            </a:r>
          </a:p>
          <a:p>
            <a:r>
              <a:rPr lang="en-US" smtClean="0"/>
              <a:t>Castle would it matter if Walker’s lawyer had let me use his condo at Vail?</a:t>
            </a:r>
          </a:p>
          <a:p>
            <a:r>
              <a:rPr lang="en-US" smtClean="0"/>
              <a:t> </a:t>
            </a:r>
          </a:p>
          <a:p>
            <a:r>
              <a:rPr lang="en-US" smtClean="0"/>
              <a:t>Public, would it matter if Castle’s insurance company was one of my clients in private practice?</a:t>
            </a:r>
          </a:p>
          <a:p>
            <a:r>
              <a:rPr lang="en-US" b="1" smtClean="0"/>
              <a:t> </a:t>
            </a:r>
            <a:endParaRPr lang="en-US" smtClean="0"/>
          </a:p>
          <a:p>
            <a:r>
              <a:rPr lang="en-US" b="1" smtClean="0"/>
              <a:t> </a:t>
            </a:r>
            <a:endParaRPr lang="en-US" smtClean="0"/>
          </a:p>
          <a:p>
            <a:r>
              <a:rPr lang="en-US" b="1" u="sng" smtClean="0"/>
              <a:t>QUESTIONS ABOUT EQUAL TREATMENT</a:t>
            </a:r>
            <a:r>
              <a:rPr lang="en-US" smtClean="0"/>
              <a:t>  </a:t>
            </a:r>
          </a:p>
          <a:p>
            <a:r>
              <a:rPr lang="en-US" smtClean="0"/>
              <a:t> </a:t>
            </a:r>
          </a:p>
          <a:p>
            <a:r>
              <a:rPr lang="en-US" smtClean="0"/>
              <a:t>Would it be fair for the court to make a decision based on whether Walker was </a:t>
            </a:r>
          </a:p>
          <a:p>
            <a:r>
              <a:rPr lang="en-US" smtClean="0"/>
              <a:t> </a:t>
            </a:r>
          </a:p>
          <a:p>
            <a:r>
              <a:rPr lang="en-US" smtClean="0"/>
              <a:t>a man or a woman?</a:t>
            </a:r>
          </a:p>
          <a:p>
            <a:r>
              <a:rPr lang="en-US" smtClean="0"/>
              <a:t> </a:t>
            </a:r>
          </a:p>
          <a:p>
            <a:r>
              <a:rPr lang="en-US" smtClean="0"/>
              <a:t>rich or poor?</a:t>
            </a:r>
          </a:p>
          <a:p>
            <a:r>
              <a:rPr lang="en-US" smtClean="0"/>
              <a:t> </a:t>
            </a:r>
          </a:p>
          <a:p>
            <a:r>
              <a:rPr lang="en-US" smtClean="0"/>
              <a:t>Castle came from another continent? </a:t>
            </a:r>
          </a:p>
          <a:p>
            <a:r>
              <a:rPr lang="en-US" smtClean="0"/>
              <a:t> </a:t>
            </a:r>
          </a:p>
          <a:p>
            <a:r>
              <a:rPr lang="en-US" smtClean="0"/>
              <a:t>Walker doesn’t go to church?</a:t>
            </a:r>
          </a:p>
          <a:p>
            <a:endParaRPr lang="en-US" smtClean="0"/>
          </a:p>
          <a:p>
            <a:r>
              <a:rPr lang="en-US" b="1" u="sng" smtClean="0"/>
              <a:t>QUESTIONS ABOUT THE RULE OF LAW</a:t>
            </a:r>
            <a:endParaRPr lang="en-US" smtClean="0"/>
          </a:p>
          <a:p>
            <a:r>
              <a:rPr lang="en-US" smtClean="0"/>
              <a:t> </a:t>
            </a:r>
          </a:p>
          <a:p>
            <a:r>
              <a:rPr lang="en-US" smtClean="0"/>
              <a:t>Would it be fair for the court to make its decision based on who the judge likes?</a:t>
            </a:r>
          </a:p>
          <a:p>
            <a:r>
              <a:rPr lang="en-US" smtClean="0"/>
              <a:t> </a:t>
            </a:r>
          </a:p>
          <a:p>
            <a:r>
              <a:rPr lang="en-US" smtClean="0"/>
              <a:t>Or based on what the judge thinks what social policy should be?</a:t>
            </a:r>
          </a:p>
          <a:p>
            <a:r>
              <a:rPr lang="en-US" smtClean="0"/>
              <a:t> </a:t>
            </a:r>
          </a:p>
          <a:p>
            <a:r>
              <a:rPr lang="en-US" smtClean="0"/>
              <a:t>Why do these things matter?</a:t>
            </a:r>
          </a:p>
          <a:p>
            <a:endParaRPr lang="en-US" smtClean="0"/>
          </a:p>
          <a:p>
            <a:endParaRPr lang="en-US" u="sng" smtClean="0"/>
          </a:p>
          <a:p>
            <a:endParaRPr lang="en-US" smtClean="0"/>
          </a:p>
          <a:p>
            <a:pPr eaLnBrk="1" hangingPunct="1">
              <a:lnSpc>
                <a:spcPct val="90000"/>
              </a:lnSpc>
            </a:pPr>
            <a:endParaRPr lang="en-US"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D819F8C-94B3-470E-9DDF-FF7810DBFB98}" type="slidenum">
              <a:rPr lang="en-US" smtClean="0"/>
              <a:pPr/>
              <a:t>6</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b="1" smtClean="0"/>
              <a:t>A Fundamental American Value:</a:t>
            </a:r>
            <a:r>
              <a:rPr lang="en-US" smtClean="0"/>
              <a:t> </a:t>
            </a:r>
            <a:r>
              <a:rPr lang="en-US" b="1" smtClean="0"/>
              <a:t>Equal Justice </a:t>
            </a:r>
            <a:r>
              <a:rPr lang="en-US" b="1" u="sng" smtClean="0"/>
              <a:t>Under Law</a:t>
            </a:r>
            <a:endParaRPr lang="en-US" smtClean="0"/>
          </a:p>
          <a:p>
            <a:pPr eaLnBrk="1" hangingPunct="1">
              <a:lnSpc>
                <a:spcPct val="90000"/>
              </a:lnSpc>
            </a:pPr>
            <a:endParaRPr lang="en-US" sz="2000" smtClean="0"/>
          </a:p>
          <a:p>
            <a:r>
              <a:rPr lang="en-US" smtClean="0"/>
              <a:t>This is what it says at the entrance to the U.S. Supreme Court.</a:t>
            </a:r>
          </a:p>
          <a:p>
            <a:r>
              <a:rPr lang="en-US" smtClean="0"/>
              <a:t> </a:t>
            </a:r>
          </a:p>
          <a:p>
            <a:r>
              <a:rPr lang="en-US" smtClean="0"/>
              <a:t>This is what our courts have done for more than 230 years, and what they must continue to do.</a:t>
            </a:r>
          </a:p>
          <a:p>
            <a:r>
              <a:rPr lang="en-US" smtClean="0"/>
              <a:t/>
            </a:r>
            <a:br>
              <a:rPr lang="en-US" smtClean="0"/>
            </a:br>
            <a:endParaRPr lang="en-US" sz="2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D9633CA-F431-48B3-9EE1-104D49A2E894}" type="slidenum">
              <a:rPr lang="en-US" smtClean="0"/>
              <a:pPr/>
              <a:t>7</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b="1" smtClean="0"/>
              <a:t>Fairness</a:t>
            </a:r>
            <a:r>
              <a:rPr lang="en-US" smtClean="0"/>
              <a:t> </a:t>
            </a:r>
            <a:r>
              <a:rPr lang="en-US" b="1" smtClean="0"/>
              <a:t>&amp;</a:t>
            </a:r>
            <a:r>
              <a:rPr lang="en-US" smtClean="0"/>
              <a:t> </a:t>
            </a:r>
            <a:r>
              <a:rPr lang="en-US" b="1" u="sng" smtClean="0"/>
              <a:t>Impartiality</a:t>
            </a:r>
            <a:endParaRPr lang="en-US" smtClean="0"/>
          </a:p>
          <a:p>
            <a:pPr eaLnBrk="1" hangingPunct="1"/>
            <a:endParaRPr lang="en-US" sz="2000" smtClean="0"/>
          </a:p>
          <a:p>
            <a:r>
              <a:rPr lang="en-US" sz="2000" smtClean="0"/>
              <a:t>***</a:t>
            </a:r>
            <a:r>
              <a:rPr lang="en-US" b="1" smtClean="0"/>
              <a:t>The picture is of the Cheyenne County Courthouse in Cheyenne Wells, Colorado.  </a:t>
            </a:r>
            <a:endParaRPr lang="en-US" smtClean="0"/>
          </a:p>
          <a:p>
            <a:r>
              <a:rPr lang="en-US" b="1" smtClean="0"/>
              <a:t>It was built in 1908****</a:t>
            </a:r>
          </a:p>
          <a:p>
            <a:endParaRPr lang="en-US" b="1" smtClean="0"/>
          </a:p>
          <a:p>
            <a:r>
              <a:rPr lang="en-US" smtClean="0"/>
              <a:t>To have freedom, we must have fair and impartial courts.</a:t>
            </a:r>
          </a:p>
          <a:p>
            <a:r>
              <a:rPr lang="en-US" smtClean="0"/>
              <a:t> </a:t>
            </a:r>
          </a:p>
          <a:p>
            <a:r>
              <a:rPr lang="en-US" smtClean="0"/>
              <a:t>Let’s talk about how we ensure that.</a:t>
            </a:r>
          </a:p>
          <a:p>
            <a:r>
              <a:rPr lang="en-US" smtClean="0"/>
              <a:t> </a:t>
            </a:r>
          </a:p>
          <a:p>
            <a:endParaRPr lang="en-US" smtClean="0"/>
          </a:p>
          <a:p>
            <a:pPr eaLnBrk="1" hangingPunct="1"/>
            <a:endParaRPr lang="en-US" sz="2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67501B9-6674-477E-924D-BA59D8F2312C}" type="slidenum">
              <a:rPr lang="en-US" smtClean="0"/>
              <a:pPr/>
              <a:t>8</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smtClean="0"/>
              <a:t>The Promise of </a:t>
            </a:r>
            <a:r>
              <a:rPr lang="en-US" b="1" u="sng" smtClean="0"/>
              <a:t>Impartiality</a:t>
            </a:r>
            <a:endParaRPr lang="en-US" smtClean="0"/>
          </a:p>
          <a:p>
            <a:pPr eaLnBrk="1" hangingPunct="1"/>
            <a:endParaRPr lang="en-US" sz="1400" smtClean="0"/>
          </a:p>
          <a:p>
            <a:r>
              <a:rPr lang="en-US" b="1" smtClean="0"/>
              <a:t>Ask questions that provide examples of </a:t>
            </a:r>
            <a:r>
              <a:rPr lang="en-US" b="1" u="sng" smtClean="0"/>
              <a:t>relationships</a:t>
            </a:r>
            <a:r>
              <a:rPr lang="en-US" b="1" smtClean="0"/>
              <a:t> that might make it difficult for a judge to be fair and impartial</a:t>
            </a:r>
            <a:endParaRPr lang="en-US" smtClean="0"/>
          </a:p>
          <a:p>
            <a:r>
              <a:rPr lang="en-US" smtClean="0"/>
              <a:t> </a:t>
            </a:r>
          </a:p>
          <a:p>
            <a:r>
              <a:rPr lang="en-US" smtClean="0"/>
              <a:t>Some sample questions appear below.</a:t>
            </a:r>
          </a:p>
          <a:p>
            <a:r>
              <a:rPr lang="en-US" smtClean="0"/>
              <a:t> </a:t>
            </a:r>
          </a:p>
          <a:p>
            <a:r>
              <a:rPr lang="en-US" smtClean="0"/>
              <a:t>Recall that we talked about whether it would be fair if </a:t>
            </a:r>
          </a:p>
          <a:p>
            <a:r>
              <a:rPr lang="en-US" smtClean="0"/>
              <a:t> </a:t>
            </a:r>
          </a:p>
          <a:p>
            <a:r>
              <a:rPr lang="en-US" smtClean="0"/>
              <a:t>I was a friend of Castle’s?</a:t>
            </a:r>
          </a:p>
          <a:p>
            <a:r>
              <a:rPr lang="en-US" smtClean="0"/>
              <a:t> </a:t>
            </a:r>
          </a:p>
          <a:p>
            <a:r>
              <a:rPr lang="en-US" smtClean="0"/>
              <a:t>Walker’s lawyer had let me use his condo at Vail?</a:t>
            </a:r>
          </a:p>
          <a:p>
            <a:r>
              <a:rPr lang="en-US" smtClean="0"/>
              <a:t> </a:t>
            </a:r>
          </a:p>
          <a:p>
            <a:r>
              <a:rPr lang="en-US" smtClean="0"/>
              <a:t>Castle’s insurance company was one of my clients in private practice?</a:t>
            </a:r>
          </a:p>
          <a:p>
            <a:r>
              <a:rPr lang="en-US" smtClean="0"/>
              <a:t> </a:t>
            </a:r>
          </a:p>
          <a:p>
            <a:r>
              <a:rPr lang="en-US" smtClean="0"/>
              <a:t>These are the kind of things that a judge must consider when determining whether he or she can sit as a fair and impartial judge in each case.</a:t>
            </a:r>
          </a:p>
          <a:p>
            <a:r>
              <a:rPr lang="en-US" smtClean="0"/>
              <a:t> </a:t>
            </a:r>
          </a:p>
          <a:p>
            <a:r>
              <a:rPr lang="en-US" smtClean="0"/>
              <a:t>Judges must not participate in cases </a:t>
            </a:r>
          </a:p>
          <a:p>
            <a:r>
              <a:rPr lang="en-US" smtClean="0"/>
              <a:t> </a:t>
            </a:r>
          </a:p>
          <a:p>
            <a:r>
              <a:rPr lang="en-US" smtClean="0"/>
              <a:t>in which they have a personal interest in the outcome of the case</a:t>
            </a:r>
          </a:p>
          <a:p>
            <a:r>
              <a:rPr lang="en-US" smtClean="0"/>
              <a:t> </a:t>
            </a:r>
          </a:p>
          <a:p>
            <a:r>
              <a:rPr lang="en-US" smtClean="0"/>
              <a:t>Not participate when they have personal relationships with the parties</a:t>
            </a:r>
          </a:p>
          <a:p>
            <a:r>
              <a:rPr lang="en-US" smtClean="0"/>
              <a:t/>
            </a:r>
            <a:br>
              <a:rPr lang="en-US" smtClean="0"/>
            </a:br>
            <a:endParaRPr lang="en-US"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05BFBB2-1A35-45B2-B39F-E617D4C49539}" type="slidenum">
              <a:rPr lang="en-US" smtClean="0"/>
              <a:pPr/>
              <a:t>9</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u="sng" smtClean="0"/>
              <a:t>Impartiality</a:t>
            </a:r>
            <a:endParaRPr lang="en-US" smtClean="0"/>
          </a:p>
          <a:p>
            <a:pPr eaLnBrk="1" hangingPunct="1"/>
            <a:endParaRPr lang="en-US" sz="1800" smtClean="0"/>
          </a:p>
          <a:p>
            <a:r>
              <a:rPr lang="en-US" sz="1800" smtClean="0"/>
              <a:t>***</a:t>
            </a:r>
            <a:r>
              <a:rPr lang="en-US" b="1" smtClean="0"/>
              <a:t>Ask questions that provide examples of </a:t>
            </a:r>
            <a:r>
              <a:rPr lang="en-US" b="1" u="sng" smtClean="0"/>
              <a:t>financial interests</a:t>
            </a:r>
            <a:r>
              <a:rPr lang="en-US" b="1" smtClean="0"/>
              <a:t> that might make it difficult for a judge to be fair and impartial***</a:t>
            </a:r>
            <a:endParaRPr lang="en-US" smtClean="0"/>
          </a:p>
          <a:p>
            <a:r>
              <a:rPr lang="en-US" smtClean="0"/>
              <a:t> </a:t>
            </a:r>
          </a:p>
          <a:p>
            <a:r>
              <a:rPr lang="en-US" smtClean="0"/>
              <a:t>Some sample questions appear below.</a:t>
            </a:r>
          </a:p>
          <a:p>
            <a:pPr eaLnBrk="1" hangingPunct="1"/>
            <a:endParaRPr lang="en-US" sz="1800" smtClean="0"/>
          </a:p>
          <a:p>
            <a:r>
              <a:rPr lang="en-US" smtClean="0"/>
              <a:t>What if the judge held stock in Castle’s company?</a:t>
            </a:r>
          </a:p>
          <a:p>
            <a:r>
              <a:rPr lang="en-US" smtClean="0"/>
              <a:t> </a:t>
            </a:r>
          </a:p>
          <a:p>
            <a:r>
              <a:rPr lang="en-US" smtClean="0"/>
              <a:t>To ensure that judges do not sit on cases in which the outcome could affect their financial interests, judges are required to disclose their family financial interests.</a:t>
            </a:r>
          </a:p>
          <a:p>
            <a:r>
              <a:rPr lang="en-US" smtClean="0"/>
              <a:t> </a:t>
            </a:r>
          </a:p>
          <a:p>
            <a:r>
              <a:rPr lang="en-US" smtClean="0"/>
              <a:t>Annual disclosures.  Family finances &amp; income from performing weddings.</a:t>
            </a:r>
          </a:p>
          <a:p>
            <a:r>
              <a:rPr lang="en-US" smtClean="0"/>
              <a:t> </a:t>
            </a:r>
          </a:p>
          <a:p>
            <a:r>
              <a:rPr lang="en-US" smtClean="0"/>
              <a:t>Quarterly disclosures.  Honoraria and gifts.</a:t>
            </a:r>
          </a:p>
          <a:p>
            <a:r>
              <a:rPr lang="en-US" smtClean="0"/>
              <a:t> </a:t>
            </a:r>
          </a:p>
          <a:p>
            <a:r>
              <a:rPr lang="en-US" smtClean="0"/>
              <a:t>You can find out what any judge’s financial interests are from public records maintained by the Secretary of State.</a:t>
            </a:r>
          </a:p>
          <a:p>
            <a:r>
              <a:rPr lang="en-US" smtClean="0"/>
              <a:t> </a:t>
            </a:r>
          </a:p>
          <a:p>
            <a:r>
              <a:rPr lang="en-US" smtClean="0"/>
              <a:t>The brochure called “More Information About Colorado State Courts”  tells you how to obtain this information.</a:t>
            </a:r>
          </a:p>
          <a:p>
            <a:r>
              <a:rPr lang="en-US" smtClean="0"/>
              <a:t/>
            </a:r>
            <a:br>
              <a:rPr lang="en-US" smtClean="0"/>
            </a:br>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CB4FF03-B12E-4A64-99E1-555DE358A536}" type="datetime1">
              <a:rPr lang="en-US"/>
              <a:pPr>
                <a:defRPr/>
              </a:pPr>
              <a:t>11/8/2013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B3BF03B3-EE50-4DD6-9941-511C03E145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12B667-4505-4582-88B8-A90126AEA21C}" type="datetime1">
              <a:rPr lang="en-US"/>
              <a:pPr>
                <a:defRPr/>
              </a:pPr>
              <a:t>11/8/2013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589D14E3-5797-45F5-9E0B-4C152AA184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A639142-0DB0-4B63-B5B2-29ACFC3BB151}" type="datetime1">
              <a:rPr lang="en-US"/>
              <a:pPr>
                <a:defRPr/>
              </a:pPr>
              <a:t>11/8/2013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D9F1E2A5-DA35-40C3-AF50-C036A6F281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ADAE6F01-16EF-45CF-8B4D-E4C35BB1EBA9}" type="datetime1">
              <a:rPr lang="en-US"/>
              <a:pPr>
                <a:defRPr/>
              </a:pPr>
              <a:t>11/8/2013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8" name="Slide Number Placeholder 22"/>
          <p:cNvSpPr>
            <a:spLocks noGrp="1"/>
          </p:cNvSpPr>
          <p:nvPr>
            <p:ph type="sldNum" sz="quarter" idx="12"/>
          </p:nvPr>
        </p:nvSpPr>
        <p:spPr/>
        <p:txBody>
          <a:bodyPr/>
          <a:lstStyle>
            <a:lvl1pPr>
              <a:defRPr/>
            </a:lvl1pPr>
          </a:lstStyle>
          <a:p>
            <a:pPr>
              <a:defRPr/>
            </a:pPr>
            <a:fld id="{EB91D5EB-25E0-4A02-94FE-E1112742DB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F4B13F7-0E5E-4D1C-9B39-962F13A5D3AE}" type="datetime1">
              <a:rPr lang="en-US"/>
              <a:pPr>
                <a:defRPr/>
              </a:pPr>
              <a:t>11/8/2013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83D3CFB5-B3DE-4A5F-AA2A-37BC652B20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5643962-A196-4DB5-A9F4-EBE81A61FEA6}" type="datetime1">
              <a:rPr lang="en-US"/>
              <a:pPr>
                <a:defRPr/>
              </a:pPr>
              <a:t>11/8/2013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9" name="Slide Number Placeholder 22"/>
          <p:cNvSpPr>
            <a:spLocks noGrp="1"/>
          </p:cNvSpPr>
          <p:nvPr>
            <p:ph type="sldNum" sz="quarter" idx="12"/>
          </p:nvPr>
        </p:nvSpPr>
        <p:spPr/>
        <p:txBody>
          <a:bodyPr/>
          <a:lstStyle>
            <a:lvl1pPr>
              <a:defRPr/>
            </a:lvl1pPr>
          </a:lstStyle>
          <a:p>
            <a:pPr>
              <a:defRPr/>
            </a:pPr>
            <a:fld id="{0FFEA965-1A7B-49E4-A174-8512D144D8D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EB6BF33B-284C-4E68-A0E5-DA91D1F8A8E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u="sng">
                <a:latin typeface="Tahoma" pitchFamily="34" charset="0"/>
              </a:defRPr>
            </a:lvl1pPr>
          </a:lstStyle>
          <a:p>
            <a:pPr>
              <a:defRPr/>
            </a:pPr>
            <a:fld id="{287EE194-C342-4622-AAA7-B21CB8AE21E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B9B35426-C869-45CC-B34A-FFD325E9406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4B44DAB6-0E46-401A-B102-95C2DA1A017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u="sng">
                <a:latin typeface="Tahoma"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u="sng">
                <a:latin typeface="Tahoma" pitchFamily="34" charset="0"/>
              </a:defRPr>
            </a:lvl1pPr>
          </a:lstStyle>
          <a:p>
            <a:pPr>
              <a:defRPr/>
            </a:pPr>
            <a:fld id="{068F9651-9952-49B4-8816-F8C5024908C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87DD717-86AB-4923-8426-1213D5CE7D6C}" type="datetime1">
              <a:rPr lang="en-US"/>
              <a:pPr>
                <a:defRPr/>
              </a:pPr>
              <a:t>11/8/2013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F03D1A2E-BCCC-438C-92E3-0E9B77671EC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fontAlgn="base">
              <a:spcBef>
                <a:spcPct val="0"/>
              </a:spcBef>
              <a:spcAft>
                <a:spcPct val="0"/>
              </a:spcAft>
              <a:defRPr u="sng">
                <a:latin typeface="Tahoma" pitchFamily="34" charset="0"/>
              </a:defRPr>
            </a:lvl1pPr>
          </a:lstStyle>
          <a:p>
            <a:pPr>
              <a:defRPr/>
            </a:pPr>
            <a:fld id="{CF945F28-81E3-40CE-8972-4BE0ED26A88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8" name="Date Placeholder 1"/>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9" name="Footer Placeholder 2"/>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fontAlgn="base">
              <a:spcBef>
                <a:spcPct val="0"/>
              </a:spcBef>
              <a:spcAft>
                <a:spcPct val="0"/>
              </a:spcAft>
              <a:defRPr u="sng">
                <a:solidFill>
                  <a:srgbClr val="FFFFFF"/>
                </a:solidFill>
                <a:latin typeface="Tahoma" pitchFamily="34" charset="0"/>
              </a:defRPr>
            </a:lvl1pPr>
          </a:lstStyle>
          <a:p>
            <a:pPr>
              <a:defRPr/>
            </a:pPr>
            <a:fld id="{DF696BFF-1106-482F-B185-1BCB775B35B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9E2F5DD6-2345-4E96-84D0-3C162EE23FA7}" type="slidenum">
              <a:rPr lang="en-US"/>
              <a:pPr>
                <a:defRPr/>
              </a:pPr>
              <a:t>‹#›</a:t>
            </a:fld>
            <a:endParaRPr lang="en-US"/>
          </a:p>
        </p:txBody>
      </p:sp>
      <p:sp>
        <p:nvSpPr>
          <p:cNvPr id="17" name="Date Placeholder 4"/>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latin typeface="Tahoma" pitchFamily="34" charset="0"/>
              </a:defRPr>
            </a:lvl1pPr>
          </a:lstStyle>
          <a:p>
            <a:pPr>
              <a:defRPr/>
            </a:pPr>
            <a:fld id="{BD6C5A4D-9195-4F1F-986D-EEBF42489DB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3624B3D1-428E-4D27-8CBC-48877D7EC68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fontAlgn="base">
              <a:spcBef>
                <a:spcPct val="0"/>
              </a:spcBef>
              <a:spcAft>
                <a:spcPct val="0"/>
              </a:spcAft>
              <a:defRPr u="sng">
                <a:latin typeface="Tahoma" pitchFamily="34" charset="0"/>
              </a:defRPr>
            </a:lvl1pPr>
          </a:lstStyle>
          <a:p>
            <a:pPr>
              <a:defRPr/>
            </a:pPr>
            <a:fld id="{D6F0242F-8790-421D-82F2-1E2A0AB6F4C4}" type="slidenum">
              <a:rPr lang="en-US"/>
              <a:pPr>
                <a:defRPr/>
              </a:pPr>
              <a:t>‹#›</a:t>
            </a:fld>
            <a:endParaRPr lang="en-US"/>
          </a:p>
        </p:txBody>
      </p:sp>
      <p:sp>
        <p:nvSpPr>
          <p:cNvPr id="14"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11/8/2013</a:t>
            </a:fld>
            <a:endParaRPr lang="en-US"/>
          </a:p>
        </p:txBody>
      </p:sp>
      <p:sp>
        <p:nvSpPr>
          <p:cNvPr id="15" name="Footer Placeholder 4"/>
          <p:cNvSpPr>
            <a:spLocks noGrp="1"/>
          </p:cNvSpPr>
          <p:nvPr>
            <p:ph type="ftr" sz="quarter" idx="12"/>
          </p:nvPr>
        </p:nvSpPr>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391076-3F16-4679-A035-632C9D4454B2}" type="datetime1">
              <a:rPr lang="en-US"/>
              <a:pPr>
                <a:defRPr/>
              </a:pPr>
              <a:t>11/8/2013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6" name="Slide Number Placeholder 5"/>
          <p:cNvSpPr>
            <a:spLocks noGrp="1"/>
          </p:cNvSpPr>
          <p:nvPr>
            <p:ph type="sldNum" sz="quarter" idx="12"/>
          </p:nvPr>
        </p:nvSpPr>
        <p:spPr/>
        <p:txBody>
          <a:bodyPr/>
          <a:lstStyle>
            <a:lvl1pPr>
              <a:defRPr/>
            </a:lvl1pPr>
          </a:lstStyle>
          <a:p>
            <a:pPr>
              <a:defRPr/>
            </a:pPr>
            <a:fld id="{6E0ED348-EE34-430E-B93E-B5004476D2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F4D6718-FA99-4300-8F55-403585FEA351}" type="datetime1">
              <a:rPr lang="en-US"/>
              <a:pPr>
                <a:defRPr/>
              </a:pPr>
              <a:t>11/8/2013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82138A97-4A9B-49B9-9A9A-BDF5D2A74F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59F7641-DBFC-4CDC-B471-2385ECADD27E}" type="datetime1">
              <a:rPr lang="en-US"/>
              <a:pPr>
                <a:defRPr/>
              </a:pPr>
              <a:t>11/8/2013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9" name="Slide Number Placeholder 22"/>
          <p:cNvSpPr>
            <a:spLocks noGrp="1"/>
          </p:cNvSpPr>
          <p:nvPr>
            <p:ph type="sldNum" sz="quarter" idx="12"/>
          </p:nvPr>
        </p:nvSpPr>
        <p:spPr/>
        <p:txBody>
          <a:bodyPr/>
          <a:lstStyle>
            <a:lvl1pPr>
              <a:defRPr/>
            </a:lvl1pPr>
          </a:lstStyle>
          <a:p>
            <a:pPr>
              <a:defRPr/>
            </a:pPr>
            <a:fld id="{963FA6F7-AC57-4249-AFA9-F2CD28DCA8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82584E3-50C0-4EFA-B4AB-AF617DDF433C}" type="datetime1">
              <a:rPr lang="en-US"/>
              <a:pPr>
                <a:defRPr/>
              </a:pPr>
              <a:t>11/8/2013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5" name="Slide Number Placeholder 22"/>
          <p:cNvSpPr>
            <a:spLocks noGrp="1"/>
          </p:cNvSpPr>
          <p:nvPr>
            <p:ph type="sldNum" sz="quarter" idx="12"/>
          </p:nvPr>
        </p:nvSpPr>
        <p:spPr/>
        <p:txBody>
          <a:bodyPr/>
          <a:lstStyle>
            <a:lvl1pPr>
              <a:defRPr/>
            </a:lvl1pPr>
          </a:lstStyle>
          <a:p>
            <a:pPr>
              <a:defRPr/>
            </a:pPr>
            <a:fld id="{3E0B3D7E-6AC1-46F4-96F0-D3972E91AA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ED7E878-1103-43A1-83DD-93C8F6185271}" type="datetime1">
              <a:rPr lang="en-US"/>
              <a:pPr>
                <a:defRPr/>
              </a:pPr>
              <a:t>11/8/2013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4" name="Slide Number Placeholder 22"/>
          <p:cNvSpPr>
            <a:spLocks noGrp="1"/>
          </p:cNvSpPr>
          <p:nvPr>
            <p:ph type="sldNum" sz="quarter" idx="12"/>
          </p:nvPr>
        </p:nvSpPr>
        <p:spPr/>
        <p:txBody>
          <a:bodyPr/>
          <a:lstStyle>
            <a:lvl1pPr>
              <a:defRPr/>
            </a:lvl1pPr>
          </a:lstStyle>
          <a:p>
            <a:pPr>
              <a:defRPr/>
            </a:pPr>
            <a:fld id="{2A7A68B3-09E2-401A-8B95-FE99686785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F095042-67B9-46EE-88B4-B68054B41E97}" type="datetime1">
              <a:rPr lang="en-US"/>
              <a:pPr>
                <a:defRPr/>
              </a:pPr>
              <a:t>11/8/2013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5DC2539E-8D40-4751-BC92-8E7B1F0DBD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BB2F679-0E8C-44BE-8B6C-4EEE06F22720}" type="datetime1">
              <a:rPr lang="en-US"/>
              <a:pPr>
                <a:defRPr/>
              </a:pPr>
              <a:t>11/8/2013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2007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CA9BB90B-C173-4395-8971-2CA571F2A2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18827B1-E765-45A9-9A42-C0F2BFD91269}" type="datetime1">
              <a:rPr lang="en-US"/>
              <a:pPr>
                <a:defRPr/>
              </a:pPr>
              <a:t>11/8/2013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Copyright © 2007 by Colorado Bar Association and Colorado Judicial Institute, Inc</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0FC9344-E955-4CEE-B597-5847E3EDD73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56" r:id="rId1"/>
    <p:sldLayoutId id="2147484057" r:id="rId2"/>
    <p:sldLayoutId id="2147484069"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Lst>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u="none">
                <a:solidFill>
                  <a:srgbClr val="FFFFFF"/>
                </a:solidFill>
                <a:latin typeface="Georgia"/>
              </a:defRPr>
            </a:lvl1pPr>
          </a:lstStyle>
          <a:p>
            <a:pPr>
              <a:defRPr/>
            </a:pPr>
            <a:fld id="{AF310782-D64B-48AD-8518-9EB153D3681F}" type="datetimeFigureOut">
              <a:rPr lang="en-US"/>
              <a:pPr>
                <a:defRPr/>
              </a:pPr>
              <a:t>11/8/2013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u="none">
                <a:solidFill>
                  <a:srgbClr val="FFFFFF"/>
                </a:solidFill>
                <a:latin typeface="Georgi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u="none">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u="none">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u="none">
                <a:solidFill>
                  <a:srgbClr val="969696">
                    <a:shade val="75000"/>
                  </a:srgbClr>
                </a:solidFill>
                <a:latin typeface="Georgia"/>
              </a:defRPr>
            </a:lvl1pPr>
          </a:lstStyle>
          <a:p>
            <a:pPr>
              <a:defRPr/>
            </a:pPr>
            <a:fld id="{696BD42A-C5ED-4E6F-ABF2-3FF70322BBD8}" type="slidenum">
              <a:rPr lang="en-US"/>
              <a:pPr>
                <a:defRPr/>
              </a:pPr>
              <a:t>‹#›</a:t>
            </a:fld>
            <a:endParaRPr lang="en-US"/>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defRPr>
      </a:lvl2pPr>
      <a:lvl3pPr algn="ctr" rtl="0" eaLnBrk="0" fontAlgn="base" hangingPunct="0">
        <a:spcBef>
          <a:spcPct val="0"/>
        </a:spcBef>
        <a:spcAft>
          <a:spcPct val="0"/>
        </a:spcAft>
        <a:defRPr sz="3300">
          <a:solidFill>
            <a:srgbClr val="838383"/>
          </a:solidFill>
          <a:latin typeface="Georgia" pitchFamily="18" charset="0"/>
        </a:defRPr>
      </a:lvl3pPr>
      <a:lvl4pPr algn="ctr" rtl="0" eaLnBrk="0" fontAlgn="base" hangingPunct="0">
        <a:spcBef>
          <a:spcPct val="0"/>
        </a:spcBef>
        <a:spcAft>
          <a:spcPct val="0"/>
        </a:spcAft>
        <a:defRPr sz="3300">
          <a:solidFill>
            <a:srgbClr val="838383"/>
          </a:solidFill>
          <a:latin typeface="Georgia" pitchFamily="18" charset="0"/>
        </a:defRPr>
      </a:lvl4pPr>
      <a:lvl5pPr algn="ctr" rtl="0" eaLnBrk="0" fontAlgn="base" hangingPunct="0">
        <a:spcBef>
          <a:spcPct val="0"/>
        </a:spcBef>
        <a:spcAft>
          <a:spcPct val="0"/>
        </a:spcAft>
        <a:defRPr sz="3300">
          <a:solidFill>
            <a:srgbClr val="838383"/>
          </a:solidFill>
          <a:latin typeface="Georgia" pitchFamily="18"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usinfo.state.gov/journals/itdhr/0405/ijde/pdf.htm"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8.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Placeholder 12" descr="OurCourts_Colorado_01.jpg"/>
          <p:cNvPicPr>
            <a:picLocks noGrp="1" noChangeAspect="1"/>
          </p:cNvPicPr>
          <p:nvPr>
            <p:ph type="pic" idx="1"/>
          </p:nvPr>
        </p:nvPicPr>
        <p:blipFill>
          <a:blip r:embed="rId3" cstate="print"/>
          <a:srcRect l="-3198" r="-3516"/>
          <a:stretch>
            <a:fillRect/>
          </a:stretch>
        </p:blipFill>
        <p:spPr>
          <a:xfrm>
            <a:off x="2819400" y="1117600"/>
            <a:ext cx="6324600" cy="4216400"/>
          </a:xfrm>
        </p:spPr>
      </p:pic>
      <p:sp>
        <p:nvSpPr>
          <p:cNvPr id="12" name="Text Placeholder 11"/>
          <p:cNvSpPr>
            <a:spLocks noGrp="1"/>
          </p:cNvSpPr>
          <p:nvPr>
            <p:ph type="body" sz="half" idx="2"/>
          </p:nvPr>
        </p:nvSpPr>
        <p:spPr>
          <a:xfrm>
            <a:off x="228600" y="990600"/>
            <a:ext cx="2743200" cy="5257800"/>
          </a:xfrm>
        </p:spPr>
        <p:txBody>
          <a:bodyPr>
            <a:noAutofit/>
          </a:bodyPr>
          <a:lstStyle/>
          <a:p>
            <a:pPr eaLnBrk="1" fontAlgn="auto" hangingPunct="1">
              <a:defRPr/>
            </a:pPr>
            <a:r>
              <a:rPr lang="en-US" sz="4400" dirty="0" smtClean="0">
                <a:solidFill>
                  <a:schemeClr val="tx1"/>
                </a:solidFill>
                <a:effectLst>
                  <a:outerShdw blurRad="38100" dist="38100" dir="2700000" algn="tl">
                    <a:srgbClr val="000000">
                      <a:alpha val="43137"/>
                    </a:srgbClr>
                  </a:outerShdw>
                </a:effectLst>
                <a:latin typeface="Bell MT" pitchFamily="18" charset="0"/>
                <a:ea typeface="Batang" pitchFamily="18" charset="-127"/>
              </a:rPr>
              <a:t>“</a:t>
            </a:r>
            <a:r>
              <a:rPr lang="en-US" sz="4400" dirty="0" smtClean="0">
                <a:ln w="6350">
                  <a:noFill/>
                </a:ln>
                <a:solidFill>
                  <a:schemeClr val="tx1"/>
                </a:solidFill>
                <a:effectLst>
                  <a:outerShdw blurRad="38100" dist="38100" dir="2700000" algn="tl">
                    <a:srgbClr val="000000">
                      <a:alpha val="43137"/>
                    </a:srgbClr>
                  </a:outerShdw>
                </a:effectLst>
                <a:latin typeface="Bell MT" pitchFamily="18" charset="0"/>
                <a:ea typeface="Batang" pitchFamily="18" charset="-127"/>
              </a:rPr>
              <a:t>Our State Courts</a:t>
            </a:r>
            <a:r>
              <a:rPr lang="en-US" sz="4400" dirty="0" smtClean="0">
                <a:solidFill>
                  <a:schemeClr val="tx1"/>
                </a:solidFill>
                <a:effectLst>
                  <a:outerShdw blurRad="38100" dist="38100" dir="2700000" algn="tl">
                    <a:srgbClr val="000000">
                      <a:alpha val="43137"/>
                    </a:srgbClr>
                  </a:outerShdw>
                </a:effectLst>
                <a:latin typeface="Bell MT" pitchFamily="18" charset="0"/>
                <a:ea typeface="Batang" pitchFamily="18" charset="-127"/>
              </a:rPr>
              <a:t>” </a:t>
            </a:r>
            <a:endParaRPr lang="en-US" sz="4400" dirty="0">
              <a:solidFill>
                <a:schemeClr val="tx1"/>
              </a:solidFill>
              <a:effectLst>
                <a:outerShdw blurRad="38100" dist="38100" dir="2700000" algn="tl">
                  <a:srgbClr val="000000">
                    <a:alpha val="43137"/>
                  </a:srgbClr>
                </a:outerShdw>
              </a:effectLst>
              <a:latin typeface="Bell MT" pitchFamily="18" charset="0"/>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idx="1"/>
          </p:nvPr>
        </p:nvSpPr>
        <p:spPr/>
        <p:txBody>
          <a:bodyPr>
            <a:normAutofit/>
          </a:bodyPr>
          <a:lstStyle/>
          <a:p>
            <a:pPr marL="548640" indent="-411480" algn="ctr" eaLnBrk="1" fontAlgn="auto" hangingPunct="1">
              <a:spcAft>
                <a:spcPts val="0"/>
              </a:spcAft>
              <a:buClr>
                <a:schemeClr val="tx1">
                  <a:shade val="95000"/>
                </a:schemeClr>
              </a:buClr>
              <a:buFont typeface="Wingdings" pitchFamily="2" charset="2"/>
              <a:buNone/>
              <a:defRPr/>
            </a:pPr>
            <a:endParaRPr lang="en-US" dirty="0" smtClean="0"/>
          </a:p>
          <a:p>
            <a:pPr marL="548640" indent="-411480" algn="ctr" eaLnBrk="1" fontAlgn="auto" hangingPunct="1">
              <a:spcAft>
                <a:spcPts val="0"/>
              </a:spcAft>
              <a:buClr>
                <a:schemeClr val="tx1">
                  <a:shade val="95000"/>
                </a:schemeClr>
              </a:buClr>
              <a:buFont typeface="Wingdings" pitchFamily="2" charset="2"/>
              <a:buNone/>
              <a:defRPr/>
            </a:pPr>
            <a:r>
              <a:rPr lang="en-US" sz="6000" b="1" spc="100" dirty="0" smtClean="0">
                <a:solidFill>
                  <a:srgbClr val="1E2171"/>
                </a:solidFill>
                <a:effectLst>
                  <a:outerShdw blurRad="38100" dist="38100" dir="2700000" algn="tl">
                    <a:srgbClr val="000000">
                      <a:alpha val="43137"/>
                    </a:srgbClr>
                  </a:outerShdw>
                </a:effectLst>
                <a:latin typeface="Bell MT" pitchFamily="18" charset="0"/>
              </a:rPr>
              <a:t>“Recusal”</a:t>
            </a:r>
          </a:p>
          <a:p>
            <a:pPr marL="548640" indent="-411480" algn="ctr" eaLnBrk="1" fontAlgn="auto" hangingPunct="1">
              <a:spcAft>
                <a:spcPts val="0"/>
              </a:spcAft>
              <a:buClr>
                <a:schemeClr val="tx1">
                  <a:shade val="95000"/>
                </a:schemeClr>
              </a:buClr>
              <a:buFont typeface="Wingdings" pitchFamily="2" charset="2"/>
              <a:buNone/>
              <a:defRPr/>
            </a:pPr>
            <a:endParaRPr lang="en-US" sz="6000" dirty="0" smtClean="0"/>
          </a:p>
          <a:p>
            <a:pPr marL="548640" indent="-411480" algn="ctr" eaLnBrk="1" fontAlgn="auto" hangingPunct="1">
              <a:spcAft>
                <a:spcPts val="0"/>
              </a:spcAft>
              <a:buClr>
                <a:schemeClr val="tx1">
                  <a:shade val="95000"/>
                </a:schemeClr>
              </a:buClr>
              <a:buFont typeface="Wingdings" pitchFamily="2" charset="2"/>
              <a:buNone/>
              <a:defRPr/>
            </a:pPr>
            <a:endParaRPr lang="en-US" dirty="0" smtClean="0"/>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4580" name="Text Box 5"/>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81000" y="381000"/>
            <a:ext cx="8229600" cy="4648200"/>
          </a:xfrm>
        </p:spPr>
        <p:txBody>
          <a:bodyPr/>
          <a:lstStyle/>
          <a:p>
            <a:pPr eaLnBrk="1" hangingPunct="1">
              <a:defRPr/>
            </a:pPr>
            <a:endParaRPr lang="en-US" sz="4000" dirty="0" smtClean="0"/>
          </a:p>
          <a:p>
            <a:pPr eaLnBrk="1" hangingPunct="1">
              <a:defRPr/>
            </a:pPr>
            <a:endParaRPr lang="en-US" sz="4000" b="1" dirty="0" smtClean="0">
              <a:solidFill>
                <a:srgbClr val="1E2171"/>
              </a:solidFill>
              <a:effectLst>
                <a:outerShdw blurRad="38100" dist="38100" dir="2700000" algn="tl">
                  <a:srgbClr val="000000">
                    <a:alpha val="43137"/>
                  </a:srgbClr>
                </a:outerShdw>
              </a:effectLst>
              <a:latin typeface="Bell MT" pitchFamily="18" charset="0"/>
            </a:endParaRPr>
          </a:p>
          <a:p>
            <a:pPr algn="ctr" eaLnBrk="1" hangingPunct="1">
              <a:buFont typeface="Wingdings" pitchFamily="2" charset="2"/>
              <a:buNone/>
              <a:defRPr/>
            </a:pPr>
            <a:r>
              <a:rPr lang="en-US" sz="5400" b="1" dirty="0" smtClean="0">
                <a:solidFill>
                  <a:srgbClr val="1E2171"/>
                </a:solidFill>
                <a:effectLst>
                  <a:outerShdw blurRad="38100" dist="38100" dir="2700000" algn="tl">
                    <a:srgbClr val="000000">
                      <a:alpha val="43137"/>
                    </a:srgbClr>
                  </a:outerShdw>
                </a:effectLst>
                <a:latin typeface="Bell MT" pitchFamily="18" charset="0"/>
              </a:rPr>
              <a:t>Anyone can </a:t>
            </a:r>
          </a:p>
          <a:p>
            <a:pPr algn="ctr" eaLnBrk="1" hangingPunct="1">
              <a:buFont typeface="Wingdings" pitchFamily="2" charset="2"/>
              <a:buNone/>
              <a:defRPr/>
            </a:pPr>
            <a:r>
              <a:rPr lang="en-US" sz="5400" b="1" dirty="0" smtClean="0">
                <a:solidFill>
                  <a:srgbClr val="1E2171"/>
                </a:solidFill>
                <a:effectLst>
                  <a:outerShdw blurRad="38100" dist="38100" dir="2700000" algn="tl">
                    <a:srgbClr val="000000">
                      <a:alpha val="43137"/>
                    </a:srgbClr>
                  </a:outerShdw>
                </a:effectLst>
                <a:latin typeface="Bell MT" pitchFamily="18" charset="0"/>
              </a:rPr>
              <a:t>submit a complaint about a judge.</a:t>
            </a:r>
          </a:p>
          <a:p>
            <a:pPr eaLnBrk="1" hangingPunct="1">
              <a:buFont typeface="Wingdings" pitchFamily="2" charset="2"/>
              <a:buNone/>
              <a:defRPr/>
            </a:pPr>
            <a:endParaRPr lang="en-US" dirty="0" smtClean="0">
              <a:solidFill>
                <a:schemeClr val="tx2"/>
              </a:solidFill>
            </a:endParaRPr>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5604" name="Text Box 5"/>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Autofit/>
          </a:bodyPr>
          <a:lstStyle/>
          <a:p>
            <a:pPr eaLnBrk="1" fontAlgn="auto" hangingPunct="1">
              <a:spcAft>
                <a:spcPts val="0"/>
              </a:spcAft>
              <a:defRPr/>
            </a:pPr>
            <a:r>
              <a:rPr lang="en-US" sz="4200" dirty="0" smtClean="0">
                <a:solidFill>
                  <a:srgbClr val="1E2171"/>
                </a:solidFill>
                <a:latin typeface="Bell MT" pitchFamily="18" charset="0"/>
              </a:rPr>
              <a:t>Enforcing Rules of Conduct </a:t>
            </a:r>
            <a:br>
              <a:rPr lang="en-US" sz="4200" dirty="0" smtClean="0">
                <a:solidFill>
                  <a:srgbClr val="1E2171"/>
                </a:solidFill>
                <a:latin typeface="Bell MT" pitchFamily="18" charset="0"/>
              </a:rPr>
            </a:br>
            <a:r>
              <a:rPr lang="en-US" sz="4200" dirty="0" smtClean="0">
                <a:solidFill>
                  <a:srgbClr val="1E2171"/>
                </a:solidFill>
                <a:latin typeface="Bell MT" pitchFamily="18" charset="0"/>
              </a:rPr>
              <a:t>Judicial Disciplinary Commission</a:t>
            </a:r>
          </a:p>
        </p:txBody>
      </p:sp>
      <p:pic>
        <p:nvPicPr>
          <p:cNvPr id="267294" name="Picture 30" descr="State Capitol"/>
          <p:cNvPicPr>
            <a:picLocks noGrp="1" noChangeAspect="1" noChangeArrowheads="1"/>
          </p:cNvPicPr>
          <p:nvPr>
            <p:ph sz="half" idx="1"/>
          </p:nvPr>
        </p:nvPicPr>
        <p:blipFill>
          <a:blip r:embed="rId3" cstate="print"/>
          <a:srcRect/>
          <a:stretch>
            <a:fillRect/>
          </a:stretch>
        </p:blipFill>
        <p:spPr>
          <a:xfrm>
            <a:off x="228600" y="3886200"/>
            <a:ext cx="1447800" cy="1085850"/>
          </a:xfrm>
          <a:noFill/>
        </p:spPr>
      </p:pic>
      <p:pic>
        <p:nvPicPr>
          <p:cNvPr id="267308" name="Picture 44" descr="Governor's Mansion #3"/>
          <p:cNvPicPr>
            <a:picLocks noGrp="1" noChangeAspect="1" noChangeArrowheads="1"/>
          </p:cNvPicPr>
          <p:nvPr>
            <p:ph sz="quarter" idx="2"/>
          </p:nvPr>
        </p:nvPicPr>
        <p:blipFill>
          <a:blip r:embed="rId4" cstate="print"/>
          <a:srcRect/>
          <a:stretch>
            <a:fillRect/>
          </a:stretch>
        </p:blipFill>
        <p:spPr>
          <a:xfrm>
            <a:off x="152400" y="1905000"/>
            <a:ext cx="1428750" cy="950913"/>
          </a:xfrm>
          <a:noFill/>
        </p:spPr>
      </p:pic>
      <p:pic>
        <p:nvPicPr>
          <p:cNvPr id="267310" name="Picture 46" descr="appellate court"/>
          <p:cNvPicPr>
            <a:picLocks noGrp="1" noChangeAspect="1" noChangeArrowheads="1"/>
          </p:cNvPicPr>
          <p:nvPr>
            <p:ph sz="quarter" idx="3"/>
          </p:nvPr>
        </p:nvPicPr>
        <p:blipFill>
          <a:blip r:embed="rId5" cstate="print"/>
          <a:srcRect/>
          <a:stretch>
            <a:fillRect/>
          </a:stretch>
        </p:blipFill>
        <p:spPr>
          <a:xfrm>
            <a:off x="7364413" y="2328863"/>
            <a:ext cx="1627187" cy="730250"/>
          </a:xfrm>
          <a:noFill/>
        </p:spPr>
      </p:pic>
      <p:sp>
        <p:nvSpPr>
          <p:cNvPr id="31"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67268" name="Oval 4"/>
          <p:cNvSpPr>
            <a:spLocks noChangeArrowheads="1"/>
          </p:cNvSpPr>
          <p:nvPr/>
        </p:nvSpPr>
        <p:spPr bwMode="auto">
          <a:xfrm>
            <a:off x="2667000" y="3352800"/>
            <a:ext cx="304800" cy="3048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67270" name="Oval 6"/>
          <p:cNvSpPr>
            <a:spLocks noChangeArrowheads="1"/>
          </p:cNvSpPr>
          <p:nvPr/>
        </p:nvSpPr>
        <p:spPr bwMode="auto">
          <a:xfrm>
            <a:off x="3429000" y="3352800"/>
            <a:ext cx="304800" cy="3048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67271" name="Oval 7"/>
          <p:cNvSpPr>
            <a:spLocks noChangeArrowheads="1"/>
          </p:cNvSpPr>
          <p:nvPr/>
        </p:nvSpPr>
        <p:spPr bwMode="auto">
          <a:xfrm>
            <a:off x="3429000" y="28194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272" name="Oval 8"/>
          <p:cNvSpPr>
            <a:spLocks noChangeArrowheads="1"/>
          </p:cNvSpPr>
          <p:nvPr/>
        </p:nvSpPr>
        <p:spPr bwMode="auto">
          <a:xfrm>
            <a:off x="2667000" y="28194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273" name="Oval 9"/>
          <p:cNvSpPr>
            <a:spLocks noChangeArrowheads="1"/>
          </p:cNvSpPr>
          <p:nvPr/>
        </p:nvSpPr>
        <p:spPr bwMode="auto">
          <a:xfrm>
            <a:off x="2667000" y="22098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274" name="Oval 10"/>
          <p:cNvSpPr>
            <a:spLocks noChangeArrowheads="1"/>
          </p:cNvSpPr>
          <p:nvPr/>
        </p:nvSpPr>
        <p:spPr bwMode="auto">
          <a:xfrm>
            <a:off x="3429000" y="22098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275" name="Text Box 11"/>
          <p:cNvSpPr txBox="1">
            <a:spLocks noChangeArrowheads="1"/>
          </p:cNvSpPr>
          <p:nvPr/>
        </p:nvSpPr>
        <p:spPr bwMode="auto">
          <a:xfrm>
            <a:off x="2133600" y="4495800"/>
            <a:ext cx="2286000" cy="457200"/>
          </a:xfrm>
          <a:prstGeom prst="rect">
            <a:avLst/>
          </a:prstGeom>
          <a:solidFill>
            <a:schemeClr val="accent1"/>
          </a:solidFill>
          <a:ln w="9525">
            <a:noFill/>
            <a:miter lim="800000"/>
            <a:headEnd/>
            <a:tailEnd/>
          </a:ln>
        </p:spPr>
        <p:txBody>
          <a:bodyPr>
            <a:spAutoFit/>
          </a:bodyPr>
          <a:lstStyle/>
          <a:p>
            <a:pPr algn="ctr"/>
            <a:r>
              <a:rPr lang="en-US" sz="2400" u="none"/>
              <a:t>4 Non Lawyers</a:t>
            </a:r>
          </a:p>
        </p:txBody>
      </p:sp>
      <p:sp>
        <p:nvSpPr>
          <p:cNvPr id="267280" name="Line 16"/>
          <p:cNvSpPr>
            <a:spLocks noChangeShapeType="1"/>
          </p:cNvSpPr>
          <p:nvPr/>
        </p:nvSpPr>
        <p:spPr bwMode="auto">
          <a:xfrm>
            <a:off x="6934200" y="2819400"/>
            <a:ext cx="685800" cy="0"/>
          </a:xfrm>
          <a:prstGeom prst="line">
            <a:avLst/>
          </a:prstGeom>
          <a:noFill/>
          <a:ln w="9525">
            <a:solidFill>
              <a:schemeClr val="tx1"/>
            </a:solidFill>
            <a:round/>
            <a:headEnd/>
            <a:tailEnd/>
          </a:ln>
        </p:spPr>
        <p:txBody>
          <a:bodyPr/>
          <a:lstStyle/>
          <a:p>
            <a:endParaRPr lang="en-US"/>
          </a:p>
        </p:txBody>
      </p:sp>
      <p:sp>
        <p:nvSpPr>
          <p:cNvPr id="26639" name="Text Box 19"/>
          <p:cNvSpPr txBox="1">
            <a:spLocks noChangeArrowheads="1"/>
          </p:cNvSpPr>
          <p:nvPr/>
        </p:nvSpPr>
        <p:spPr bwMode="auto">
          <a:xfrm>
            <a:off x="5470525" y="793750"/>
            <a:ext cx="184150" cy="366713"/>
          </a:xfrm>
          <a:prstGeom prst="rect">
            <a:avLst/>
          </a:prstGeom>
          <a:noFill/>
          <a:ln w="9525">
            <a:noFill/>
            <a:miter lim="800000"/>
            <a:headEnd/>
            <a:tailEnd/>
          </a:ln>
        </p:spPr>
        <p:txBody>
          <a:bodyPr wrap="none">
            <a:spAutoFit/>
          </a:bodyPr>
          <a:lstStyle/>
          <a:p>
            <a:endParaRPr lang="en-US" u="none"/>
          </a:p>
        </p:txBody>
      </p:sp>
      <p:sp>
        <p:nvSpPr>
          <p:cNvPr id="267284" name="Text Box 20"/>
          <p:cNvSpPr txBox="1">
            <a:spLocks noChangeArrowheads="1"/>
          </p:cNvSpPr>
          <p:nvPr/>
        </p:nvSpPr>
        <p:spPr bwMode="auto">
          <a:xfrm>
            <a:off x="2133600" y="4953000"/>
            <a:ext cx="22860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a:solidFill>
                  <a:schemeClr val="bg2"/>
                </a:solidFill>
              </a:rPr>
              <a:t>2 Lawyers    </a:t>
            </a:r>
          </a:p>
        </p:txBody>
      </p:sp>
      <p:sp>
        <p:nvSpPr>
          <p:cNvPr id="267285" name="Text Box 21"/>
          <p:cNvSpPr txBox="1">
            <a:spLocks noChangeArrowheads="1"/>
          </p:cNvSpPr>
          <p:nvPr/>
        </p:nvSpPr>
        <p:spPr bwMode="auto">
          <a:xfrm>
            <a:off x="76200" y="2819400"/>
            <a:ext cx="1371600" cy="708025"/>
          </a:xfrm>
          <a:prstGeom prst="rect">
            <a:avLst/>
          </a:prstGeom>
          <a:noFill/>
          <a:ln w="9525">
            <a:noFill/>
            <a:miter lim="800000"/>
            <a:headEnd/>
            <a:tailEnd/>
          </a:ln>
        </p:spPr>
        <p:txBody>
          <a:bodyPr>
            <a:spAutoFit/>
          </a:bodyPr>
          <a:lstStyle/>
          <a:p>
            <a:pPr algn="ctr"/>
            <a:r>
              <a:rPr lang="en-US" sz="2000" b="1" u="none">
                <a:latin typeface="Bell MT" pitchFamily="18" charset="0"/>
              </a:rPr>
              <a:t>Governor</a:t>
            </a:r>
          </a:p>
          <a:p>
            <a:pPr algn="ctr"/>
            <a:r>
              <a:rPr lang="en-US" sz="2000" b="1" u="none">
                <a:latin typeface="Bell MT" pitchFamily="18" charset="0"/>
              </a:rPr>
              <a:t>appoints</a:t>
            </a:r>
          </a:p>
        </p:txBody>
      </p:sp>
      <p:sp>
        <p:nvSpPr>
          <p:cNvPr id="267288" name="Text Box 24"/>
          <p:cNvSpPr txBox="1">
            <a:spLocks noChangeArrowheads="1"/>
          </p:cNvSpPr>
          <p:nvPr/>
        </p:nvSpPr>
        <p:spPr bwMode="auto">
          <a:xfrm>
            <a:off x="7391400" y="3200400"/>
            <a:ext cx="1524000" cy="1016000"/>
          </a:xfrm>
          <a:prstGeom prst="rect">
            <a:avLst/>
          </a:prstGeom>
          <a:noFill/>
          <a:ln w="9525">
            <a:noFill/>
            <a:miter lim="800000"/>
            <a:headEnd/>
            <a:tailEnd/>
          </a:ln>
        </p:spPr>
        <p:txBody>
          <a:bodyPr>
            <a:spAutoFit/>
          </a:bodyPr>
          <a:lstStyle/>
          <a:p>
            <a:pPr algn="ctr"/>
            <a:r>
              <a:rPr lang="en-US" sz="2000" b="1" u="none">
                <a:latin typeface="Bell MT" pitchFamily="18" charset="0"/>
              </a:rPr>
              <a:t>Chief Justice</a:t>
            </a:r>
          </a:p>
          <a:p>
            <a:pPr algn="ctr"/>
            <a:r>
              <a:rPr lang="en-US" sz="2000" b="1" u="none">
                <a:latin typeface="Bell MT" pitchFamily="18" charset="0"/>
              </a:rPr>
              <a:t>appoints</a:t>
            </a:r>
          </a:p>
        </p:txBody>
      </p:sp>
      <p:sp>
        <p:nvSpPr>
          <p:cNvPr id="267290" name="Oval 26"/>
          <p:cNvSpPr>
            <a:spLocks noChangeArrowheads="1"/>
          </p:cNvSpPr>
          <p:nvPr/>
        </p:nvSpPr>
        <p:spPr bwMode="auto">
          <a:xfrm>
            <a:off x="2057400" y="1828800"/>
            <a:ext cx="2286000" cy="2209800"/>
          </a:xfrm>
          <a:prstGeom prst="ellipse">
            <a:avLst/>
          </a:prstGeom>
          <a:noFill/>
          <a:ln w="9525">
            <a:solidFill>
              <a:schemeClr val="tx1"/>
            </a:solidFill>
            <a:round/>
            <a:headEnd/>
            <a:tailEnd/>
          </a:ln>
        </p:spPr>
        <p:txBody>
          <a:bodyPr wrap="none" anchor="ctr"/>
          <a:lstStyle/>
          <a:p>
            <a:endParaRPr lang="en-US"/>
          </a:p>
        </p:txBody>
      </p:sp>
      <p:sp>
        <p:nvSpPr>
          <p:cNvPr id="267291" name="Line 27"/>
          <p:cNvSpPr>
            <a:spLocks noChangeShapeType="1"/>
          </p:cNvSpPr>
          <p:nvPr/>
        </p:nvSpPr>
        <p:spPr bwMode="auto">
          <a:xfrm>
            <a:off x="1600200" y="2362200"/>
            <a:ext cx="457200" cy="304800"/>
          </a:xfrm>
          <a:prstGeom prst="line">
            <a:avLst/>
          </a:prstGeom>
          <a:noFill/>
          <a:ln w="9525">
            <a:solidFill>
              <a:schemeClr val="tx1"/>
            </a:solidFill>
            <a:round/>
            <a:headEnd/>
            <a:tailEnd/>
          </a:ln>
        </p:spPr>
        <p:txBody>
          <a:bodyPr/>
          <a:lstStyle/>
          <a:p>
            <a:endParaRPr lang="en-US"/>
          </a:p>
        </p:txBody>
      </p:sp>
      <p:sp>
        <p:nvSpPr>
          <p:cNvPr id="267292" name="Oval 28"/>
          <p:cNvSpPr>
            <a:spLocks noChangeArrowheads="1"/>
          </p:cNvSpPr>
          <p:nvPr/>
        </p:nvSpPr>
        <p:spPr bwMode="auto">
          <a:xfrm>
            <a:off x="4800600" y="1752600"/>
            <a:ext cx="2133600" cy="2057400"/>
          </a:xfrm>
          <a:prstGeom prst="ellipse">
            <a:avLst/>
          </a:prstGeom>
          <a:noFill/>
          <a:ln w="9525">
            <a:solidFill>
              <a:schemeClr val="tx1"/>
            </a:solidFill>
            <a:round/>
            <a:headEnd/>
            <a:tailEnd/>
          </a:ln>
        </p:spPr>
        <p:txBody>
          <a:bodyPr wrap="none" anchor="ctr"/>
          <a:lstStyle/>
          <a:p>
            <a:endParaRPr lang="en-US"/>
          </a:p>
        </p:txBody>
      </p:sp>
      <p:sp>
        <p:nvSpPr>
          <p:cNvPr id="267296" name="Line 32"/>
          <p:cNvSpPr>
            <a:spLocks noChangeShapeType="1"/>
          </p:cNvSpPr>
          <p:nvPr/>
        </p:nvSpPr>
        <p:spPr bwMode="auto">
          <a:xfrm flipV="1">
            <a:off x="1600200" y="3276600"/>
            <a:ext cx="533400" cy="609600"/>
          </a:xfrm>
          <a:prstGeom prst="line">
            <a:avLst/>
          </a:prstGeom>
          <a:noFill/>
          <a:ln w="9525">
            <a:solidFill>
              <a:schemeClr val="tx1"/>
            </a:solidFill>
            <a:round/>
            <a:headEnd/>
            <a:tailEnd/>
          </a:ln>
        </p:spPr>
        <p:txBody>
          <a:bodyPr/>
          <a:lstStyle/>
          <a:p>
            <a:endParaRPr lang="en-US"/>
          </a:p>
        </p:txBody>
      </p:sp>
      <p:sp>
        <p:nvSpPr>
          <p:cNvPr id="267297" name="Text Box 33"/>
          <p:cNvSpPr txBox="1">
            <a:spLocks noChangeArrowheads="1"/>
          </p:cNvSpPr>
          <p:nvPr/>
        </p:nvSpPr>
        <p:spPr bwMode="auto">
          <a:xfrm>
            <a:off x="0" y="5029200"/>
            <a:ext cx="1905000" cy="708025"/>
          </a:xfrm>
          <a:prstGeom prst="rect">
            <a:avLst/>
          </a:prstGeom>
          <a:noFill/>
          <a:ln w="9525">
            <a:noFill/>
            <a:miter lim="800000"/>
            <a:headEnd/>
            <a:tailEnd/>
          </a:ln>
        </p:spPr>
        <p:txBody>
          <a:bodyPr>
            <a:spAutoFit/>
          </a:bodyPr>
          <a:lstStyle/>
          <a:p>
            <a:pPr algn="ctr">
              <a:spcBef>
                <a:spcPct val="50000"/>
              </a:spcBef>
            </a:pPr>
            <a:r>
              <a:rPr lang="en-US" sz="2000" b="1" u="none">
                <a:latin typeface="Bell MT" pitchFamily="18" charset="0"/>
              </a:rPr>
              <a:t>State Senate confirms</a:t>
            </a:r>
          </a:p>
        </p:txBody>
      </p:sp>
      <p:sp>
        <p:nvSpPr>
          <p:cNvPr id="267298" name="Oval 34"/>
          <p:cNvSpPr>
            <a:spLocks noChangeArrowheads="1"/>
          </p:cNvSpPr>
          <p:nvPr/>
        </p:nvSpPr>
        <p:spPr bwMode="auto">
          <a:xfrm>
            <a:off x="5334000" y="2895600"/>
            <a:ext cx="304800" cy="304800"/>
          </a:xfrm>
          <a:prstGeom prst="ellipse">
            <a:avLst/>
          </a:prstGeom>
          <a:solidFill>
            <a:srgbClr val="990033"/>
          </a:solidFill>
          <a:ln w="9525">
            <a:solidFill>
              <a:schemeClr val="tx1"/>
            </a:solidFill>
            <a:round/>
            <a:headEnd/>
            <a:tailEnd/>
          </a:ln>
        </p:spPr>
        <p:txBody>
          <a:bodyPr wrap="none" anchor="ctr"/>
          <a:lstStyle/>
          <a:p>
            <a:endParaRPr lang="en-US"/>
          </a:p>
        </p:txBody>
      </p:sp>
      <p:sp>
        <p:nvSpPr>
          <p:cNvPr id="267299" name="Oval 35"/>
          <p:cNvSpPr>
            <a:spLocks noChangeArrowheads="1"/>
          </p:cNvSpPr>
          <p:nvPr/>
        </p:nvSpPr>
        <p:spPr bwMode="auto">
          <a:xfrm>
            <a:off x="6096000" y="2895600"/>
            <a:ext cx="304800" cy="304800"/>
          </a:xfrm>
          <a:prstGeom prst="ellipse">
            <a:avLst/>
          </a:prstGeom>
          <a:solidFill>
            <a:srgbClr val="990033"/>
          </a:solidFill>
          <a:ln w="9525">
            <a:solidFill>
              <a:schemeClr val="tx1"/>
            </a:solidFill>
            <a:round/>
            <a:headEnd/>
            <a:tailEnd/>
          </a:ln>
        </p:spPr>
        <p:txBody>
          <a:bodyPr wrap="none" anchor="ctr"/>
          <a:lstStyle/>
          <a:p>
            <a:endParaRPr lang="en-US"/>
          </a:p>
        </p:txBody>
      </p:sp>
      <p:sp>
        <p:nvSpPr>
          <p:cNvPr id="267300" name="Oval 36"/>
          <p:cNvSpPr>
            <a:spLocks noChangeArrowheads="1"/>
          </p:cNvSpPr>
          <p:nvPr/>
        </p:nvSpPr>
        <p:spPr bwMode="auto">
          <a:xfrm>
            <a:off x="5348288" y="2209800"/>
            <a:ext cx="304800" cy="304800"/>
          </a:xfrm>
          <a:prstGeom prst="ellipse">
            <a:avLst/>
          </a:prstGeom>
          <a:solidFill>
            <a:srgbClr val="2D0DEB"/>
          </a:solidFill>
          <a:ln w="9525">
            <a:solidFill>
              <a:schemeClr val="tx1"/>
            </a:solidFill>
            <a:round/>
            <a:headEnd/>
            <a:tailEnd/>
          </a:ln>
        </p:spPr>
        <p:txBody>
          <a:bodyPr wrap="none" anchor="ctr"/>
          <a:lstStyle/>
          <a:p>
            <a:endParaRPr lang="en-US"/>
          </a:p>
        </p:txBody>
      </p:sp>
      <p:sp>
        <p:nvSpPr>
          <p:cNvPr id="267301" name="Oval 37"/>
          <p:cNvSpPr>
            <a:spLocks noChangeArrowheads="1"/>
          </p:cNvSpPr>
          <p:nvPr/>
        </p:nvSpPr>
        <p:spPr bwMode="auto">
          <a:xfrm>
            <a:off x="6096000" y="2209800"/>
            <a:ext cx="304800" cy="304800"/>
          </a:xfrm>
          <a:prstGeom prst="ellipse">
            <a:avLst/>
          </a:prstGeom>
          <a:solidFill>
            <a:srgbClr val="2D0DEB"/>
          </a:solidFill>
          <a:ln w="9525">
            <a:solidFill>
              <a:schemeClr val="tx1"/>
            </a:solidFill>
            <a:round/>
            <a:headEnd/>
            <a:tailEnd/>
          </a:ln>
        </p:spPr>
        <p:txBody>
          <a:bodyPr wrap="none" anchor="ctr"/>
          <a:lstStyle/>
          <a:p>
            <a:endParaRPr lang="en-US"/>
          </a:p>
        </p:txBody>
      </p:sp>
      <p:sp>
        <p:nvSpPr>
          <p:cNvPr id="267302" name="Text Box 38"/>
          <p:cNvSpPr txBox="1">
            <a:spLocks noChangeArrowheads="1"/>
          </p:cNvSpPr>
          <p:nvPr/>
        </p:nvSpPr>
        <p:spPr bwMode="auto">
          <a:xfrm>
            <a:off x="4876800" y="4953000"/>
            <a:ext cx="3429000" cy="457200"/>
          </a:xfrm>
          <a:prstGeom prst="rect">
            <a:avLst/>
          </a:prstGeom>
          <a:solidFill>
            <a:srgbClr val="990033"/>
          </a:solidFill>
          <a:ln w="9525">
            <a:noFill/>
            <a:miter lim="800000"/>
            <a:headEnd/>
            <a:tailEnd/>
          </a:ln>
        </p:spPr>
        <p:txBody>
          <a:bodyPr>
            <a:spAutoFit/>
          </a:bodyPr>
          <a:lstStyle/>
          <a:p>
            <a:pPr algn="ctr"/>
            <a:r>
              <a:rPr lang="en-US" sz="2400" u="none"/>
              <a:t>2 County Court Judges</a:t>
            </a:r>
          </a:p>
        </p:txBody>
      </p:sp>
      <p:sp>
        <p:nvSpPr>
          <p:cNvPr id="267303" name="Text Box 39"/>
          <p:cNvSpPr txBox="1">
            <a:spLocks noChangeArrowheads="1"/>
          </p:cNvSpPr>
          <p:nvPr/>
        </p:nvSpPr>
        <p:spPr bwMode="auto">
          <a:xfrm>
            <a:off x="4876800" y="4495800"/>
            <a:ext cx="3429000" cy="466725"/>
          </a:xfrm>
          <a:prstGeom prst="rect">
            <a:avLst/>
          </a:prstGeom>
          <a:solidFill>
            <a:srgbClr val="2D0DEB"/>
          </a:solidFill>
          <a:ln w="9525">
            <a:solidFill>
              <a:srgbClr val="2D0DEB"/>
            </a:solidFill>
            <a:miter lim="800000"/>
            <a:headEnd/>
            <a:tailEnd/>
          </a:ln>
        </p:spPr>
        <p:txBody>
          <a:bodyPr>
            <a:spAutoFit/>
          </a:bodyPr>
          <a:lstStyle/>
          <a:p>
            <a:pPr algn="ctr"/>
            <a:r>
              <a:rPr lang="en-US" sz="2400" u="none"/>
              <a:t>2 District Court Judges</a:t>
            </a:r>
          </a:p>
        </p:txBody>
      </p:sp>
      <p:sp>
        <p:nvSpPr>
          <p:cNvPr id="26654" name="Text Box 31"/>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308"/>
                                        </p:tgtEl>
                                        <p:attrNameLst>
                                          <p:attrName>style.visibility</p:attrName>
                                        </p:attrNameLst>
                                      </p:cBhvr>
                                      <p:to>
                                        <p:strVal val="visible"/>
                                      </p:to>
                                    </p:set>
                                    <p:animEffect transition="in" filter="fade">
                                      <p:cBhvr>
                                        <p:cTn id="7" dur="1000"/>
                                        <p:tgtEl>
                                          <p:spTgt spid="2673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285"/>
                                        </p:tgtEl>
                                        <p:attrNameLst>
                                          <p:attrName>style.visibility</p:attrName>
                                        </p:attrNameLst>
                                      </p:cBhvr>
                                      <p:to>
                                        <p:strVal val="visible"/>
                                      </p:to>
                                    </p:set>
                                    <p:animEffect transition="in" filter="fade">
                                      <p:cBhvr>
                                        <p:cTn id="10" dur="1000"/>
                                        <p:tgtEl>
                                          <p:spTgt spid="267285"/>
                                        </p:tgtEl>
                                      </p:cBhvr>
                                    </p:animEffect>
                                  </p:childTnLst>
                                </p:cTn>
                              </p:par>
                              <p:par>
                                <p:cTn id="11" presetID="10" presetClass="entr" presetSubtype="0" fill="hold" nodeType="withEffect">
                                  <p:stCondLst>
                                    <p:cond delay="0"/>
                                  </p:stCondLst>
                                  <p:childTnLst>
                                    <p:set>
                                      <p:cBhvr>
                                        <p:cTn id="12" dur="1" fill="hold">
                                          <p:stCondLst>
                                            <p:cond delay="0"/>
                                          </p:stCondLst>
                                        </p:cTn>
                                        <p:tgtEl>
                                          <p:spTgt spid="267294"/>
                                        </p:tgtEl>
                                        <p:attrNameLst>
                                          <p:attrName>style.visibility</p:attrName>
                                        </p:attrNameLst>
                                      </p:cBhvr>
                                      <p:to>
                                        <p:strVal val="visible"/>
                                      </p:to>
                                    </p:set>
                                    <p:animEffect transition="in" filter="fade">
                                      <p:cBhvr>
                                        <p:cTn id="13" dur="1000"/>
                                        <p:tgtEl>
                                          <p:spTgt spid="2672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7297"/>
                                        </p:tgtEl>
                                        <p:attrNameLst>
                                          <p:attrName>style.visibility</p:attrName>
                                        </p:attrNameLst>
                                      </p:cBhvr>
                                      <p:to>
                                        <p:strVal val="visible"/>
                                      </p:to>
                                    </p:set>
                                    <p:animEffect transition="in" filter="fade">
                                      <p:cBhvr>
                                        <p:cTn id="16" dur="1000"/>
                                        <p:tgtEl>
                                          <p:spTgt spid="2672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7291"/>
                                        </p:tgtEl>
                                        <p:attrNameLst>
                                          <p:attrName>style.visibility</p:attrName>
                                        </p:attrNameLst>
                                      </p:cBhvr>
                                      <p:to>
                                        <p:strVal val="visible"/>
                                      </p:to>
                                    </p:set>
                                    <p:animEffect transition="in" filter="fade">
                                      <p:cBhvr>
                                        <p:cTn id="19" dur="1000"/>
                                        <p:tgtEl>
                                          <p:spTgt spid="2672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7296"/>
                                        </p:tgtEl>
                                        <p:attrNameLst>
                                          <p:attrName>style.visibility</p:attrName>
                                        </p:attrNameLst>
                                      </p:cBhvr>
                                      <p:to>
                                        <p:strVal val="visible"/>
                                      </p:to>
                                    </p:set>
                                    <p:animEffect transition="in" filter="fade">
                                      <p:cBhvr>
                                        <p:cTn id="22" dur="1000"/>
                                        <p:tgtEl>
                                          <p:spTgt spid="2672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7290"/>
                                        </p:tgtEl>
                                        <p:attrNameLst>
                                          <p:attrName>style.visibility</p:attrName>
                                        </p:attrNameLst>
                                      </p:cBhvr>
                                      <p:to>
                                        <p:strVal val="visible"/>
                                      </p:to>
                                    </p:set>
                                    <p:animEffect transition="in" filter="fade">
                                      <p:cBhvr>
                                        <p:cTn id="25" dur="1000"/>
                                        <p:tgtEl>
                                          <p:spTgt spid="2672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7273"/>
                                        </p:tgtEl>
                                        <p:attrNameLst>
                                          <p:attrName>style.visibility</p:attrName>
                                        </p:attrNameLst>
                                      </p:cBhvr>
                                      <p:to>
                                        <p:strVal val="visible"/>
                                      </p:to>
                                    </p:set>
                                    <p:animEffect transition="in" filter="fade">
                                      <p:cBhvr>
                                        <p:cTn id="28" dur="1000"/>
                                        <p:tgtEl>
                                          <p:spTgt spid="2672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7274"/>
                                        </p:tgtEl>
                                        <p:attrNameLst>
                                          <p:attrName>style.visibility</p:attrName>
                                        </p:attrNameLst>
                                      </p:cBhvr>
                                      <p:to>
                                        <p:strVal val="visible"/>
                                      </p:to>
                                    </p:set>
                                    <p:animEffect transition="in" filter="fade">
                                      <p:cBhvr>
                                        <p:cTn id="31" dur="1000"/>
                                        <p:tgtEl>
                                          <p:spTgt spid="2672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272"/>
                                        </p:tgtEl>
                                        <p:attrNameLst>
                                          <p:attrName>style.visibility</p:attrName>
                                        </p:attrNameLst>
                                      </p:cBhvr>
                                      <p:to>
                                        <p:strVal val="visible"/>
                                      </p:to>
                                    </p:set>
                                    <p:animEffect transition="in" filter="fade">
                                      <p:cBhvr>
                                        <p:cTn id="34" dur="1000"/>
                                        <p:tgtEl>
                                          <p:spTgt spid="2672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7271"/>
                                        </p:tgtEl>
                                        <p:attrNameLst>
                                          <p:attrName>style.visibility</p:attrName>
                                        </p:attrNameLst>
                                      </p:cBhvr>
                                      <p:to>
                                        <p:strVal val="visible"/>
                                      </p:to>
                                    </p:set>
                                    <p:animEffect transition="in" filter="fade">
                                      <p:cBhvr>
                                        <p:cTn id="37" dur="1000"/>
                                        <p:tgtEl>
                                          <p:spTgt spid="2672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7268"/>
                                        </p:tgtEl>
                                        <p:attrNameLst>
                                          <p:attrName>style.visibility</p:attrName>
                                        </p:attrNameLst>
                                      </p:cBhvr>
                                      <p:to>
                                        <p:strVal val="visible"/>
                                      </p:to>
                                    </p:set>
                                    <p:animEffect transition="in" filter="fade">
                                      <p:cBhvr>
                                        <p:cTn id="40" dur="1000"/>
                                        <p:tgtEl>
                                          <p:spTgt spid="2672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7270"/>
                                        </p:tgtEl>
                                        <p:attrNameLst>
                                          <p:attrName>style.visibility</p:attrName>
                                        </p:attrNameLst>
                                      </p:cBhvr>
                                      <p:to>
                                        <p:strVal val="visible"/>
                                      </p:to>
                                    </p:set>
                                    <p:animEffect transition="in" filter="fade">
                                      <p:cBhvr>
                                        <p:cTn id="43" dur="1000"/>
                                        <p:tgtEl>
                                          <p:spTgt spid="2672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7275"/>
                                        </p:tgtEl>
                                        <p:attrNameLst>
                                          <p:attrName>style.visibility</p:attrName>
                                        </p:attrNameLst>
                                      </p:cBhvr>
                                      <p:to>
                                        <p:strVal val="visible"/>
                                      </p:to>
                                    </p:set>
                                    <p:animEffect transition="in" filter="fade">
                                      <p:cBhvr>
                                        <p:cTn id="46" dur="1000"/>
                                        <p:tgtEl>
                                          <p:spTgt spid="2672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7284"/>
                                        </p:tgtEl>
                                        <p:attrNameLst>
                                          <p:attrName>style.visibility</p:attrName>
                                        </p:attrNameLst>
                                      </p:cBhvr>
                                      <p:to>
                                        <p:strVal val="visible"/>
                                      </p:to>
                                    </p:set>
                                    <p:animEffect transition="in" filter="fade">
                                      <p:cBhvr>
                                        <p:cTn id="49" dur="1000"/>
                                        <p:tgtEl>
                                          <p:spTgt spid="26728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7292"/>
                                        </p:tgtEl>
                                        <p:attrNameLst>
                                          <p:attrName>style.visibility</p:attrName>
                                        </p:attrNameLst>
                                      </p:cBhvr>
                                      <p:to>
                                        <p:strVal val="visible"/>
                                      </p:to>
                                    </p:set>
                                    <p:animEffect transition="in" filter="fade">
                                      <p:cBhvr>
                                        <p:cTn id="54" dur="1000"/>
                                        <p:tgtEl>
                                          <p:spTgt spid="2672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7300"/>
                                        </p:tgtEl>
                                        <p:attrNameLst>
                                          <p:attrName>style.visibility</p:attrName>
                                        </p:attrNameLst>
                                      </p:cBhvr>
                                      <p:to>
                                        <p:strVal val="visible"/>
                                      </p:to>
                                    </p:set>
                                    <p:animEffect transition="in" filter="fade">
                                      <p:cBhvr>
                                        <p:cTn id="57" dur="1000"/>
                                        <p:tgtEl>
                                          <p:spTgt spid="26730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7301"/>
                                        </p:tgtEl>
                                        <p:attrNameLst>
                                          <p:attrName>style.visibility</p:attrName>
                                        </p:attrNameLst>
                                      </p:cBhvr>
                                      <p:to>
                                        <p:strVal val="visible"/>
                                      </p:to>
                                    </p:set>
                                    <p:animEffect transition="in" filter="fade">
                                      <p:cBhvr>
                                        <p:cTn id="60" dur="1000"/>
                                        <p:tgtEl>
                                          <p:spTgt spid="2673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7298"/>
                                        </p:tgtEl>
                                        <p:attrNameLst>
                                          <p:attrName>style.visibility</p:attrName>
                                        </p:attrNameLst>
                                      </p:cBhvr>
                                      <p:to>
                                        <p:strVal val="visible"/>
                                      </p:to>
                                    </p:set>
                                    <p:animEffect transition="in" filter="fade">
                                      <p:cBhvr>
                                        <p:cTn id="63" dur="1000"/>
                                        <p:tgtEl>
                                          <p:spTgt spid="26729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7299"/>
                                        </p:tgtEl>
                                        <p:attrNameLst>
                                          <p:attrName>style.visibility</p:attrName>
                                        </p:attrNameLst>
                                      </p:cBhvr>
                                      <p:to>
                                        <p:strVal val="visible"/>
                                      </p:to>
                                    </p:set>
                                    <p:animEffect transition="in" filter="fade">
                                      <p:cBhvr>
                                        <p:cTn id="66" dur="1000"/>
                                        <p:tgtEl>
                                          <p:spTgt spid="26729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7280"/>
                                        </p:tgtEl>
                                        <p:attrNameLst>
                                          <p:attrName>style.visibility</p:attrName>
                                        </p:attrNameLst>
                                      </p:cBhvr>
                                      <p:to>
                                        <p:strVal val="visible"/>
                                      </p:to>
                                    </p:set>
                                    <p:animEffect transition="in" filter="fade">
                                      <p:cBhvr>
                                        <p:cTn id="69" dur="1000"/>
                                        <p:tgtEl>
                                          <p:spTgt spid="267280"/>
                                        </p:tgtEl>
                                      </p:cBhvr>
                                    </p:animEffect>
                                  </p:childTnLst>
                                </p:cTn>
                              </p:par>
                              <p:par>
                                <p:cTn id="70" presetID="10" presetClass="entr" presetSubtype="0" fill="hold" nodeType="withEffect">
                                  <p:stCondLst>
                                    <p:cond delay="0"/>
                                  </p:stCondLst>
                                  <p:childTnLst>
                                    <p:set>
                                      <p:cBhvr>
                                        <p:cTn id="71" dur="1" fill="hold">
                                          <p:stCondLst>
                                            <p:cond delay="0"/>
                                          </p:stCondLst>
                                        </p:cTn>
                                        <p:tgtEl>
                                          <p:spTgt spid="267310"/>
                                        </p:tgtEl>
                                        <p:attrNameLst>
                                          <p:attrName>style.visibility</p:attrName>
                                        </p:attrNameLst>
                                      </p:cBhvr>
                                      <p:to>
                                        <p:strVal val="visible"/>
                                      </p:to>
                                    </p:set>
                                    <p:animEffect transition="in" filter="fade">
                                      <p:cBhvr>
                                        <p:cTn id="72" dur="1000"/>
                                        <p:tgtEl>
                                          <p:spTgt spid="2673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7288"/>
                                        </p:tgtEl>
                                        <p:attrNameLst>
                                          <p:attrName>style.visibility</p:attrName>
                                        </p:attrNameLst>
                                      </p:cBhvr>
                                      <p:to>
                                        <p:strVal val="visible"/>
                                      </p:to>
                                    </p:set>
                                    <p:animEffect transition="in" filter="fade">
                                      <p:cBhvr>
                                        <p:cTn id="75" dur="1000"/>
                                        <p:tgtEl>
                                          <p:spTgt spid="26728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7303"/>
                                        </p:tgtEl>
                                        <p:attrNameLst>
                                          <p:attrName>style.visibility</p:attrName>
                                        </p:attrNameLst>
                                      </p:cBhvr>
                                      <p:to>
                                        <p:strVal val="visible"/>
                                      </p:to>
                                    </p:set>
                                    <p:animEffect transition="in" filter="fade">
                                      <p:cBhvr>
                                        <p:cTn id="78" dur="1000"/>
                                        <p:tgtEl>
                                          <p:spTgt spid="26730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7302"/>
                                        </p:tgtEl>
                                        <p:attrNameLst>
                                          <p:attrName>style.visibility</p:attrName>
                                        </p:attrNameLst>
                                      </p:cBhvr>
                                      <p:to>
                                        <p:strVal val="visible"/>
                                      </p:to>
                                    </p:set>
                                    <p:animEffect transition="in" filter="fade">
                                      <p:cBhvr>
                                        <p:cTn id="81" dur="1000"/>
                                        <p:tgtEl>
                                          <p:spTgt spid="26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animBg="1"/>
      <p:bldP spid="267270" grpId="0" animBg="1"/>
      <p:bldP spid="267271" grpId="0" animBg="1"/>
      <p:bldP spid="267272" grpId="0" animBg="1"/>
      <p:bldP spid="267273" grpId="0" animBg="1"/>
      <p:bldP spid="267274" grpId="0" animBg="1"/>
      <p:bldP spid="267275" grpId="0" animBg="1"/>
      <p:bldP spid="267280" grpId="0" animBg="1"/>
      <p:bldP spid="267284" grpId="0" animBg="1"/>
      <p:bldP spid="267285" grpId="0"/>
      <p:bldP spid="267288" grpId="0"/>
      <p:bldP spid="267290" grpId="0" animBg="1"/>
      <p:bldP spid="267291" grpId="0" animBg="1"/>
      <p:bldP spid="267292" grpId="0" animBg="1"/>
      <p:bldP spid="267296" grpId="0" animBg="1"/>
      <p:bldP spid="267297" grpId="0"/>
      <p:bldP spid="267298" grpId="0" animBg="1"/>
      <p:bldP spid="267299" grpId="0" animBg="1"/>
      <p:bldP spid="267300" grpId="0" animBg="1"/>
      <p:bldP spid="267301" grpId="0" animBg="1"/>
      <p:bldP spid="267302" grpId="0" animBg="1"/>
      <p:bldP spid="2673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Options</a:t>
            </a:r>
          </a:p>
        </p:txBody>
      </p:sp>
      <p:sp>
        <p:nvSpPr>
          <p:cNvPr id="27651" name="Rectangle 3"/>
          <p:cNvSpPr>
            <a:spLocks noGrp="1" noChangeArrowheads="1"/>
          </p:cNvSpPr>
          <p:nvPr>
            <p:ph idx="1"/>
          </p:nvPr>
        </p:nvSpPr>
        <p:spPr>
          <a:xfrm>
            <a:off x="457200" y="1676400"/>
            <a:ext cx="8229600" cy="4419600"/>
          </a:xfrm>
        </p:spPr>
        <p:txBody>
          <a:bodyPr/>
          <a:lstStyle/>
          <a:p>
            <a:pPr algn="ctr" eaLnBrk="1" hangingPunct="1">
              <a:lnSpc>
                <a:spcPct val="90000"/>
              </a:lnSpc>
              <a:buFont typeface="Wingdings" pitchFamily="2" charset="2"/>
              <a:buNone/>
            </a:pPr>
            <a:r>
              <a:rPr lang="en-US" dirty="0" smtClean="0">
                <a:latin typeface="Bell MT" pitchFamily="18" charset="0"/>
              </a:rPr>
              <a:t>Counsel the judge</a:t>
            </a:r>
          </a:p>
          <a:p>
            <a:pPr algn="ctr" eaLnBrk="1" hangingPunct="1">
              <a:lnSpc>
                <a:spcPct val="90000"/>
              </a:lnSpc>
            </a:pPr>
            <a:endParaRPr lang="en-US" dirty="0" smtClean="0">
              <a:latin typeface="Bell MT" pitchFamily="18" charset="0"/>
            </a:endParaRPr>
          </a:p>
          <a:p>
            <a:pPr algn="ctr" eaLnBrk="1" hangingPunct="1">
              <a:lnSpc>
                <a:spcPct val="90000"/>
              </a:lnSpc>
              <a:buFont typeface="Wingdings" pitchFamily="2" charset="2"/>
              <a:buNone/>
            </a:pPr>
            <a:r>
              <a:rPr lang="en-US" dirty="0" smtClean="0">
                <a:latin typeface="Bell MT" pitchFamily="18" charset="0"/>
              </a:rPr>
              <a:t>Reprimand the judge, privately or publicly </a:t>
            </a:r>
          </a:p>
          <a:p>
            <a:pPr algn="ctr" eaLnBrk="1" hangingPunct="1">
              <a:lnSpc>
                <a:spcPct val="90000"/>
              </a:lnSpc>
            </a:pPr>
            <a:endParaRPr lang="en-US" dirty="0" smtClean="0">
              <a:latin typeface="Bell MT" pitchFamily="18" charset="0"/>
            </a:endParaRPr>
          </a:p>
          <a:p>
            <a:pPr algn="ctr" eaLnBrk="1" hangingPunct="1">
              <a:lnSpc>
                <a:spcPct val="90000"/>
              </a:lnSpc>
              <a:buFont typeface="Wingdings" pitchFamily="2" charset="2"/>
              <a:buNone/>
            </a:pPr>
            <a:r>
              <a:rPr lang="en-US" dirty="0" smtClean="0">
                <a:latin typeface="Bell MT" pitchFamily="18" charset="0"/>
              </a:rPr>
              <a:t>Place the judge on disability status</a:t>
            </a:r>
          </a:p>
          <a:p>
            <a:pPr algn="ctr" eaLnBrk="1" hangingPunct="1">
              <a:lnSpc>
                <a:spcPct val="90000"/>
              </a:lnSpc>
            </a:pPr>
            <a:endParaRPr lang="en-US" dirty="0" smtClean="0">
              <a:latin typeface="Bell MT" pitchFamily="18" charset="0"/>
            </a:endParaRPr>
          </a:p>
          <a:p>
            <a:pPr algn="ctr" eaLnBrk="1" hangingPunct="1">
              <a:lnSpc>
                <a:spcPct val="90000"/>
              </a:lnSpc>
              <a:buFont typeface="Wingdings" pitchFamily="2" charset="2"/>
              <a:buNone/>
            </a:pPr>
            <a:r>
              <a:rPr lang="en-US" dirty="0" smtClean="0">
                <a:latin typeface="Bell MT" pitchFamily="18" charset="0"/>
              </a:rPr>
              <a:t>Recommend to the Supreme Court that the judge be removed from office</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7653"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457200" y="304800"/>
            <a:ext cx="8153400" cy="1219200"/>
          </a:xfrm>
        </p:spPr>
        <p:txBody>
          <a:bodyPr/>
          <a:lstStyle/>
          <a:p>
            <a:pPr algn="ctr" eaLnBrk="1" hangingPunct="1">
              <a:spcBef>
                <a:spcPct val="0"/>
              </a:spcBef>
              <a:buFont typeface="Wingdings" pitchFamily="2" charset="2"/>
              <a:buNone/>
              <a:defRPr/>
            </a:pPr>
            <a:r>
              <a:rPr lang="en-US" sz="5400" b="1" dirty="0" smtClean="0">
                <a:solidFill>
                  <a:srgbClr val="1E2171"/>
                </a:solidFill>
                <a:effectLst>
                  <a:outerShdw blurRad="38100" dist="38100" dir="2700000" algn="tl">
                    <a:srgbClr val="000000">
                      <a:alpha val="43137"/>
                    </a:srgbClr>
                  </a:outerShdw>
                </a:effectLst>
                <a:latin typeface="Bell MT" pitchFamily="18" charset="0"/>
              </a:rPr>
              <a:t>How we decide who </a:t>
            </a:r>
          </a:p>
          <a:p>
            <a:pPr algn="ctr" eaLnBrk="1" hangingPunct="1">
              <a:spcBef>
                <a:spcPct val="0"/>
              </a:spcBef>
              <a:buFont typeface="Wingdings" pitchFamily="2" charset="2"/>
              <a:buNone/>
              <a:defRPr/>
            </a:pPr>
            <a:r>
              <a:rPr lang="en-US" sz="5400" b="1" dirty="0" smtClean="0">
                <a:solidFill>
                  <a:srgbClr val="1E2171"/>
                </a:solidFill>
                <a:effectLst>
                  <a:outerShdw blurRad="38100" dist="38100" dir="2700000" algn="tl">
                    <a:srgbClr val="000000">
                      <a:alpha val="43137"/>
                    </a:srgbClr>
                  </a:outerShdw>
                </a:effectLst>
                <a:latin typeface="Bell MT" pitchFamily="18" charset="0"/>
              </a:rPr>
              <a:t>should serve as a judge</a:t>
            </a:r>
          </a:p>
        </p:txBody>
      </p:sp>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28676" name="Picture 9" descr="courthouse2"/>
          <p:cNvPicPr>
            <a:picLocks noChangeAspect="1" noChangeArrowheads="1"/>
          </p:cNvPicPr>
          <p:nvPr/>
        </p:nvPicPr>
        <p:blipFill>
          <a:blip r:embed="rId3" cstate="print"/>
          <a:srcRect/>
          <a:stretch>
            <a:fillRect/>
          </a:stretch>
        </p:blipFill>
        <p:spPr bwMode="auto">
          <a:xfrm>
            <a:off x="1981200" y="2133600"/>
            <a:ext cx="4953000" cy="2878138"/>
          </a:xfrm>
          <a:prstGeom prst="rect">
            <a:avLst/>
          </a:prstGeom>
          <a:noFill/>
          <a:ln w="9525">
            <a:solidFill>
              <a:schemeClr val="tx1"/>
            </a:solidFill>
            <a:miter lim="800000"/>
            <a:headEnd/>
            <a:tailEnd/>
          </a:ln>
        </p:spPr>
      </p:pic>
      <p:sp>
        <p:nvSpPr>
          <p:cNvPr id="28677" name="Text Box 10"/>
          <p:cNvSpPr txBox="1">
            <a:spLocks noChangeArrowheads="1"/>
          </p:cNvSpPr>
          <p:nvPr/>
        </p:nvSpPr>
        <p:spPr bwMode="auto">
          <a:xfrm>
            <a:off x="2971800" y="5235575"/>
            <a:ext cx="3352800" cy="769441"/>
          </a:xfrm>
          <a:prstGeom prst="rect">
            <a:avLst/>
          </a:prstGeom>
          <a:noFill/>
          <a:ln w="9525">
            <a:noFill/>
            <a:miter lim="800000"/>
            <a:headEnd/>
            <a:tailEnd/>
          </a:ln>
        </p:spPr>
        <p:txBody>
          <a:bodyPr>
            <a:spAutoFit/>
          </a:bodyPr>
          <a:lstStyle/>
          <a:p>
            <a:pPr algn="ctr"/>
            <a:r>
              <a:rPr lang="en-US" sz="2200" u="none" dirty="0">
                <a:latin typeface="Bell MT" pitchFamily="18" charset="0"/>
              </a:rPr>
              <a:t>Adams County Courthouse</a:t>
            </a:r>
          </a:p>
          <a:p>
            <a:pPr algn="ctr"/>
            <a:r>
              <a:rPr lang="en-US" sz="2200" u="none" dirty="0">
                <a:latin typeface="Bell MT" pitchFamily="18" charset="0"/>
              </a:rPr>
              <a:t>Brighton - 1998</a:t>
            </a:r>
          </a:p>
        </p:txBody>
      </p:sp>
      <p:sp>
        <p:nvSpPr>
          <p:cNvPr id="28678"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381000" y="838200"/>
            <a:ext cx="8229600" cy="4343400"/>
          </a:xfrm>
        </p:spPr>
        <p:txBody>
          <a:bodyPr/>
          <a:lstStyle/>
          <a:p>
            <a:pPr algn="ctr" eaLnBrk="1" hangingPunct="1">
              <a:buFont typeface="Wingdings" pitchFamily="2" charset="2"/>
              <a:buNone/>
            </a:pPr>
            <a:endParaRPr lang="en-US" sz="4800" dirty="0" smtClean="0">
              <a:latin typeface="Bell MT" pitchFamily="18" charset="0"/>
            </a:endParaRPr>
          </a:p>
          <a:p>
            <a:pPr algn="ctr" eaLnBrk="1" hangingPunct="1">
              <a:buFont typeface="Wingdings" pitchFamily="2" charset="2"/>
              <a:buNone/>
            </a:pPr>
            <a:r>
              <a:rPr lang="en-US" sz="4800" dirty="0" smtClean="0">
                <a:latin typeface="Bell MT" pitchFamily="18" charset="0"/>
              </a:rPr>
              <a:t>Colorado is one of 25 states </a:t>
            </a:r>
          </a:p>
          <a:p>
            <a:pPr algn="ctr" eaLnBrk="1" hangingPunct="1">
              <a:buFont typeface="Wingdings" pitchFamily="2" charset="2"/>
              <a:buNone/>
            </a:pPr>
            <a:r>
              <a:rPr lang="en-US" sz="4800" dirty="0" smtClean="0">
                <a:latin typeface="Bell MT" pitchFamily="18" charset="0"/>
              </a:rPr>
              <a:t>that uses nominating commissions as part of the </a:t>
            </a:r>
          </a:p>
          <a:p>
            <a:pPr algn="ctr" eaLnBrk="1" hangingPunct="1">
              <a:buFont typeface="Wingdings" pitchFamily="2" charset="2"/>
              <a:buNone/>
            </a:pPr>
            <a:r>
              <a:rPr lang="en-US" sz="4800" dirty="0" smtClean="0">
                <a:latin typeface="Bell MT" pitchFamily="18" charset="0"/>
              </a:rPr>
              <a:t>judicial selection process.</a:t>
            </a:r>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9700" name="Text Box 5"/>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81000" y="381000"/>
            <a:ext cx="8229600" cy="5029200"/>
          </a:xfrm>
        </p:spPr>
        <p:txBody>
          <a:bodyPr/>
          <a:lstStyle/>
          <a:p>
            <a:pPr algn="ctr" eaLnBrk="1" hangingPunct="1">
              <a:buFont typeface="Wingdings" pitchFamily="2" charset="2"/>
              <a:buNone/>
            </a:pPr>
            <a:endParaRPr lang="en-US" sz="4400" dirty="0" smtClean="0">
              <a:latin typeface="Bell MT" pitchFamily="18" charset="0"/>
            </a:endParaRPr>
          </a:p>
          <a:p>
            <a:pPr algn="ctr" eaLnBrk="1" hangingPunct="1">
              <a:buFont typeface="Wingdings" pitchFamily="2" charset="2"/>
              <a:buNone/>
            </a:pPr>
            <a:r>
              <a:rPr lang="en-US" sz="4000" dirty="0" smtClean="0">
                <a:latin typeface="Bell MT" pitchFamily="18" charset="0"/>
              </a:rPr>
              <a:t>These states </a:t>
            </a:r>
          </a:p>
          <a:p>
            <a:pPr algn="ctr" eaLnBrk="1" hangingPunct="1">
              <a:buFont typeface="Wingdings" pitchFamily="2" charset="2"/>
              <a:buNone/>
            </a:pPr>
            <a:r>
              <a:rPr lang="en-US" sz="4000" u="sng" dirty="0" smtClean="0">
                <a:latin typeface="Bell MT" pitchFamily="18" charset="0"/>
              </a:rPr>
              <a:t>appoint</a:t>
            </a:r>
            <a:r>
              <a:rPr lang="en-US" sz="4000" dirty="0" smtClean="0">
                <a:latin typeface="Bell MT" pitchFamily="18" charset="0"/>
              </a:rPr>
              <a:t> judges based </a:t>
            </a:r>
          </a:p>
          <a:p>
            <a:pPr algn="ctr" eaLnBrk="1" hangingPunct="1">
              <a:buFont typeface="Wingdings" pitchFamily="2" charset="2"/>
              <a:buNone/>
            </a:pPr>
            <a:r>
              <a:rPr lang="en-US" sz="4000" dirty="0" smtClean="0">
                <a:latin typeface="Bell MT" pitchFamily="18" charset="0"/>
              </a:rPr>
              <a:t>on </a:t>
            </a:r>
            <a:r>
              <a:rPr lang="en-US" sz="4000" u="sng" dirty="0" smtClean="0">
                <a:latin typeface="Bell MT" pitchFamily="18" charset="0"/>
              </a:rPr>
              <a:t>comprehensive reviews</a:t>
            </a:r>
            <a:r>
              <a:rPr lang="en-US" sz="4000" dirty="0" smtClean="0">
                <a:latin typeface="Bell MT" pitchFamily="18" charset="0"/>
              </a:rPr>
              <a:t> </a:t>
            </a:r>
            <a:r>
              <a:rPr lang="en-US" sz="4000" dirty="0" smtClean="0">
                <a:latin typeface="Bell MT" pitchFamily="18" charset="0"/>
              </a:rPr>
              <a:t>of applicants</a:t>
            </a:r>
            <a:r>
              <a:rPr lang="en-US" sz="4000" dirty="0" smtClean="0">
                <a:latin typeface="Bell MT" pitchFamily="18" charset="0"/>
              </a:rPr>
              <a:t>’ </a:t>
            </a:r>
            <a:r>
              <a:rPr lang="en-US" sz="4000" u="sng" dirty="0" smtClean="0">
                <a:latin typeface="Bell MT" pitchFamily="18" charset="0"/>
              </a:rPr>
              <a:t>backgrounds </a:t>
            </a:r>
            <a:r>
              <a:rPr lang="en-US" sz="4000" u="sng" dirty="0" smtClean="0">
                <a:latin typeface="Bell MT" pitchFamily="18" charset="0"/>
              </a:rPr>
              <a:t>&amp; qualifications</a:t>
            </a:r>
            <a:r>
              <a:rPr lang="en-US" sz="4000" dirty="0" smtClean="0">
                <a:latin typeface="Bell MT" pitchFamily="18" charset="0"/>
              </a:rPr>
              <a:t>. </a:t>
            </a:r>
          </a:p>
          <a:p>
            <a:pPr algn="ctr" eaLnBrk="1" hangingPunct="1">
              <a:buFont typeface="Wingdings" pitchFamily="2" charset="2"/>
              <a:buNone/>
            </a:pPr>
            <a:endParaRPr lang="en-US" sz="4000" dirty="0" smtClean="0"/>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0724" name="Text Box 5"/>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sz="quarter"/>
          </p:nvPr>
        </p:nvSpPr>
        <p:spPr>
          <a:xfrm>
            <a:off x="457200" y="152400"/>
            <a:ext cx="8229600" cy="1371600"/>
          </a:xfrm>
        </p:spPr>
        <p:txBody>
          <a:bodyPr>
            <a:noAutofit/>
          </a:bodyPr>
          <a:lstStyle/>
          <a:p>
            <a:pPr eaLnBrk="1" fontAlgn="auto" hangingPunct="1">
              <a:spcAft>
                <a:spcPts val="0"/>
              </a:spcAft>
              <a:defRPr/>
            </a:pPr>
            <a:r>
              <a:rPr lang="en-US" sz="4400" dirty="0" smtClean="0">
                <a:solidFill>
                  <a:srgbClr val="1E2171"/>
                </a:solidFill>
                <a:latin typeface="Bell MT" pitchFamily="18" charset="0"/>
              </a:rPr>
              <a:t>Nominating Commissions</a:t>
            </a:r>
            <a:br>
              <a:rPr lang="en-US" sz="4400" dirty="0" smtClean="0">
                <a:solidFill>
                  <a:srgbClr val="1E2171"/>
                </a:solidFill>
                <a:latin typeface="Bell MT" pitchFamily="18" charset="0"/>
              </a:rPr>
            </a:br>
            <a:r>
              <a:rPr lang="en-US" sz="4400" dirty="0" smtClean="0">
                <a:solidFill>
                  <a:srgbClr val="1E2171"/>
                </a:solidFill>
                <a:latin typeface="Bell MT" pitchFamily="18" charset="0"/>
              </a:rPr>
              <a:t>County and District Courts</a:t>
            </a:r>
          </a:p>
        </p:txBody>
      </p:sp>
      <p:pic>
        <p:nvPicPr>
          <p:cNvPr id="235564" name="Picture 44" descr="Governor's Mansion #3"/>
          <p:cNvPicPr>
            <a:picLocks noGrp="1" noChangeAspect="1" noChangeArrowheads="1"/>
          </p:cNvPicPr>
          <p:nvPr>
            <p:ph sz="quarter" idx="1"/>
          </p:nvPr>
        </p:nvPicPr>
        <p:blipFill>
          <a:blip r:embed="rId3" cstate="print"/>
          <a:srcRect/>
          <a:stretch>
            <a:fillRect/>
          </a:stretch>
        </p:blipFill>
        <p:spPr>
          <a:xfrm>
            <a:off x="95250" y="3048000"/>
            <a:ext cx="1428750" cy="950913"/>
          </a:xfrm>
          <a:noFill/>
          <a:ln>
            <a:solidFill>
              <a:schemeClr val="tx1"/>
            </a:solidFill>
          </a:ln>
        </p:spPr>
      </p:pic>
      <p:pic>
        <p:nvPicPr>
          <p:cNvPr id="235570" name="Picture 50" descr="Governor's Mansion #3"/>
          <p:cNvPicPr>
            <a:picLocks noGrp="1" noChangeAspect="1" noChangeArrowheads="1"/>
          </p:cNvPicPr>
          <p:nvPr>
            <p:ph sz="quarter" idx="2"/>
          </p:nvPr>
        </p:nvPicPr>
        <p:blipFill>
          <a:blip r:embed="rId3" cstate="print"/>
          <a:srcRect/>
          <a:stretch>
            <a:fillRect/>
          </a:stretch>
        </p:blipFill>
        <p:spPr>
          <a:xfrm>
            <a:off x="7239000" y="1524000"/>
            <a:ext cx="1428750" cy="950913"/>
          </a:xfrm>
          <a:solidFill>
            <a:schemeClr val="tx2"/>
          </a:solidFill>
          <a:ln>
            <a:solidFill>
              <a:schemeClr val="tx1"/>
            </a:solidFill>
          </a:ln>
        </p:spPr>
      </p:pic>
      <p:pic>
        <p:nvPicPr>
          <p:cNvPr id="235572" name="Picture 52" descr="appellate court"/>
          <p:cNvPicPr>
            <a:picLocks noGrp="1" noChangeAspect="1" noChangeArrowheads="1"/>
          </p:cNvPicPr>
          <p:nvPr>
            <p:ph sz="quarter" idx="3"/>
          </p:nvPr>
        </p:nvPicPr>
        <p:blipFill>
          <a:blip r:embed="rId4" cstate="print"/>
          <a:srcRect l="6419" r="19759"/>
          <a:stretch>
            <a:fillRect/>
          </a:stretch>
        </p:blipFill>
        <p:spPr>
          <a:xfrm>
            <a:off x="7162800" y="4495800"/>
            <a:ext cx="1752600" cy="1066800"/>
          </a:xfrm>
          <a:noFill/>
          <a:ln>
            <a:solidFill>
              <a:schemeClr val="tx1"/>
            </a:solidFill>
          </a:ln>
        </p:spPr>
      </p:pic>
      <p:sp>
        <p:nvSpPr>
          <p:cNvPr id="33"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35527" name="Oval 7"/>
          <p:cNvSpPr>
            <a:spLocks noChangeArrowheads="1"/>
          </p:cNvSpPr>
          <p:nvPr/>
        </p:nvSpPr>
        <p:spPr bwMode="auto">
          <a:xfrm>
            <a:off x="4495800" y="3810000"/>
            <a:ext cx="304800" cy="3048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35528" name="Oval 8"/>
          <p:cNvSpPr>
            <a:spLocks noChangeArrowheads="1"/>
          </p:cNvSpPr>
          <p:nvPr/>
        </p:nvSpPr>
        <p:spPr bwMode="auto">
          <a:xfrm>
            <a:off x="5257800" y="3810000"/>
            <a:ext cx="304800" cy="3048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35529" name="Oval 9"/>
          <p:cNvSpPr>
            <a:spLocks noChangeArrowheads="1"/>
          </p:cNvSpPr>
          <p:nvPr/>
        </p:nvSpPr>
        <p:spPr bwMode="auto">
          <a:xfrm>
            <a:off x="4876800" y="3124200"/>
            <a:ext cx="304800" cy="3048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35530" name="Oval 10"/>
          <p:cNvSpPr>
            <a:spLocks noChangeArrowheads="1"/>
          </p:cNvSpPr>
          <p:nvPr/>
        </p:nvSpPr>
        <p:spPr bwMode="auto">
          <a:xfrm>
            <a:off x="2895600" y="38100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531" name="Oval 11"/>
          <p:cNvSpPr>
            <a:spLocks noChangeArrowheads="1"/>
          </p:cNvSpPr>
          <p:nvPr/>
        </p:nvSpPr>
        <p:spPr bwMode="auto">
          <a:xfrm>
            <a:off x="2209800" y="38100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532" name="Oval 12"/>
          <p:cNvSpPr>
            <a:spLocks noChangeArrowheads="1"/>
          </p:cNvSpPr>
          <p:nvPr/>
        </p:nvSpPr>
        <p:spPr bwMode="auto">
          <a:xfrm>
            <a:off x="2209800" y="32004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533" name="Oval 13"/>
          <p:cNvSpPr>
            <a:spLocks noChangeArrowheads="1"/>
          </p:cNvSpPr>
          <p:nvPr/>
        </p:nvSpPr>
        <p:spPr bwMode="auto">
          <a:xfrm>
            <a:off x="2895600" y="3200400"/>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538" name="Text Box 18"/>
          <p:cNvSpPr txBox="1">
            <a:spLocks noChangeArrowheads="1"/>
          </p:cNvSpPr>
          <p:nvPr/>
        </p:nvSpPr>
        <p:spPr bwMode="auto">
          <a:xfrm>
            <a:off x="1371600" y="4724400"/>
            <a:ext cx="2286000" cy="457200"/>
          </a:xfrm>
          <a:prstGeom prst="rect">
            <a:avLst/>
          </a:prstGeom>
          <a:solidFill>
            <a:schemeClr val="accent1"/>
          </a:solidFill>
          <a:ln w="9525">
            <a:noFill/>
            <a:miter lim="800000"/>
            <a:headEnd/>
            <a:tailEnd/>
          </a:ln>
        </p:spPr>
        <p:txBody>
          <a:bodyPr>
            <a:spAutoFit/>
          </a:bodyPr>
          <a:lstStyle/>
          <a:p>
            <a:pPr algn="ctr"/>
            <a:r>
              <a:rPr lang="en-US" sz="2400" u="none" dirty="0">
                <a:latin typeface="Bell MT" pitchFamily="18" charset="0"/>
              </a:rPr>
              <a:t>4 Non Lawyers</a:t>
            </a:r>
          </a:p>
        </p:txBody>
      </p:sp>
      <p:sp>
        <p:nvSpPr>
          <p:cNvPr id="235542" name="Line 22"/>
          <p:cNvSpPr>
            <a:spLocks noChangeShapeType="1"/>
          </p:cNvSpPr>
          <p:nvPr/>
        </p:nvSpPr>
        <p:spPr bwMode="auto">
          <a:xfrm>
            <a:off x="6781800" y="2133600"/>
            <a:ext cx="0" cy="2895600"/>
          </a:xfrm>
          <a:prstGeom prst="line">
            <a:avLst/>
          </a:prstGeom>
          <a:noFill/>
          <a:ln w="9525">
            <a:solidFill>
              <a:schemeClr val="tx1"/>
            </a:solidFill>
            <a:round/>
            <a:headEnd/>
            <a:tailEnd/>
          </a:ln>
        </p:spPr>
        <p:txBody>
          <a:bodyPr/>
          <a:lstStyle/>
          <a:p>
            <a:endParaRPr lang="en-US"/>
          </a:p>
        </p:txBody>
      </p:sp>
      <p:sp>
        <p:nvSpPr>
          <p:cNvPr id="18448" name="Line 23"/>
          <p:cNvSpPr>
            <a:spLocks noChangeShapeType="1"/>
          </p:cNvSpPr>
          <p:nvPr/>
        </p:nvSpPr>
        <p:spPr bwMode="auto">
          <a:xfrm>
            <a:off x="6781800" y="5029200"/>
            <a:ext cx="381000" cy="0"/>
          </a:xfrm>
          <a:prstGeom prst="line">
            <a:avLst/>
          </a:prstGeom>
          <a:noFill/>
          <a:ln w="9525">
            <a:solidFill>
              <a:schemeClr val="tx1"/>
            </a:solidFill>
            <a:round/>
            <a:headEnd/>
            <a:tailEnd/>
          </a:ln>
        </p:spPr>
        <p:txBody>
          <a:bodyPr/>
          <a:lstStyle/>
          <a:p>
            <a:endParaRPr lang="en-US"/>
          </a:p>
        </p:txBody>
      </p:sp>
      <p:sp>
        <p:nvSpPr>
          <p:cNvPr id="235544" name="Line 24"/>
          <p:cNvSpPr>
            <a:spLocks noChangeShapeType="1"/>
          </p:cNvSpPr>
          <p:nvPr/>
        </p:nvSpPr>
        <p:spPr bwMode="auto">
          <a:xfrm>
            <a:off x="6781800" y="3657600"/>
            <a:ext cx="685800" cy="0"/>
          </a:xfrm>
          <a:prstGeom prst="line">
            <a:avLst/>
          </a:prstGeom>
          <a:noFill/>
          <a:ln w="9525">
            <a:solidFill>
              <a:schemeClr val="tx1"/>
            </a:solidFill>
            <a:round/>
            <a:headEnd/>
            <a:tailEnd/>
          </a:ln>
        </p:spPr>
        <p:txBody>
          <a:bodyPr/>
          <a:lstStyle/>
          <a:p>
            <a:endParaRPr lang="en-US"/>
          </a:p>
        </p:txBody>
      </p:sp>
      <p:sp>
        <p:nvSpPr>
          <p:cNvPr id="235545" name="Line 25"/>
          <p:cNvSpPr>
            <a:spLocks noChangeShapeType="1"/>
          </p:cNvSpPr>
          <p:nvPr/>
        </p:nvSpPr>
        <p:spPr bwMode="auto">
          <a:xfrm>
            <a:off x="6781800" y="2133600"/>
            <a:ext cx="457200" cy="0"/>
          </a:xfrm>
          <a:prstGeom prst="line">
            <a:avLst/>
          </a:prstGeom>
          <a:noFill/>
          <a:ln w="9525">
            <a:solidFill>
              <a:schemeClr val="tx1"/>
            </a:solidFill>
            <a:round/>
            <a:headEnd/>
            <a:tailEnd/>
          </a:ln>
        </p:spPr>
        <p:txBody>
          <a:bodyPr/>
          <a:lstStyle/>
          <a:p>
            <a:endParaRPr lang="en-US"/>
          </a:p>
        </p:txBody>
      </p:sp>
      <p:sp>
        <p:nvSpPr>
          <p:cNvPr id="31763" name="Text Box 29"/>
          <p:cNvSpPr txBox="1">
            <a:spLocks noChangeArrowheads="1"/>
          </p:cNvSpPr>
          <p:nvPr/>
        </p:nvSpPr>
        <p:spPr bwMode="auto">
          <a:xfrm>
            <a:off x="5470525" y="793750"/>
            <a:ext cx="184150" cy="366713"/>
          </a:xfrm>
          <a:prstGeom prst="rect">
            <a:avLst/>
          </a:prstGeom>
          <a:noFill/>
          <a:ln w="9525">
            <a:noFill/>
            <a:miter lim="800000"/>
            <a:headEnd/>
            <a:tailEnd/>
          </a:ln>
        </p:spPr>
        <p:txBody>
          <a:bodyPr wrap="none">
            <a:spAutoFit/>
          </a:bodyPr>
          <a:lstStyle/>
          <a:p>
            <a:endParaRPr lang="en-US" u="none"/>
          </a:p>
        </p:txBody>
      </p:sp>
      <p:sp>
        <p:nvSpPr>
          <p:cNvPr id="235550" name="Text Box 30"/>
          <p:cNvSpPr txBox="1">
            <a:spLocks noChangeArrowheads="1"/>
          </p:cNvSpPr>
          <p:nvPr/>
        </p:nvSpPr>
        <p:spPr bwMode="auto">
          <a:xfrm>
            <a:off x="4191000" y="4724400"/>
            <a:ext cx="18288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dirty="0">
                <a:latin typeface="Bell MT" pitchFamily="18" charset="0"/>
              </a:rPr>
              <a:t>3 Lawyers</a:t>
            </a:r>
          </a:p>
        </p:txBody>
      </p:sp>
      <p:sp>
        <p:nvSpPr>
          <p:cNvPr id="235551" name="Text Box 31"/>
          <p:cNvSpPr txBox="1">
            <a:spLocks noChangeArrowheads="1"/>
          </p:cNvSpPr>
          <p:nvPr/>
        </p:nvSpPr>
        <p:spPr bwMode="auto">
          <a:xfrm>
            <a:off x="152400" y="3962400"/>
            <a:ext cx="1371600" cy="366713"/>
          </a:xfrm>
          <a:prstGeom prst="rect">
            <a:avLst/>
          </a:prstGeom>
          <a:noFill/>
          <a:ln w="9525">
            <a:noFill/>
            <a:miter lim="800000"/>
            <a:headEnd/>
            <a:tailEnd/>
          </a:ln>
        </p:spPr>
        <p:txBody>
          <a:bodyPr>
            <a:spAutoFit/>
          </a:bodyPr>
          <a:lstStyle/>
          <a:p>
            <a:pPr algn="ctr">
              <a:spcBef>
                <a:spcPct val="50000"/>
              </a:spcBef>
            </a:pPr>
            <a:r>
              <a:rPr lang="en-US" u="none"/>
              <a:t>Governor</a:t>
            </a:r>
          </a:p>
        </p:txBody>
      </p:sp>
      <p:sp>
        <p:nvSpPr>
          <p:cNvPr id="235553" name="Text Box 33"/>
          <p:cNvSpPr txBox="1">
            <a:spLocks noChangeArrowheads="1"/>
          </p:cNvSpPr>
          <p:nvPr/>
        </p:nvSpPr>
        <p:spPr bwMode="auto">
          <a:xfrm>
            <a:off x="7239000" y="2438400"/>
            <a:ext cx="1371600" cy="400110"/>
          </a:xfrm>
          <a:prstGeom prst="rect">
            <a:avLst/>
          </a:prstGeom>
          <a:noFill/>
          <a:ln w="9525">
            <a:noFill/>
            <a:miter lim="800000"/>
            <a:headEnd/>
            <a:tailEnd/>
          </a:ln>
        </p:spPr>
        <p:txBody>
          <a:bodyPr>
            <a:spAutoFit/>
          </a:bodyPr>
          <a:lstStyle/>
          <a:p>
            <a:pPr algn="ctr">
              <a:spcBef>
                <a:spcPct val="50000"/>
              </a:spcBef>
            </a:pPr>
            <a:r>
              <a:rPr lang="en-US" sz="2000" u="none" dirty="0">
                <a:latin typeface="Bell MT" pitchFamily="18" charset="0"/>
              </a:rPr>
              <a:t>Governor</a:t>
            </a:r>
          </a:p>
        </p:txBody>
      </p:sp>
      <p:sp>
        <p:nvSpPr>
          <p:cNvPr id="235554" name="Text Box 34"/>
          <p:cNvSpPr txBox="1">
            <a:spLocks noChangeArrowheads="1"/>
          </p:cNvSpPr>
          <p:nvPr/>
        </p:nvSpPr>
        <p:spPr bwMode="auto">
          <a:xfrm>
            <a:off x="6934200" y="3962400"/>
            <a:ext cx="2057400" cy="400110"/>
          </a:xfrm>
          <a:prstGeom prst="rect">
            <a:avLst/>
          </a:prstGeom>
          <a:noFill/>
          <a:ln w="9525">
            <a:noFill/>
            <a:miter lim="800000"/>
            <a:headEnd/>
            <a:tailEnd/>
          </a:ln>
        </p:spPr>
        <p:txBody>
          <a:bodyPr>
            <a:spAutoFit/>
          </a:bodyPr>
          <a:lstStyle/>
          <a:p>
            <a:pPr algn="ctr">
              <a:spcBef>
                <a:spcPct val="50000"/>
              </a:spcBef>
            </a:pPr>
            <a:r>
              <a:rPr lang="en-US" sz="2000" u="none" dirty="0">
                <a:latin typeface="Bell MT" pitchFamily="18" charset="0"/>
              </a:rPr>
              <a:t>Attorney General</a:t>
            </a:r>
          </a:p>
        </p:txBody>
      </p:sp>
      <p:sp>
        <p:nvSpPr>
          <p:cNvPr id="235555" name="Text Box 35"/>
          <p:cNvSpPr txBox="1">
            <a:spLocks noChangeArrowheads="1"/>
          </p:cNvSpPr>
          <p:nvPr/>
        </p:nvSpPr>
        <p:spPr bwMode="auto">
          <a:xfrm>
            <a:off x="7162800" y="5619690"/>
            <a:ext cx="1905000" cy="400110"/>
          </a:xfrm>
          <a:prstGeom prst="rect">
            <a:avLst/>
          </a:prstGeom>
          <a:noFill/>
          <a:ln w="9525">
            <a:noFill/>
            <a:miter lim="800000"/>
            <a:headEnd/>
            <a:tailEnd/>
          </a:ln>
        </p:spPr>
        <p:txBody>
          <a:bodyPr wrap="square">
            <a:spAutoFit/>
          </a:bodyPr>
          <a:lstStyle/>
          <a:p>
            <a:pPr algn="ctr">
              <a:spcBef>
                <a:spcPct val="50000"/>
              </a:spcBef>
            </a:pPr>
            <a:r>
              <a:rPr lang="en-US" sz="2000" u="none" dirty="0">
                <a:latin typeface="Bell MT" pitchFamily="18" charset="0"/>
              </a:rPr>
              <a:t>Chief Justice</a:t>
            </a:r>
          </a:p>
        </p:txBody>
      </p:sp>
      <p:sp>
        <p:nvSpPr>
          <p:cNvPr id="235556" name="Text Box 36"/>
          <p:cNvSpPr txBox="1">
            <a:spLocks noChangeArrowheads="1"/>
          </p:cNvSpPr>
          <p:nvPr/>
        </p:nvSpPr>
        <p:spPr bwMode="auto">
          <a:xfrm>
            <a:off x="457200" y="5638800"/>
            <a:ext cx="6248400" cy="457200"/>
          </a:xfrm>
          <a:prstGeom prst="rect">
            <a:avLst/>
          </a:prstGeom>
          <a:noFill/>
          <a:ln w="9525">
            <a:noFill/>
            <a:miter lim="800000"/>
            <a:headEnd/>
            <a:tailEnd/>
          </a:ln>
        </p:spPr>
        <p:txBody>
          <a:bodyPr>
            <a:spAutoFit/>
          </a:bodyPr>
          <a:lstStyle/>
          <a:p>
            <a:pPr>
              <a:spcBef>
                <a:spcPct val="50000"/>
              </a:spcBef>
            </a:pPr>
            <a:r>
              <a:rPr lang="en-US" sz="2400" u="none" dirty="0">
                <a:latin typeface="Bell MT" pitchFamily="18" charset="0"/>
              </a:rPr>
              <a:t>Not more than 4 from same political party.</a:t>
            </a:r>
          </a:p>
        </p:txBody>
      </p:sp>
      <p:sp>
        <p:nvSpPr>
          <p:cNvPr id="235557" name="Oval 37"/>
          <p:cNvSpPr>
            <a:spLocks noChangeArrowheads="1"/>
          </p:cNvSpPr>
          <p:nvPr/>
        </p:nvSpPr>
        <p:spPr bwMode="auto">
          <a:xfrm>
            <a:off x="1752600" y="2819400"/>
            <a:ext cx="1905000" cy="1752600"/>
          </a:xfrm>
          <a:prstGeom prst="ellipse">
            <a:avLst/>
          </a:prstGeom>
          <a:noFill/>
          <a:ln w="9525">
            <a:solidFill>
              <a:schemeClr val="tx1"/>
            </a:solidFill>
            <a:round/>
            <a:headEnd/>
            <a:tailEnd/>
          </a:ln>
        </p:spPr>
        <p:txBody>
          <a:bodyPr wrap="none" anchor="ctr"/>
          <a:lstStyle/>
          <a:p>
            <a:endParaRPr lang="en-US"/>
          </a:p>
        </p:txBody>
      </p:sp>
      <p:sp>
        <p:nvSpPr>
          <p:cNvPr id="235558" name="Line 38"/>
          <p:cNvSpPr>
            <a:spLocks noChangeShapeType="1"/>
          </p:cNvSpPr>
          <p:nvPr/>
        </p:nvSpPr>
        <p:spPr bwMode="auto">
          <a:xfrm>
            <a:off x="1524000" y="3581400"/>
            <a:ext cx="228600" cy="0"/>
          </a:xfrm>
          <a:prstGeom prst="line">
            <a:avLst/>
          </a:prstGeom>
          <a:noFill/>
          <a:ln w="9525">
            <a:solidFill>
              <a:schemeClr val="tx1"/>
            </a:solidFill>
            <a:round/>
            <a:headEnd/>
            <a:tailEnd/>
          </a:ln>
        </p:spPr>
        <p:txBody>
          <a:bodyPr/>
          <a:lstStyle/>
          <a:p>
            <a:endParaRPr lang="en-US"/>
          </a:p>
        </p:txBody>
      </p:sp>
      <p:sp>
        <p:nvSpPr>
          <p:cNvPr id="235559" name="Oval 39"/>
          <p:cNvSpPr>
            <a:spLocks noChangeArrowheads="1"/>
          </p:cNvSpPr>
          <p:nvPr/>
        </p:nvSpPr>
        <p:spPr bwMode="auto">
          <a:xfrm>
            <a:off x="4038600" y="2819400"/>
            <a:ext cx="1905000" cy="1752600"/>
          </a:xfrm>
          <a:prstGeom prst="ellipse">
            <a:avLst/>
          </a:prstGeom>
          <a:noFill/>
          <a:ln w="9525">
            <a:solidFill>
              <a:schemeClr val="tx1"/>
            </a:solidFill>
            <a:round/>
            <a:headEnd/>
            <a:tailEnd/>
          </a:ln>
        </p:spPr>
        <p:txBody>
          <a:bodyPr wrap="none" anchor="ctr"/>
          <a:lstStyle/>
          <a:p>
            <a:endParaRPr lang="en-US"/>
          </a:p>
        </p:txBody>
      </p:sp>
      <p:sp>
        <p:nvSpPr>
          <p:cNvPr id="235560" name="Line 40"/>
          <p:cNvSpPr>
            <a:spLocks noChangeShapeType="1"/>
          </p:cNvSpPr>
          <p:nvPr/>
        </p:nvSpPr>
        <p:spPr bwMode="auto">
          <a:xfrm>
            <a:off x="5943600" y="3657600"/>
            <a:ext cx="838200" cy="0"/>
          </a:xfrm>
          <a:prstGeom prst="line">
            <a:avLst/>
          </a:prstGeom>
          <a:noFill/>
          <a:ln w="9525">
            <a:solidFill>
              <a:schemeClr val="tx1"/>
            </a:solidFill>
            <a:round/>
            <a:headEnd/>
            <a:tailEnd/>
          </a:ln>
        </p:spPr>
        <p:txBody>
          <a:bodyPr/>
          <a:lstStyle/>
          <a:p>
            <a:endParaRPr lang="en-US"/>
          </a:p>
        </p:txBody>
      </p:sp>
      <p:sp>
        <p:nvSpPr>
          <p:cNvPr id="31774" name="Text Box 42"/>
          <p:cNvSpPr txBox="1">
            <a:spLocks noChangeArrowheads="1"/>
          </p:cNvSpPr>
          <p:nvPr/>
        </p:nvSpPr>
        <p:spPr bwMode="auto">
          <a:xfrm>
            <a:off x="457200" y="1828800"/>
            <a:ext cx="6172200" cy="492125"/>
          </a:xfrm>
          <a:prstGeom prst="rect">
            <a:avLst/>
          </a:prstGeom>
          <a:noFill/>
          <a:ln w="9525">
            <a:noFill/>
            <a:miter lim="800000"/>
            <a:headEnd/>
            <a:tailEnd/>
          </a:ln>
        </p:spPr>
        <p:txBody>
          <a:bodyPr>
            <a:spAutoFit/>
          </a:bodyPr>
          <a:lstStyle/>
          <a:p>
            <a:pPr>
              <a:spcBef>
                <a:spcPct val="50000"/>
              </a:spcBef>
            </a:pPr>
            <a:r>
              <a:rPr lang="en-US" sz="2600" u="none" dirty="0">
                <a:latin typeface="Bell MT" pitchFamily="18" charset="0"/>
              </a:rPr>
              <a:t>1 commission in each of 22 judicial districts</a:t>
            </a:r>
          </a:p>
        </p:txBody>
      </p:sp>
      <p:pic>
        <p:nvPicPr>
          <p:cNvPr id="235576" name="Picture 56" descr="Colo Atty Gen Seal"/>
          <p:cNvPicPr>
            <a:picLocks noChangeAspect="1" noChangeArrowheads="1"/>
          </p:cNvPicPr>
          <p:nvPr/>
        </p:nvPicPr>
        <p:blipFill>
          <a:blip r:embed="rId5" cstate="print"/>
          <a:srcRect/>
          <a:stretch>
            <a:fillRect/>
          </a:stretch>
        </p:blipFill>
        <p:spPr bwMode="auto">
          <a:xfrm>
            <a:off x="7315200" y="3006725"/>
            <a:ext cx="1219200" cy="989013"/>
          </a:xfrm>
          <a:prstGeom prst="rect">
            <a:avLst/>
          </a:prstGeom>
          <a:solidFill>
            <a:schemeClr val="tx2"/>
          </a:solidFill>
          <a:ln w="9525">
            <a:solidFill>
              <a:schemeClr val="tx1"/>
            </a:solidFill>
            <a:miter lim="800000"/>
            <a:headEnd/>
            <a:tailEnd/>
          </a:ln>
        </p:spPr>
      </p:pic>
      <p:sp>
        <p:nvSpPr>
          <p:cNvPr id="31776" name="Text Box 33"/>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4"/>
                                        </p:tgtEl>
                                        <p:attrNameLst>
                                          <p:attrName>style.visibility</p:attrName>
                                        </p:attrNameLst>
                                      </p:cBhvr>
                                      <p:to>
                                        <p:strVal val="visible"/>
                                      </p:to>
                                    </p:set>
                                    <p:animEffect transition="in" filter="fade">
                                      <p:cBhvr>
                                        <p:cTn id="7" dur="500"/>
                                        <p:tgtEl>
                                          <p:spTgt spid="2355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1"/>
                                        </p:tgtEl>
                                        <p:attrNameLst>
                                          <p:attrName>style.visibility</p:attrName>
                                        </p:attrNameLst>
                                      </p:cBhvr>
                                      <p:to>
                                        <p:strVal val="visible"/>
                                      </p:to>
                                    </p:set>
                                    <p:animEffect transition="in" filter="fade">
                                      <p:cBhvr>
                                        <p:cTn id="10" dur="500"/>
                                        <p:tgtEl>
                                          <p:spTgt spid="2355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8"/>
                                        </p:tgtEl>
                                        <p:attrNameLst>
                                          <p:attrName>style.visibility</p:attrName>
                                        </p:attrNameLst>
                                      </p:cBhvr>
                                      <p:to>
                                        <p:strVal val="visible"/>
                                      </p:to>
                                    </p:set>
                                    <p:animEffect transition="in" filter="fade">
                                      <p:cBhvr>
                                        <p:cTn id="13" dur="500"/>
                                        <p:tgtEl>
                                          <p:spTgt spid="235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7"/>
                                        </p:tgtEl>
                                        <p:attrNameLst>
                                          <p:attrName>style.visibility</p:attrName>
                                        </p:attrNameLst>
                                      </p:cBhvr>
                                      <p:to>
                                        <p:strVal val="visible"/>
                                      </p:to>
                                    </p:set>
                                    <p:animEffect transition="in" filter="fade">
                                      <p:cBhvr>
                                        <p:cTn id="16" dur="500"/>
                                        <p:tgtEl>
                                          <p:spTgt spid="2355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32"/>
                                        </p:tgtEl>
                                        <p:attrNameLst>
                                          <p:attrName>style.visibility</p:attrName>
                                        </p:attrNameLst>
                                      </p:cBhvr>
                                      <p:to>
                                        <p:strVal val="visible"/>
                                      </p:to>
                                    </p:set>
                                    <p:animEffect transition="in" filter="fade">
                                      <p:cBhvr>
                                        <p:cTn id="19" dur="500"/>
                                        <p:tgtEl>
                                          <p:spTgt spid="2355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33"/>
                                        </p:tgtEl>
                                        <p:attrNameLst>
                                          <p:attrName>style.visibility</p:attrName>
                                        </p:attrNameLst>
                                      </p:cBhvr>
                                      <p:to>
                                        <p:strVal val="visible"/>
                                      </p:to>
                                    </p:set>
                                    <p:animEffect transition="in" filter="fade">
                                      <p:cBhvr>
                                        <p:cTn id="22" dur="500"/>
                                        <p:tgtEl>
                                          <p:spTgt spid="2355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5531"/>
                                        </p:tgtEl>
                                        <p:attrNameLst>
                                          <p:attrName>style.visibility</p:attrName>
                                        </p:attrNameLst>
                                      </p:cBhvr>
                                      <p:to>
                                        <p:strVal val="visible"/>
                                      </p:to>
                                    </p:set>
                                    <p:animEffect transition="in" filter="fade">
                                      <p:cBhvr>
                                        <p:cTn id="25" dur="500"/>
                                        <p:tgtEl>
                                          <p:spTgt spid="2355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5530"/>
                                        </p:tgtEl>
                                        <p:attrNameLst>
                                          <p:attrName>style.visibility</p:attrName>
                                        </p:attrNameLst>
                                      </p:cBhvr>
                                      <p:to>
                                        <p:strVal val="visible"/>
                                      </p:to>
                                    </p:set>
                                    <p:animEffect transition="in" filter="fade">
                                      <p:cBhvr>
                                        <p:cTn id="28" dur="500"/>
                                        <p:tgtEl>
                                          <p:spTgt spid="2355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5538"/>
                                        </p:tgtEl>
                                        <p:attrNameLst>
                                          <p:attrName>style.visibility</p:attrName>
                                        </p:attrNameLst>
                                      </p:cBhvr>
                                      <p:to>
                                        <p:strVal val="visible"/>
                                      </p:to>
                                    </p:set>
                                    <p:animEffect transition="in" filter="fade">
                                      <p:cBhvr>
                                        <p:cTn id="31" dur="500"/>
                                        <p:tgtEl>
                                          <p:spTgt spid="2355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559"/>
                                        </p:tgtEl>
                                        <p:attrNameLst>
                                          <p:attrName>style.visibility</p:attrName>
                                        </p:attrNameLst>
                                      </p:cBhvr>
                                      <p:to>
                                        <p:strVal val="visible"/>
                                      </p:to>
                                    </p:set>
                                    <p:animEffect transition="in" filter="fade">
                                      <p:cBhvr>
                                        <p:cTn id="36" dur="500"/>
                                        <p:tgtEl>
                                          <p:spTgt spid="2355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5529"/>
                                        </p:tgtEl>
                                        <p:attrNameLst>
                                          <p:attrName>style.visibility</p:attrName>
                                        </p:attrNameLst>
                                      </p:cBhvr>
                                      <p:to>
                                        <p:strVal val="visible"/>
                                      </p:to>
                                    </p:set>
                                    <p:animEffect transition="in" filter="fade">
                                      <p:cBhvr>
                                        <p:cTn id="39" dur="500"/>
                                        <p:tgtEl>
                                          <p:spTgt spid="2355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5527"/>
                                        </p:tgtEl>
                                        <p:attrNameLst>
                                          <p:attrName>style.visibility</p:attrName>
                                        </p:attrNameLst>
                                      </p:cBhvr>
                                      <p:to>
                                        <p:strVal val="visible"/>
                                      </p:to>
                                    </p:set>
                                    <p:animEffect transition="in" filter="fade">
                                      <p:cBhvr>
                                        <p:cTn id="42" dur="500"/>
                                        <p:tgtEl>
                                          <p:spTgt spid="2355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5528"/>
                                        </p:tgtEl>
                                        <p:attrNameLst>
                                          <p:attrName>style.visibility</p:attrName>
                                        </p:attrNameLst>
                                      </p:cBhvr>
                                      <p:to>
                                        <p:strVal val="visible"/>
                                      </p:to>
                                    </p:set>
                                    <p:animEffect transition="in" filter="fade">
                                      <p:cBhvr>
                                        <p:cTn id="45" dur="500"/>
                                        <p:tgtEl>
                                          <p:spTgt spid="2355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5550"/>
                                        </p:tgtEl>
                                        <p:attrNameLst>
                                          <p:attrName>style.visibility</p:attrName>
                                        </p:attrNameLst>
                                      </p:cBhvr>
                                      <p:to>
                                        <p:strVal val="visible"/>
                                      </p:to>
                                    </p:set>
                                    <p:animEffect transition="in" filter="fade">
                                      <p:cBhvr>
                                        <p:cTn id="48" dur="500"/>
                                        <p:tgtEl>
                                          <p:spTgt spid="2355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5560"/>
                                        </p:tgtEl>
                                        <p:attrNameLst>
                                          <p:attrName>style.visibility</p:attrName>
                                        </p:attrNameLst>
                                      </p:cBhvr>
                                      <p:to>
                                        <p:strVal val="visible"/>
                                      </p:to>
                                    </p:set>
                                    <p:animEffect transition="in" filter="fade">
                                      <p:cBhvr>
                                        <p:cTn id="51" dur="500"/>
                                        <p:tgtEl>
                                          <p:spTgt spid="2355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5545"/>
                                        </p:tgtEl>
                                        <p:attrNameLst>
                                          <p:attrName>style.visibility</p:attrName>
                                        </p:attrNameLst>
                                      </p:cBhvr>
                                      <p:to>
                                        <p:strVal val="visible"/>
                                      </p:to>
                                    </p:set>
                                    <p:animEffect transition="in" filter="fade">
                                      <p:cBhvr>
                                        <p:cTn id="54" dur="500"/>
                                        <p:tgtEl>
                                          <p:spTgt spid="2355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5542"/>
                                        </p:tgtEl>
                                        <p:attrNameLst>
                                          <p:attrName>style.visibility</p:attrName>
                                        </p:attrNameLst>
                                      </p:cBhvr>
                                      <p:to>
                                        <p:strVal val="visible"/>
                                      </p:to>
                                    </p:set>
                                    <p:animEffect transition="in" filter="fade">
                                      <p:cBhvr>
                                        <p:cTn id="57" dur="500"/>
                                        <p:tgtEl>
                                          <p:spTgt spid="2355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5544"/>
                                        </p:tgtEl>
                                        <p:attrNameLst>
                                          <p:attrName>style.visibility</p:attrName>
                                        </p:attrNameLst>
                                      </p:cBhvr>
                                      <p:to>
                                        <p:strVal val="visible"/>
                                      </p:to>
                                    </p:set>
                                    <p:animEffect transition="in" filter="fade">
                                      <p:cBhvr>
                                        <p:cTn id="60" dur="500"/>
                                        <p:tgtEl>
                                          <p:spTgt spid="2355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fade">
                                      <p:cBhvr>
                                        <p:cTn id="63" dur="500"/>
                                        <p:tgtEl>
                                          <p:spTgt spid="18448"/>
                                        </p:tgtEl>
                                      </p:cBhvr>
                                    </p:animEffect>
                                  </p:childTnLst>
                                </p:cTn>
                              </p:par>
                              <p:par>
                                <p:cTn id="64" presetID="10" presetClass="entr" presetSubtype="0" fill="hold" nodeType="withEffect">
                                  <p:stCondLst>
                                    <p:cond delay="0"/>
                                  </p:stCondLst>
                                  <p:childTnLst>
                                    <p:set>
                                      <p:cBhvr>
                                        <p:cTn id="65" dur="1" fill="hold">
                                          <p:stCondLst>
                                            <p:cond delay="0"/>
                                          </p:stCondLst>
                                        </p:cTn>
                                        <p:tgtEl>
                                          <p:spTgt spid="235576"/>
                                        </p:tgtEl>
                                        <p:attrNameLst>
                                          <p:attrName>style.visibility</p:attrName>
                                        </p:attrNameLst>
                                      </p:cBhvr>
                                      <p:to>
                                        <p:strVal val="visible"/>
                                      </p:to>
                                    </p:set>
                                    <p:animEffect transition="in" filter="fade">
                                      <p:cBhvr>
                                        <p:cTn id="66" dur="500"/>
                                        <p:tgtEl>
                                          <p:spTgt spid="23557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5553"/>
                                        </p:tgtEl>
                                        <p:attrNameLst>
                                          <p:attrName>style.visibility</p:attrName>
                                        </p:attrNameLst>
                                      </p:cBhvr>
                                      <p:to>
                                        <p:strVal val="visible"/>
                                      </p:to>
                                    </p:set>
                                    <p:animEffect transition="in" filter="fade">
                                      <p:cBhvr>
                                        <p:cTn id="69" dur="500"/>
                                        <p:tgtEl>
                                          <p:spTgt spid="235553"/>
                                        </p:tgtEl>
                                      </p:cBhvr>
                                    </p:animEffect>
                                  </p:childTnLst>
                                </p:cTn>
                              </p:par>
                              <p:par>
                                <p:cTn id="70" presetID="10" presetClass="entr" presetSubtype="0" fill="hold" nodeType="withEffect">
                                  <p:stCondLst>
                                    <p:cond delay="0"/>
                                  </p:stCondLst>
                                  <p:childTnLst>
                                    <p:set>
                                      <p:cBhvr>
                                        <p:cTn id="71" dur="1" fill="hold">
                                          <p:stCondLst>
                                            <p:cond delay="0"/>
                                          </p:stCondLst>
                                        </p:cTn>
                                        <p:tgtEl>
                                          <p:spTgt spid="235570"/>
                                        </p:tgtEl>
                                        <p:attrNameLst>
                                          <p:attrName>style.visibility</p:attrName>
                                        </p:attrNameLst>
                                      </p:cBhvr>
                                      <p:to>
                                        <p:strVal val="visible"/>
                                      </p:to>
                                    </p:set>
                                    <p:animEffect transition="in" filter="fade">
                                      <p:cBhvr>
                                        <p:cTn id="72" dur="500"/>
                                        <p:tgtEl>
                                          <p:spTgt spid="2355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5554"/>
                                        </p:tgtEl>
                                        <p:attrNameLst>
                                          <p:attrName>style.visibility</p:attrName>
                                        </p:attrNameLst>
                                      </p:cBhvr>
                                      <p:to>
                                        <p:strVal val="visible"/>
                                      </p:to>
                                    </p:set>
                                    <p:animEffect transition="in" filter="fade">
                                      <p:cBhvr>
                                        <p:cTn id="75" dur="500"/>
                                        <p:tgtEl>
                                          <p:spTgt spid="235554"/>
                                        </p:tgtEl>
                                      </p:cBhvr>
                                    </p:animEffect>
                                  </p:childTnLst>
                                </p:cTn>
                              </p:par>
                              <p:par>
                                <p:cTn id="76" presetID="10" presetClass="entr" presetSubtype="0" fill="hold" nodeType="withEffect">
                                  <p:stCondLst>
                                    <p:cond delay="0"/>
                                  </p:stCondLst>
                                  <p:childTnLst>
                                    <p:set>
                                      <p:cBhvr>
                                        <p:cTn id="77" dur="1" fill="hold">
                                          <p:stCondLst>
                                            <p:cond delay="0"/>
                                          </p:stCondLst>
                                        </p:cTn>
                                        <p:tgtEl>
                                          <p:spTgt spid="235572"/>
                                        </p:tgtEl>
                                        <p:attrNameLst>
                                          <p:attrName>style.visibility</p:attrName>
                                        </p:attrNameLst>
                                      </p:cBhvr>
                                      <p:to>
                                        <p:strVal val="visible"/>
                                      </p:to>
                                    </p:set>
                                    <p:animEffect transition="in" filter="fade">
                                      <p:cBhvr>
                                        <p:cTn id="78" dur="500"/>
                                        <p:tgtEl>
                                          <p:spTgt spid="23557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5555"/>
                                        </p:tgtEl>
                                        <p:attrNameLst>
                                          <p:attrName>style.visibility</p:attrName>
                                        </p:attrNameLst>
                                      </p:cBhvr>
                                      <p:to>
                                        <p:strVal val="visible"/>
                                      </p:to>
                                    </p:set>
                                    <p:animEffect transition="in" filter="fade">
                                      <p:cBhvr>
                                        <p:cTn id="81" dur="500"/>
                                        <p:tgtEl>
                                          <p:spTgt spid="23555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35556"/>
                                        </p:tgtEl>
                                        <p:attrNameLst>
                                          <p:attrName>style.visibility</p:attrName>
                                        </p:attrNameLst>
                                      </p:cBhvr>
                                      <p:to>
                                        <p:strVal val="visible"/>
                                      </p:to>
                                    </p:set>
                                    <p:animEffect transition="in" filter="fade">
                                      <p:cBhvr>
                                        <p:cTn id="86" dur="500"/>
                                        <p:tgtEl>
                                          <p:spTgt spid="23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7" grpId="0" animBg="1"/>
      <p:bldP spid="235528" grpId="0" animBg="1"/>
      <p:bldP spid="235529" grpId="0" animBg="1"/>
      <p:bldP spid="235530" grpId="0" animBg="1"/>
      <p:bldP spid="235531" grpId="0" animBg="1"/>
      <p:bldP spid="235532" grpId="0" animBg="1"/>
      <p:bldP spid="235533" grpId="0" animBg="1"/>
      <p:bldP spid="235538" grpId="0" animBg="1"/>
      <p:bldP spid="235542" grpId="0" animBg="1"/>
      <p:bldP spid="18448" grpId="0" animBg="1"/>
      <p:bldP spid="235544" grpId="0" animBg="1"/>
      <p:bldP spid="235545" grpId="0" animBg="1"/>
      <p:bldP spid="235550" grpId="0" animBg="1"/>
      <p:bldP spid="235551" grpId="0"/>
      <p:bldP spid="235553" grpId="0"/>
      <p:bldP spid="235554" grpId="0"/>
      <p:bldP spid="235555" grpId="0"/>
      <p:bldP spid="235556" grpId="0"/>
      <p:bldP spid="235557" grpId="0" animBg="1"/>
      <p:bldP spid="235558" grpId="0" animBg="1"/>
      <p:bldP spid="235559" grpId="0" animBg="1"/>
      <p:bldP spid="2355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52400" y="609600"/>
            <a:ext cx="8991600" cy="1143000"/>
          </a:xfrm>
        </p:spPr>
        <p:txBody>
          <a:bodyPr>
            <a:noAutofit/>
          </a:bodyPr>
          <a:lstStyle/>
          <a:p>
            <a:pPr eaLnBrk="1" fontAlgn="auto" hangingPunct="1">
              <a:spcAft>
                <a:spcPts val="0"/>
              </a:spcAft>
              <a:defRPr/>
            </a:pPr>
            <a:r>
              <a:rPr lang="en-US" sz="5400" dirty="0" smtClean="0">
                <a:solidFill>
                  <a:srgbClr val="1E2171"/>
                </a:solidFill>
                <a:latin typeface="Bell MT" pitchFamily="18" charset="0"/>
              </a:rPr>
              <a:t>Nominating Commission </a:t>
            </a:r>
            <a:br>
              <a:rPr lang="en-US" sz="5400" dirty="0" smtClean="0">
                <a:solidFill>
                  <a:srgbClr val="1E2171"/>
                </a:solidFill>
                <a:latin typeface="Bell MT" pitchFamily="18" charset="0"/>
              </a:rPr>
            </a:br>
            <a:r>
              <a:rPr lang="en-US" sz="5400" dirty="0" smtClean="0">
                <a:solidFill>
                  <a:srgbClr val="1E2171"/>
                </a:solidFill>
                <a:latin typeface="Bell MT" pitchFamily="18" charset="0"/>
              </a:rPr>
              <a:t>Considers the Applications</a:t>
            </a:r>
          </a:p>
        </p:txBody>
      </p:sp>
      <p:sp>
        <p:nvSpPr>
          <p:cNvPr id="32771" name="Rectangle 3"/>
          <p:cNvSpPr>
            <a:spLocks noGrp="1" noChangeArrowheads="1"/>
          </p:cNvSpPr>
          <p:nvPr>
            <p:ph idx="1"/>
          </p:nvPr>
        </p:nvSpPr>
        <p:spPr>
          <a:xfrm>
            <a:off x="457200" y="2133600"/>
            <a:ext cx="8229600" cy="4114800"/>
          </a:xfrm>
        </p:spPr>
        <p:txBody>
          <a:bodyPr/>
          <a:lstStyle/>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Reviews the applications</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 Checks each applicant’s </a:t>
            </a:r>
          </a:p>
          <a:p>
            <a:pPr algn="ctr" eaLnBrk="1" hangingPunct="1">
              <a:buFont typeface="Wingdings" pitchFamily="2" charset="2"/>
              <a:buNone/>
            </a:pPr>
            <a:r>
              <a:rPr lang="en-US" sz="3200" dirty="0" smtClean="0">
                <a:latin typeface="Bell MT" pitchFamily="18" charset="0"/>
              </a:rPr>
              <a:t>references &amp; reputation</a:t>
            </a:r>
          </a:p>
          <a:p>
            <a:pPr algn="ctr" eaLnBrk="1" hangingPunct="1">
              <a:buFont typeface="Wingdings" pitchFamily="2" charset="2"/>
              <a:buNone/>
            </a:pPr>
            <a:endParaRPr lang="en-US" dirty="0" smtClean="0"/>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2773"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Autofit/>
          </a:bodyPr>
          <a:lstStyle/>
          <a:p>
            <a:pPr eaLnBrk="1" fontAlgn="auto" hangingPunct="1">
              <a:spcAft>
                <a:spcPts val="0"/>
              </a:spcAft>
              <a:defRPr/>
            </a:pPr>
            <a:r>
              <a:rPr lang="en-US" sz="5400" dirty="0" smtClean="0">
                <a:solidFill>
                  <a:srgbClr val="1E2171"/>
                </a:solidFill>
                <a:latin typeface="Bell MT" pitchFamily="18" charset="0"/>
              </a:rPr>
              <a:t>Interviews the</a:t>
            </a:r>
            <a:br>
              <a:rPr lang="en-US" sz="5400" dirty="0" smtClean="0">
                <a:solidFill>
                  <a:srgbClr val="1E2171"/>
                </a:solidFill>
                <a:latin typeface="Bell MT" pitchFamily="18" charset="0"/>
              </a:rPr>
            </a:br>
            <a:r>
              <a:rPr lang="en-US" sz="5400" dirty="0" smtClean="0">
                <a:solidFill>
                  <a:srgbClr val="1E2171"/>
                </a:solidFill>
                <a:latin typeface="Bell MT" pitchFamily="18" charset="0"/>
              </a:rPr>
              <a:t>Trial Court Applicants</a:t>
            </a:r>
          </a:p>
        </p:txBody>
      </p:sp>
      <p:sp>
        <p:nvSpPr>
          <p:cNvPr id="33795" name="Rectangle 3"/>
          <p:cNvSpPr>
            <a:spLocks noGrp="1" noChangeArrowheads="1"/>
          </p:cNvSpPr>
          <p:nvPr>
            <p:ph idx="1"/>
          </p:nvPr>
        </p:nvSpPr>
        <p:spPr/>
        <p:txBody>
          <a:bodyPr/>
          <a:lstStyle/>
          <a:p>
            <a:pPr algn="ctr" eaLnBrk="1" hangingPunct="1">
              <a:buFont typeface="Wingdings" pitchFamily="2" charset="2"/>
              <a:buNone/>
            </a:pPr>
            <a:r>
              <a:rPr lang="en-US" sz="2400" dirty="0" smtClean="0">
                <a:latin typeface="Bell MT" pitchFamily="18" charset="0"/>
              </a:rPr>
              <a:t>County &amp; District Courts</a:t>
            </a:r>
          </a:p>
        </p:txBody>
      </p:sp>
      <p:sp>
        <p:nvSpPr>
          <p:cNvPr id="1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42692" name="Rectangle 4"/>
          <p:cNvSpPr>
            <a:spLocks noChangeArrowheads="1"/>
          </p:cNvSpPr>
          <p:nvPr/>
        </p:nvSpPr>
        <p:spPr bwMode="auto">
          <a:xfrm>
            <a:off x="1676400" y="3200400"/>
            <a:ext cx="5715000" cy="1600200"/>
          </a:xfrm>
          <a:prstGeom prst="rect">
            <a:avLst/>
          </a:prstGeom>
          <a:solidFill>
            <a:srgbClr val="663300"/>
          </a:solidFill>
          <a:ln w="9525">
            <a:noFill/>
            <a:miter lim="800000"/>
            <a:headEnd/>
            <a:tailEnd/>
          </a:ln>
        </p:spPr>
        <p:txBody>
          <a:bodyPr wrap="none" anchor="ctr"/>
          <a:lstStyle/>
          <a:p>
            <a:endParaRPr lang="en-US"/>
          </a:p>
        </p:txBody>
      </p:sp>
      <p:sp>
        <p:nvSpPr>
          <p:cNvPr id="242696" name="Oval 8"/>
          <p:cNvSpPr>
            <a:spLocks noChangeArrowheads="1"/>
          </p:cNvSpPr>
          <p:nvPr/>
        </p:nvSpPr>
        <p:spPr bwMode="auto">
          <a:xfrm>
            <a:off x="4495800" y="2895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2698" name="Oval 10"/>
          <p:cNvSpPr>
            <a:spLocks noChangeArrowheads="1"/>
          </p:cNvSpPr>
          <p:nvPr/>
        </p:nvSpPr>
        <p:spPr bwMode="auto">
          <a:xfrm>
            <a:off x="3657600" y="2895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2699" name="Oval 11"/>
          <p:cNvSpPr>
            <a:spLocks noChangeArrowheads="1"/>
          </p:cNvSpPr>
          <p:nvPr/>
        </p:nvSpPr>
        <p:spPr bwMode="auto">
          <a:xfrm>
            <a:off x="2819400" y="2895600"/>
            <a:ext cx="228600" cy="228600"/>
          </a:xfrm>
          <a:prstGeom prst="ellipse">
            <a:avLst/>
          </a:prstGeom>
          <a:solidFill>
            <a:schemeClr val="folHlink"/>
          </a:solidFill>
          <a:ln w="9525">
            <a:solidFill>
              <a:srgbClr val="FFFF66"/>
            </a:solidFill>
            <a:round/>
            <a:headEnd/>
            <a:tailEnd/>
          </a:ln>
        </p:spPr>
        <p:txBody>
          <a:bodyPr wrap="none" anchor="ctr"/>
          <a:lstStyle/>
          <a:p>
            <a:endParaRPr lang="en-US"/>
          </a:p>
        </p:txBody>
      </p:sp>
      <p:sp>
        <p:nvSpPr>
          <p:cNvPr id="242700" name="Oval 12"/>
          <p:cNvSpPr>
            <a:spLocks noChangeArrowheads="1"/>
          </p:cNvSpPr>
          <p:nvPr/>
        </p:nvSpPr>
        <p:spPr bwMode="auto">
          <a:xfrm>
            <a:off x="1981200" y="2895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2701" name="Oval 13"/>
          <p:cNvSpPr>
            <a:spLocks noChangeArrowheads="1"/>
          </p:cNvSpPr>
          <p:nvPr/>
        </p:nvSpPr>
        <p:spPr bwMode="auto">
          <a:xfrm>
            <a:off x="5334000" y="2895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2702" name="Oval 14"/>
          <p:cNvSpPr>
            <a:spLocks noChangeArrowheads="1"/>
          </p:cNvSpPr>
          <p:nvPr/>
        </p:nvSpPr>
        <p:spPr bwMode="auto">
          <a:xfrm>
            <a:off x="6172200" y="2895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2703" name="Oval 15"/>
          <p:cNvSpPr>
            <a:spLocks noChangeArrowheads="1"/>
          </p:cNvSpPr>
          <p:nvPr/>
        </p:nvSpPr>
        <p:spPr bwMode="auto">
          <a:xfrm>
            <a:off x="6934200" y="2895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2704" name="Oval 16"/>
          <p:cNvSpPr>
            <a:spLocks noChangeArrowheads="1"/>
          </p:cNvSpPr>
          <p:nvPr/>
        </p:nvSpPr>
        <p:spPr bwMode="auto">
          <a:xfrm>
            <a:off x="4495800" y="4953000"/>
            <a:ext cx="228600" cy="228600"/>
          </a:xfrm>
          <a:prstGeom prst="ellipse">
            <a:avLst/>
          </a:prstGeom>
          <a:solidFill>
            <a:schemeClr val="tx2"/>
          </a:solidFill>
          <a:ln w="9525">
            <a:solidFill>
              <a:schemeClr val="tx1"/>
            </a:solidFill>
            <a:round/>
            <a:headEnd/>
            <a:tailEnd/>
          </a:ln>
        </p:spPr>
        <p:txBody>
          <a:bodyPr wrap="none" anchor="ctr"/>
          <a:lstStyle/>
          <a:p>
            <a:endParaRPr lang="en-US"/>
          </a:p>
        </p:txBody>
      </p:sp>
      <p:sp>
        <p:nvSpPr>
          <p:cNvPr id="242706" name="Oval 18"/>
          <p:cNvSpPr>
            <a:spLocks noChangeArrowheads="1"/>
          </p:cNvSpPr>
          <p:nvPr/>
        </p:nvSpPr>
        <p:spPr bwMode="auto">
          <a:xfrm>
            <a:off x="7543800" y="3886200"/>
            <a:ext cx="228600" cy="228600"/>
          </a:xfrm>
          <a:prstGeom prst="ellipse">
            <a:avLst/>
          </a:prstGeom>
          <a:solidFill>
            <a:schemeClr val="bg2"/>
          </a:solidFill>
          <a:ln w="9525">
            <a:solidFill>
              <a:schemeClr val="bg2"/>
            </a:solidFill>
            <a:round/>
            <a:headEnd/>
            <a:tailEnd/>
          </a:ln>
        </p:spPr>
        <p:txBody>
          <a:bodyPr wrap="none" anchor="ctr"/>
          <a:lstStyle/>
          <a:p>
            <a:pPr algn="ctr"/>
            <a:endParaRPr lang="en-US">
              <a:solidFill>
                <a:schemeClr val="bg2"/>
              </a:solidFill>
            </a:endParaRPr>
          </a:p>
        </p:txBody>
      </p:sp>
      <p:sp>
        <p:nvSpPr>
          <p:cNvPr id="242707" name="Text Box 19"/>
          <p:cNvSpPr txBox="1">
            <a:spLocks noChangeArrowheads="1"/>
          </p:cNvSpPr>
          <p:nvPr/>
        </p:nvSpPr>
        <p:spPr bwMode="auto">
          <a:xfrm>
            <a:off x="7543800" y="4343400"/>
            <a:ext cx="990600" cy="1631950"/>
          </a:xfrm>
          <a:prstGeom prst="rect">
            <a:avLst/>
          </a:prstGeom>
          <a:noFill/>
          <a:ln w="9525">
            <a:noFill/>
            <a:miter lim="800000"/>
            <a:headEnd/>
            <a:tailEnd/>
          </a:ln>
        </p:spPr>
        <p:txBody>
          <a:bodyPr>
            <a:spAutoFit/>
          </a:bodyPr>
          <a:lstStyle/>
          <a:p>
            <a:pPr>
              <a:spcBef>
                <a:spcPct val="50000"/>
              </a:spcBef>
            </a:pPr>
            <a:r>
              <a:rPr lang="en-US" sz="2000" u="none" dirty="0">
                <a:latin typeface="Bell MT" pitchFamily="18" charset="0"/>
              </a:rPr>
              <a:t>Non-voting chair, Assoc. Justice</a:t>
            </a:r>
          </a:p>
        </p:txBody>
      </p:sp>
      <p:sp>
        <p:nvSpPr>
          <p:cNvPr id="33808" name="Text Box 1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fade">
                                      <p:cBhvr>
                                        <p:cTn id="7" dur="500"/>
                                        <p:tgtEl>
                                          <p:spTgt spid="2426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700"/>
                                        </p:tgtEl>
                                        <p:attrNameLst>
                                          <p:attrName>style.visibility</p:attrName>
                                        </p:attrNameLst>
                                      </p:cBhvr>
                                      <p:to>
                                        <p:strVal val="visible"/>
                                      </p:to>
                                    </p:set>
                                    <p:animEffect transition="in" filter="fade">
                                      <p:cBhvr>
                                        <p:cTn id="10" dur="500"/>
                                        <p:tgtEl>
                                          <p:spTgt spid="2427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699"/>
                                        </p:tgtEl>
                                        <p:attrNameLst>
                                          <p:attrName>style.visibility</p:attrName>
                                        </p:attrNameLst>
                                      </p:cBhvr>
                                      <p:to>
                                        <p:strVal val="visible"/>
                                      </p:to>
                                    </p:set>
                                    <p:animEffect transition="in" filter="fade">
                                      <p:cBhvr>
                                        <p:cTn id="13" dur="500"/>
                                        <p:tgtEl>
                                          <p:spTgt spid="2426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698"/>
                                        </p:tgtEl>
                                        <p:attrNameLst>
                                          <p:attrName>style.visibility</p:attrName>
                                        </p:attrNameLst>
                                      </p:cBhvr>
                                      <p:to>
                                        <p:strVal val="visible"/>
                                      </p:to>
                                    </p:set>
                                    <p:animEffect transition="in" filter="fade">
                                      <p:cBhvr>
                                        <p:cTn id="16" dur="500"/>
                                        <p:tgtEl>
                                          <p:spTgt spid="2426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696"/>
                                        </p:tgtEl>
                                        <p:attrNameLst>
                                          <p:attrName>style.visibility</p:attrName>
                                        </p:attrNameLst>
                                      </p:cBhvr>
                                      <p:to>
                                        <p:strVal val="visible"/>
                                      </p:to>
                                    </p:set>
                                    <p:animEffect transition="in" filter="fade">
                                      <p:cBhvr>
                                        <p:cTn id="19" dur="500"/>
                                        <p:tgtEl>
                                          <p:spTgt spid="2426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701"/>
                                        </p:tgtEl>
                                        <p:attrNameLst>
                                          <p:attrName>style.visibility</p:attrName>
                                        </p:attrNameLst>
                                      </p:cBhvr>
                                      <p:to>
                                        <p:strVal val="visible"/>
                                      </p:to>
                                    </p:set>
                                    <p:animEffect transition="in" filter="fade">
                                      <p:cBhvr>
                                        <p:cTn id="22" dur="500"/>
                                        <p:tgtEl>
                                          <p:spTgt spid="2427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702"/>
                                        </p:tgtEl>
                                        <p:attrNameLst>
                                          <p:attrName>style.visibility</p:attrName>
                                        </p:attrNameLst>
                                      </p:cBhvr>
                                      <p:to>
                                        <p:strVal val="visible"/>
                                      </p:to>
                                    </p:set>
                                    <p:animEffect transition="in" filter="fade">
                                      <p:cBhvr>
                                        <p:cTn id="25" dur="500"/>
                                        <p:tgtEl>
                                          <p:spTgt spid="2427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2703"/>
                                        </p:tgtEl>
                                        <p:attrNameLst>
                                          <p:attrName>style.visibility</p:attrName>
                                        </p:attrNameLst>
                                      </p:cBhvr>
                                      <p:to>
                                        <p:strVal val="visible"/>
                                      </p:to>
                                    </p:set>
                                    <p:animEffect transition="in" filter="fade">
                                      <p:cBhvr>
                                        <p:cTn id="28" dur="500"/>
                                        <p:tgtEl>
                                          <p:spTgt spid="2427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2706"/>
                                        </p:tgtEl>
                                        <p:attrNameLst>
                                          <p:attrName>style.visibility</p:attrName>
                                        </p:attrNameLst>
                                      </p:cBhvr>
                                      <p:to>
                                        <p:strVal val="visible"/>
                                      </p:to>
                                    </p:set>
                                    <p:animEffect transition="in" filter="fade">
                                      <p:cBhvr>
                                        <p:cTn id="31" dur="500"/>
                                        <p:tgtEl>
                                          <p:spTgt spid="2427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2707"/>
                                        </p:tgtEl>
                                        <p:attrNameLst>
                                          <p:attrName>style.visibility</p:attrName>
                                        </p:attrNameLst>
                                      </p:cBhvr>
                                      <p:to>
                                        <p:strVal val="visible"/>
                                      </p:to>
                                    </p:set>
                                    <p:animEffect transition="in" filter="fade">
                                      <p:cBhvr>
                                        <p:cTn id="34" dur="500"/>
                                        <p:tgtEl>
                                          <p:spTgt spid="24270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2704"/>
                                        </p:tgtEl>
                                        <p:attrNameLst>
                                          <p:attrName>style.visibility</p:attrName>
                                        </p:attrNameLst>
                                      </p:cBhvr>
                                      <p:to>
                                        <p:strVal val="visible"/>
                                      </p:to>
                                    </p:set>
                                    <p:animEffect transition="in" filter="fade">
                                      <p:cBhvr>
                                        <p:cTn id="39" dur="500"/>
                                        <p:tgtEl>
                                          <p:spTgt spid="242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42696" grpId="0" animBg="1"/>
      <p:bldP spid="242698" grpId="0" animBg="1"/>
      <p:bldP spid="242699" grpId="0" animBg="1"/>
      <p:bldP spid="242700" grpId="0" animBg="1"/>
      <p:bldP spid="242701" grpId="0" animBg="1"/>
      <p:bldP spid="242702" grpId="0" animBg="1"/>
      <p:bldP spid="242703" grpId="0" animBg="1"/>
      <p:bldP spid="242704" grpId="0" animBg="1"/>
      <p:bldP spid="242706" grpId="0" animBg="1"/>
      <p:bldP spid="2427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65250" name="Picture 2" descr="MPj04010990000[1]"/>
          <p:cNvPicPr>
            <a:picLocks noChangeAspect="1" noChangeArrowheads="1"/>
          </p:cNvPicPr>
          <p:nvPr/>
        </p:nvPicPr>
        <p:blipFill>
          <a:blip r:embed="rId3" cstate="print"/>
          <a:srcRect/>
          <a:stretch>
            <a:fillRect/>
          </a:stretch>
        </p:blipFill>
        <p:spPr bwMode="auto">
          <a:xfrm>
            <a:off x="2590800" y="228600"/>
            <a:ext cx="1981200" cy="1320800"/>
          </a:xfrm>
          <a:prstGeom prst="rect">
            <a:avLst/>
          </a:prstGeom>
          <a:noFill/>
          <a:ln w="9525">
            <a:solidFill>
              <a:srgbClr val="050A0F"/>
            </a:solidFill>
            <a:miter lim="800000"/>
            <a:headEnd/>
            <a:tailEnd/>
          </a:ln>
        </p:spPr>
      </p:pic>
      <p:pic>
        <p:nvPicPr>
          <p:cNvPr id="565251" name="Picture 3" descr="State Capitol"/>
          <p:cNvPicPr>
            <a:picLocks noChangeAspect="1" noChangeArrowheads="1"/>
          </p:cNvPicPr>
          <p:nvPr/>
        </p:nvPicPr>
        <p:blipFill>
          <a:blip r:embed="rId4" cstate="print"/>
          <a:srcRect/>
          <a:stretch>
            <a:fillRect/>
          </a:stretch>
        </p:blipFill>
        <p:spPr bwMode="auto">
          <a:xfrm>
            <a:off x="4191000" y="533400"/>
            <a:ext cx="1752600" cy="1314450"/>
          </a:xfrm>
          <a:prstGeom prst="rect">
            <a:avLst/>
          </a:prstGeom>
          <a:noFill/>
          <a:ln w="9525">
            <a:solidFill>
              <a:srgbClr val="050A0F"/>
            </a:solidFill>
            <a:miter lim="800000"/>
            <a:headEnd/>
            <a:tailEnd/>
          </a:ln>
        </p:spPr>
      </p:pic>
      <p:pic>
        <p:nvPicPr>
          <p:cNvPr id="565252" name="Picture 4" descr="PDF version of 'The Supreme Court of the United States: Highest Court in the Land'">
            <a:hlinkClick r:id="rId5"/>
          </p:cNvPr>
          <p:cNvPicPr>
            <a:picLocks noChangeAspect="1" noChangeArrowheads="1"/>
          </p:cNvPicPr>
          <p:nvPr/>
        </p:nvPicPr>
        <p:blipFill>
          <a:blip r:embed="rId6" cstate="print"/>
          <a:srcRect/>
          <a:stretch>
            <a:fillRect/>
          </a:stretch>
        </p:blipFill>
        <p:spPr bwMode="auto">
          <a:xfrm>
            <a:off x="5334000" y="4597400"/>
            <a:ext cx="1828800" cy="1422400"/>
          </a:xfrm>
          <a:prstGeom prst="rect">
            <a:avLst/>
          </a:prstGeom>
          <a:noFill/>
          <a:ln w="9525">
            <a:solidFill>
              <a:srgbClr val="050A0F"/>
            </a:solidFill>
            <a:miter lim="800000"/>
            <a:headEnd/>
            <a:tailEnd/>
          </a:ln>
        </p:spPr>
      </p:pic>
      <p:pic>
        <p:nvPicPr>
          <p:cNvPr id="565253" name="Picture 5" descr="appellate court"/>
          <p:cNvPicPr>
            <a:picLocks noChangeAspect="1" noChangeArrowheads="1"/>
          </p:cNvPicPr>
          <p:nvPr/>
        </p:nvPicPr>
        <p:blipFill>
          <a:blip r:embed="rId7" cstate="print"/>
          <a:srcRect/>
          <a:stretch>
            <a:fillRect/>
          </a:stretch>
        </p:blipFill>
        <p:spPr bwMode="auto">
          <a:xfrm>
            <a:off x="6400800" y="5324475"/>
            <a:ext cx="2209800" cy="990600"/>
          </a:xfrm>
          <a:prstGeom prst="rect">
            <a:avLst/>
          </a:prstGeom>
          <a:noFill/>
          <a:ln w="9525">
            <a:solidFill>
              <a:srgbClr val="050A0F"/>
            </a:solidFill>
            <a:miter lim="800000"/>
            <a:headEnd/>
            <a:tailEnd/>
          </a:ln>
        </p:spPr>
      </p:pic>
      <p:pic>
        <p:nvPicPr>
          <p:cNvPr id="565254" name="Picture 6" descr="White House"/>
          <p:cNvPicPr>
            <a:picLocks noChangeAspect="1" noChangeArrowheads="1"/>
          </p:cNvPicPr>
          <p:nvPr/>
        </p:nvPicPr>
        <p:blipFill>
          <a:blip r:embed="rId8" cstate="print"/>
          <a:srcRect/>
          <a:stretch>
            <a:fillRect/>
          </a:stretch>
        </p:blipFill>
        <p:spPr bwMode="auto">
          <a:xfrm>
            <a:off x="1295400" y="4502150"/>
            <a:ext cx="1828800" cy="1212850"/>
          </a:xfrm>
          <a:prstGeom prst="rect">
            <a:avLst/>
          </a:prstGeom>
          <a:noFill/>
          <a:ln w="9525">
            <a:noFill/>
            <a:miter lim="800000"/>
            <a:headEnd/>
            <a:tailEnd/>
          </a:ln>
        </p:spPr>
      </p:pic>
      <p:pic>
        <p:nvPicPr>
          <p:cNvPr id="565255" name="Picture 7" descr="Governor's Mansion #3"/>
          <p:cNvPicPr>
            <a:picLocks noChangeAspect="1" noChangeArrowheads="1"/>
          </p:cNvPicPr>
          <p:nvPr/>
        </p:nvPicPr>
        <p:blipFill>
          <a:blip r:embed="rId9" cstate="print"/>
          <a:srcRect/>
          <a:stretch>
            <a:fillRect/>
          </a:stretch>
        </p:blipFill>
        <p:spPr bwMode="auto">
          <a:xfrm>
            <a:off x="457200" y="5259388"/>
            <a:ext cx="1828800" cy="1217612"/>
          </a:xfrm>
          <a:prstGeom prst="rect">
            <a:avLst/>
          </a:prstGeom>
          <a:noFill/>
          <a:ln w="9525">
            <a:solidFill>
              <a:srgbClr val="050A0F"/>
            </a:solidFill>
            <a:miter lim="800000"/>
            <a:headEnd/>
            <a:tailEnd/>
          </a:ln>
        </p:spPr>
      </p:pic>
      <p:sp>
        <p:nvSpPr>
          <p:cNvPr id="565256" name="Text Box 8"/>
          <p:cNvSpPr txBox="1">
            <a:spLocks noChangeArrowheads="1"/>
          </p:cNvSpPr>
          <p:nvPr/>
        </p:nvSpPr>
        <p:spPr bwMode="auto">
          <a:xfrm>
            <a:off x="2362200" y="1524000"/>
            <a:ext cx="1905000" cy="400050"/>
          </a:xfrm>
          <a:prstGeom prst="rect">
            <a:avLst/>
          </a:prstGeom>
          <a:noFill/>
          <a:ln w="9525">
            <a:noFill/>
            <a:miter lim="800000"/>
            <a:headEnd/>
            <a:tailEnd/>
          </a:ln>
          <a:effectLst/>
        </p:spPr>
        <p:txBody>
          <a:bodyPr>
            <a:spAutoFit/>
          </a:bodyPr>
          <a:lstStyle/>
          <a:p>
            <a:pPr algn="ctr">
              <a:spcBef>
                <a:spcPct val="50000"/>
              </a:spcBef>
              <a:defRPr/>
            </a:pPr>
            <a:r>
              <a:rPr lang="en-US" sz="2000" b="1" u="none" dirty="0">
                <a:effectLst>
                  <a:outerShdw blurRad="38100" dist="38100" dir="2700000" algn="tl">
                    <a:srgbClr val="000000"/>
                  </a:outerShdw>
                </a:effectLst>
                <a:latin typeface="Bell MT" pitchFamily="18" charset="0"/>
              </a:rPr>
              <a:t>Legislative</a:t>
            </a:r>
            <a:endParaRPr lang="en-US" b="1" u="none" dirty="0">
              <a:effectLst>
                <a:outerShdw blurRad="38100" dist="38100" dir="2700000" algn="tl">
                  <a:srgbClr val="000000"/>
                </a:outerShdw>
              </a:effectLst>
              <a:latin typeface="Bell MT" pitchFamily="18" charset="0"/>
            </a:endParaRPr>
          </a:p>
        </p:txBody>
      </p:sp>
      <p:sp>
        <p:nvSpPr>
          <p:cNvPr id="565257" name="Text Box 9"/>
          <p:cNvSpPr txBox="1">
            <a:spLocks noChangeArrowheads="1"/>
          </p:cNvSpPr>
          <p:nvPr/>
        </p:nvSpPr>
        <p:spPr bwMode="auto">
          <a:xfrm>
            <a:off x="-152400" y="4724400"/>
            <a:ext cx="1752600" cy="400050"/>
          </a:xfrm>
          <a:prstGeom prst="rect">
            <a:avLst/>
          </a:prstGeom>
          <a:noFill/>
          <a:ln w="9525">
            <a:noFill/>
            <a:miter lim="800000"/>
            <a:headEnd/>
            <a:tailEnd/>
          </a:ln>
          <a:effectLst/>
        </p:spPr>
        <p:txBody>
          <a:bodyPr>
            <a:spAutoFit/>
          </a:bodyPr>
          <a:lstStyle/>
          <a:p>
            <a:pPr algn="ctr">
              <a:spcBef>
                <a:spcPct val="50000"/>
              </a:spcBef>
              <a:defRPr/>
            </a:pPr>
            <a:r>
              <a:rPr lang="en-US" sz="2000" b="1" u="none" dirty="0">
                <a:effectLst>
                  <a:outerShdw blurRad="38100" dist="38100" dir="2700000" algn="tl">
                    <a:srgbClr val="000000"/>
                  </a:outerShdw>
                </a:effectLst>
                <a:latin typeface="Bell MT" pitchFamily="18" charset="0"/>
              </a:rPr>
              <a:t>Executive</a:t>
            </a:r>
            <a:endParaRPr lang="en-US" b="1" u="none" dirty="0">
              <a:effectLst>
                <a:outerShdw blurRad="38100" dist="38100" dir="2700000" algn="tl">
                  <a:srgbClr val="000000"/>
                </a:outerShdw>
              </a:effectLst>
              <a:latin typeface="Bell MT" pitchFamily="18" charset="0"/>
            </a:endParaRPr>
          </a:p>
        </p:txBody>
      </p:sp>
      <p:sp>
        <p:nvSpPr>
          <p:cNvPr id="565258" name="Text Box 10"/>
          <p:cNvSpPr txBox="1">
            <a:spLocks noChangeArrowheads="1"/>
          </p:cNvSpPr>
          <p:nvPr/>
        </p:nvSpPr>
        <p:spPr bwMode="auto">
          <a:xfrm>
            <a:off x="6629400" y="4800600"/>
            <a:ext cx="2286000" cy="400050"/>
          </a:xfrm>
          <a:prstGeom prst="rect">
            <a:avLst/>
          </a:prstGeom>
          <a:noFill/>
          <a:ln w="9525">
            <a:noFill/>
            <a:miter lim="800000"/>
            <a:headEnd/>
            <a:tailEnd/>
          </a:ln>
          <a:effectLst/>
        </p:spPr>
        <p:txBody>
          <a:bodyPr>
            <a:spAutoFit/>
          </a:bodyPr>
          <a:lstStyle/>
          <a:p>
            <a:pPr algn="ctr">
              <a:spcBef>
                <a:spcPct val="50000"/>
              </a:spcBef>
              <a:defRPr/>
            </a:pPr>
            <a:r>
              <a:rPr lang="en-US" sz="2000" b="1" u="none" dirty="0">
                <a:effectLst>
                  <a:outerShdw blurRad="38100" dist="38100" dir="2700000" algn="tl">
                    <a:srgbClr val="000000"/>
                  </a:outerShdw>
                </a:effectLst>
                <a:latin typeface="Bell MT" pitchFamily="18" charset="0"/>
              </a:rPr>
              <a:t>Judicial</a:t>
            </a:r>
            <a:endParaRPr lang="en-US" b="1" u="none" dirty="0">
              <a:effectLst>
                <a:outerShdw blurRad="38100" dist="38100" dir="2700000" algn="tl">
                  <a:srgbClr val="000000"/>
                </a:outerShdw>
              </a:effectLst>
              <a:latin typeface="Bell MT" pitchFamily="18" charset="0"/>
            </a:endParaRPr>
          </a:p>
        </p:txBody>
      </p:sp>
      <p:sp>
        <p:nvSpPr>
          <p:cNvPr id="565259" name="Text Box 11"/>
          <p:cNvSpPr txBox="1">
            <a:spLocks noChangeArrowheads="1"/>
          </p:cNvSpPr>
          <p:nvPr/>
        </p:nvSpPr>
        <p:spPr bwMode="auto">
          <a:xfrm>
            <a:off x="1371600" y="2681288"/>
            <a:ext cx="6096000" cy="823912"/>
          </a:xfrm>
          <a:prstGeom prst="rect">
            <a:avLst/>
          </a:prstGeom>
          <a:noFill/>
          <a:ln w="9525">
            <a:noFill/>
            <a:miter lim="800000"/>
            <a:headEnd/>
            <a:tailEnd/>
          </a:ln>
          <a:effectLst/>
        </p:spPr>
        <p:txBody>
          <a:bodyPr>
            <a:spAutoFit/>
          </a:bodyPr>
          <a:lstStyle/>
          <a:p>
            <a:pPr algn="ctr">
              <a:spcBef>
                <a:spcPct val="50000"/>
              </a:spcBef>
              <a:defRPr/>
            </a:pPr>
            <a:r>
              <a:rPr lang="en-US" sz="4800" u="none" dirty="0">
                <a:solidFill>
                  <a:srgbClr val="1E2171"/>
                </a:solidFill>
                <a:effectLst>
                  <a:outerShdw blurRad="38100" dist="38100" dir="2700000" algn="tl">
                    <a:srgbClr val="000000"/>
                  </a:outerShdw>
                </a:effectLst>
                <a:latin typeface="Bell MT" pitchFamily="18" charset="0"/>
              </a:rPr>
              <a:t>Three Branches</a:t>
            </a:r>
          </a:p>
        </p:txBody>
      </p:sp>
      <p:sp>
        <p:nvSpPr>
          <p:cNvPr id="16397"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251"/>
                                        </p:tgtEl>
                                        <p:attrNameLst>
                                          <p:attrName>style.visibility</p:attrName>
                                        </p:attrNameLst>
                                      </p:cBhvr>
                                      <p:to>
                                        <p:strVal val="visible"/>
                                      </p:to>
                                    </p:set>
                                    <p:animEffect transition="in" filter="fade">
                                      <p:cBhvr>
                                        <p:cTn id="7" dur="500"/>
                                        <p:tgtEl>
                                          <p:spTgt spid="565251"/>
                                        </p:tgtEl>
                                      </p:cBhvr>
                                    </p:animEffect>
                                  </p:childTnLst>
                                </p:cTn>
                              </p:par>
                              <p:par>
                                <p:cTn id="8" presetID="10" presetClass="entr" presetSubtype="0" fill="hold" nodeType="withEffect">
                                  <p:stCondLst>
                                    <p:cond delay="0"/>
                                  </p:stCondLst>
                                  <p:childTnLst>
                                    <p:set>
                                      <p:cBhvr>
                                        <p:cTn id="9" dur="1" fill="hold">
                                          <p:stCondLst>
                                            <p:cond delay="0"/>
                                          </p:stCondLst>
                                        </p:cTn>
                                        <p:tgtEl>
                                          <p:spTgt spid="565250"/>
                                        </p:tgtEl>
                                        <p:attrNameLst>
                                          <p:attrName>style.visibility</p:attrName>
                                        </p:attrNameLst>
                                      </p:cBhvr>
                                      <p:to>
                                        <p:strVal val="visible"/>
                                      </p:to>
                                    </p:set>
                                    <p:animEffect transition="in" filter="fade">
                                      <p:cBhvr>
                                        <p:cTn id="10" dur="500"/>
                                        <p:tgtEl>
                                          <p:spTgt spid="5652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5256"/>
                                        </p:tgtEl>
                                        <p:attrNameLst>
                                          <p:attrName>style.visibility</p:attrName>
                                        </p:attrNameLst>
                                      </p:cBhvr>
                                      <p:to>
                                        <p:strVal val="visible"/>
                                      </p:to>
                                    </p:set>
                                    <p:animEffect transition="in" filter="fade">
                                      <p:cBhvr>
                                        <p:cTn id="13" dur="500"/>
                                        <p:tgtEl>
                                          <p:spTgt spid="5652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65255"/>
                                        </p:tgtEl>
                                        <p:attrNameLst>
                                          <p:attrName>style.visibility</p:attrName>
                                        </p:attrNameLst>
                                      </p:cBhvr>
                                      <p:to>
                                        <p:strVal val="visible"/>
                                      </p:to>
                                    </p:set>
                                    <p:animEffect transition="in" filter="fade">
                                      <p:cBhvr>
                                        <p:cTn id="18" dur="500"/>
                                        <p:tgtEl>
                                          <p:spTgt spid="565255"/>
                                        </p:tgtEl>
                                      </p:cBhvr>
                                    </p:animEffect>
                                  </p:childTnLst>
                                </p:cTn>
                              </p:par>
                              <p:par>
                                <p:cTn id="19" presetID="10" presetClass="entr" presetSubtype="0" fill="hold" nodeType="withEffect">
                                  <p:stCondLst>
                                    <p:cond delay="0"/>
                                  </p:stCondLst>
                                  <p:childTnLst>
                                    <p:set>
                                      <p:cBhvr>
                                        <p:cTn id="20" dur="1" fill="hold">
                                          <p:stCondLst>
                                            <p:cond delay="0"/>
                                          </p:stCondLst>
                                        </p:cTn>
                                        <p:tgtEl>
                                          <p:spTgt spid="565254"/>
                                        </p:tgtEl>
                                        <p:attrNameLst>
                                          <p:attrName>style.visibility</p:attrName>
                                        </p:attrNameLst>
                                      </p:cBhvr>
                                      <p:to>
                                        <p:strVal val="visible"/>
                                      </p:to>
                                    </p:set>
                                    <p:animEffect transition="in" filter="fade">
                                      <p:cBhvr>
                                        <p:cTn id="21" dur="500"/>
                                        <p:tgtEl>
                                          <p:spTgt spid="5652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5257"/>
                                        </p:tgtEl>
                                        <p:attrNameLst>
                                          <p:attrName>style.visibility</p:attrName>
                                        </p:attrNameLst>
                                      </p:cBhvr>
                                      <p:to>
                                        <p:strVal val="visible"/>
                                      </p:to>
                                    </p:set>
                                    <p:animEffect transition="in" filter="fade">
                                      <p:cBhvr>
                                        <p:cTn id="24" dur="500"/>
                                        <p:tgtEl>
                                          <p:spTgt spid="5652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65252"/>
                                        </p:tgtEl>
                                        <p:attrNameLst>
                                          <p:attrName>style.visibility</p:attrName>
                                        </p:attrNameLst>
                                      </p:cBhvr>
                                      <p:to>
                                        <p:strVal val="visible"/>
                                      </p:to>
                                    </p:set>
                                    <p:animEffect transition="in" filter="fade">
                                      <p:cBhvr>
                                        <p:cTn id="29" dur="500"/>
                                        <p:tgtEl>
                                          <p:spTgt spid="565252"/>
                                        </p:tgtEl>
                                      </p:cBhvr>
                                    </p:animEffect>
                                  </p:childTnLst>
                                </p:cTn>
                              </p:par>
                              <p:par>
                                <p:cTn id="30" presetID="10" presetClass="entr" presetSubtype="0" fill="hold" nodeType="withEffect">
                                  <p:stCondLst>
                                    <p:cond delay="0"/>
                                  </p:stCondLst>
                                  <p:childTnLst>
                                    <p:set>
                                      <p:cBhvr>
                                        <p:cTn id="31" dur="1" fill="hold">
                                          <p:stCondLst>
                                            <p:cond delay="0"/>
                                          </p:stCondLst>
                                        </p:cTn>
                                        <p:tgtEl>
                                          <p:spTgt spid="565253"/>
                                        </p:tgtEl>
                                        <p:attrNameLst>
                                          <p:attrName>style.visibility</p:attrName>
                                        </p:attrNameLst>
                                      </p:cBhvr>
                                      <p:to>
                                        <p:strVal val="visible"/>
                                      </p:to>
                                    </p:set>
                                    <p:animEffect transition="in" filter="fade">
                                      <p:cBhvr>
                                        <p:cTn id="32" dur="500"/>
                                        <p:tgtEl>
                                          <p:spTgt spid="5652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5258"/>
                                        </p:tgtEl>
                                        <p:attrNameLst>
                                          <p:attrName>style.visibility</p:attrName>
                                        </p:attrNameLst>
                                      </p:cBhvr>
                                      <p:to>
                                        <p:strVal val="visible"/>
                                      </p:to>
                                    </p:set>
                                    <p:animEffect transition="in" filter="fade">
                                      <p:cBhvr>
                                        <p:cTn id="35" dur="500"/>
                                        <p:tgtEl>
                                          <p:spTgt spid="565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6" grpId="0"/>
      <p:bldP spid="565257" grpId="0"/>
      <p:bldP spid="5652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sz="quarter"/>
          </p:nvPr>
        </p:nvSpPr>
        <p:spPr>
          <a:xfrm>
            <a:off x="457200" y="228600"/>
            <a:ext cx="8229600" cy="1371600"/>
          </a:xfrm>
        </p:spPr>
        <p:txBody>
          <a:bodyPr>
            <a:noAutofit/>
          </a:bodyPr>
          <a:lstStyle/>
          <a:p>
            <a:pPr eaLnBrk="1" fontAlgn="auto" hangingPunct="1">
              <a:spcAft>
                <a:spcPts val="0"/>
              </a:spcAft>
              <a:defRPr/>
            </a:pPr>
            <a:r>
              <a:rPr lang="en-US" sz="4000" dirty="0" smtClean="0">
                <a:solidFill>
                  <a:srgbClr val="1E2171"/>
                </a:solidFill>
                <a:latin typeface="Bell MT" pitchFamily="18" charset="0"/>
              </a:rPr>
              <a:t>Nominating Commission</a:t>
            </a:r>
            <a:br>
              <a:rPr lang="en-US" sz="4000" dirty="0" smtClean="0">
                <a:solidFill>
                  <a:srgbClr val="1E2171"/>
                </a:solidFill>
                <a:latin typeface="Bell MT" pitchFamily="18" charset="0"/>
              </a:rPr>
            </a:br>
            <a:r>
              <a:rPr lang="en-US" sz="4000" dirty="0" smtClean="0">
                <a:solidFill>
                  <a:srgbClr val="1E2171"/>
                </a:solidFill>
                <a:latin typeface="Bell MT" pitchFamily="18" charset="0"/>
              </a:rPr>
              <a:t>Supreme Court &amp; Court of Appeals</a:t>
            </a:r>
          </a:p>
        </p:txBody>
      </p:sp>
      <p:pic>
        <p:nvPicPr>
          <p:cNvPr id="241773" name="Picture 109" descr="Governor's Mansion #3"/>
          <p:cNvPicPr>
            <a:picLocks noGrp="1" noChangeAspect="1" noChangeArrowheads="1"/>
          </p:cNvPicPr>
          <p:nvPr>
            <p:ph sz="quarter" idx="1"/>
          </p:nvPr>
        </p:nvPicPr>
        <p:blipFill>
          <a:blip r:embed="rId3" cstate="print"/>
          <a:srcRect/>
          <a:stretch>
            <a:fillRect/>
          </a:stretch>
        </p:blipFill>
        <p:spPr>
          <a:xfrm>
            <a:off x="381000" y="2657475"/>
            <a:ext cx="1066800" cy="709613"/>
          </a:xfrm>
          <a:noFill/>
          <a:ln>
            <a:solidFill>
              <a:schemeClr val="tx1"/>
            </a:solidFill>
          </a:ln>
        </p:spPr>
      </p:pic>
      <p:sp>
        <p:nvSpPr>
          <p:cNvPr id="3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4821" name="Text Box 27"/>
          <p:cNvSpPr txBox="1">
            <a:spLocks noChangeArrowheads="1"/>
          </p:cNvSpPr>
          <p:nvPr/>
        </p:nvSpPr>
        <p:spPr bwMode="auto">
          <a:xfrm>
            <a:off x="5470525" y="793750"/>
            <a:ext cx="184150" cy="366713"/>
          </a:xfrm>
          <a:prstGeom prst="rect">
            <a:avLst/>
          </a:prstGeom>
          <a:noFill/>
          <a:ln w="9525">
            <a:noFill/>
            <a:miter lim="800000"/>
            <a:headEnd/>
            <a:tailEnd/>
          </a:ln>
        </p:spPr>
        <p:txBody>
          <a:bodyPr wrap="none">
            <a:spAutoFit/>
          </a:bodyPr>
          <a:lstStyle/>
          <a:p>
            <a:endParaRPr lang="en-US" u="none"/>
          </a:p>
        </p:txBody>
      </p:sp>
      <p:sp>
        <p:nvSpPr>
          <p:cNvPr id="241692" name="Text Box 28"/>
          <p:cNvSpPr txBox="1">
            <a:spLocks noChangeArrowheads="1"/>
          </p:cNvSpPr>
          <p:nvPr/>
        </p:nvSpPr>
        <p:spPr bwMode="auto">
          <a:xfrm>
            <a:off x="5181600" y="5648325"/>
            <a:ext cx="1828800" cy="523875"/>
          </a:xfrm>
          <a:prstGeom prst="rect">
            <a:avLst/>
          </a:prstGeom>
          <a:solidFill>
            <a:schemeClr val="folHlink"/>
          </a:solidFill>
          <a:ln w="9525">
            <a:noFill/>
            <a:miter lim="800000"/>
            <a:headEnd/>
            <a:tailEnd/>
          </a:ln>
        </p:spPr>
        <p:txBody>
          <a:bodyPr>
            <a:spAutoFit/>
          </a:bodyPr>
          <a:lstStyle/>
          <a:p>
            <a:pPr algn="ctr">
              <a:spcBef>
                <a:spcPct val="50000"/>
              </a:spcBef>
            </a:pPr>
            <a:r>
              <a:rPr lang="en-US" sz="2800" u="none" dirty="0">
                <a:solidFill>
                  <a:schemeClr val="bg1"/>
                </a:solidFill>
                <a:latin typeface="Bell MT" pitchFamily="18" charset="0"/>
              </a:rPr>
              <a:t>7</a:t>
            </a:r>
            <a:r>
              <a:rPr lang="en-US" sz="2800" u="none" dirty="0">
                <a:solidFill>
                  <a:schemeClr val="folHlink"/>
                </a:solidFill>
                <a:latin typeface="Bell MT" pitchFamily="18" charset="0"/>
              </a:rPr>
              <a:t> </a:t>
            </a:r>
            <a:r>
              <a:rPr lang="en-US" sz="2800" u="none" dirty="0">
                <a:solidFill>
                  <a:schemeClr val="bg1"/>
                </a:solidFill>
                <a:latin typeface="Bell MT" pitchFamily="18" charset="0"/>
              </a:rPr>
              <a:t>Lawyers</a:t>
            </a:r>
          </a:p>
        </p:txBody>
      </p:sp>
      <p:sp>
        <p:nvSpPr>
          <p:cNvPr id="241697" name="Text Box 33"/>
          <p:cNvSpPr txBox="1">
            <a:spLocks noChangeArrowheads="1"/>
          </p:cNvSpPr>
          <p:nvPr/>
        </p:nvSpPr>
        <p:spPr bwMode="auto">
          <a:xfrm>
            <a:off x="381000" y="1524000"/>
            <a:ext cx="6400800" cy="523875"/>
          </a:xfrm>
          <a:prstGeom prst="rect">
            <a:avLst/>
          </a:prstGeom>
          <a:noFill/>
          <a:ln w="9525">
            <a:noFill/>
            <a:miter lim="800000"/>
            <a:headEnd/>
            <a:tailEnd/>
          </a:ln>
        </p:spPr>
        <p:txBody>
          <a:bodyPr>
            <a:spAutoFit/>
          </a:bodyPr>
          <a:lstStyle/>
          <a:p>
            <a:pPr algn="ctr">
              <a:spcBef>
                <a:spcPct val="50000"/>
              </a:spcBef>
            </a:pPr>
            <a:r>
              <a:rPr lang="en-US" sz="2800" u="none" dirty="0">
                <a:latin typeface="Bell MT" pitchFamily="18" charset="0"/>
              </a:rPr>
              <a:t>Not more than 8 from same political party.</a:t>
            </a:r>
          </a:p>
        </p:txBody>
      </p:sp>
      <p:pic>
        <p:nvPicPr>
          <p:cNvPr id="241718" name="Picture 54" descr="colo congressional dists 3"/>
          <p:cNvPicPr>
            <a:picLocks noChangeAspect="1" noChangeArrowheads="1"/>
          </p:cNvPicPr>
          <p:nvPr/>
        </p:nvPicPr>
        <p:blipFill>
          <a:blip r:embed="rId4" cstate="print"/>
          <a:srcRect/>
          <a:stretch>
            <a:fillRect/>
          </a:stretch>
        </p:blipFill>
        <p:spPr bwMode="auto">
          <a:xfrm>
            <a:off x="2057400" y="2200275"/>
            <a:ext cx="4752975" cy="3362325"/>
          </a:xfrm>
          <a:prstGeom prst="rect">
            <a:avLst/>
          </a:prstGeom>
          <a:noFill/>
          <a:ln w="9525">
            <a:noFill/>
            <a:miter lim="800000"/>
            <a:headEnd/>
            <a:tailEnd/>
          </a:ln>
        </p:spPr>
      </p:pic>
      <p:sp>
        <p:nvSpPr>
          <p:cNvPr id="241719" name="Oval 55"/>
          <p:cNvSpPr>
            <a:spLocks noChangeArrowheads="1"/>
          </p:cNvSpPr>
          <p:nvPr/>
        </p:nvSpPr>
        <p:spPr bwMode="auto">
          <a:xfrm>
            <a:off x="685800" y="4333875"/>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0" name="Oval 56"/>
          <p:cNvSpPr>
            <a:spLocks noChangeArrowheads="1"/>
          </p:cNvSpPr>
          <p:nvPr/>
        </p:nvSpPr>
        <p:spPr bwMode="auto">
          <a:xfrm>
            <a:off x="3505200" y="32670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1" name="Oval 57"/>
          <p:cNvSpPr>
            <a:spLocks noChangeArrowheads="1"/>
          </p:cNvSpPr>
          <p:nvPr/>
        </p:nvSpPr>
        <p:spPr bwMode="auto">
          <a:xfrm>
            <a:off x="4572000" y="31146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2" name="Oval 58"/>
          <p:cNvSpPr>
            <a:spLocks noChangeArrowheads="1"/>
          </p:cNvSpPr>
          <p:nvPr/>
        </p:nvSpPr>
        <p:spPr bwMode="auto">
          <a:xfrm>
            <a:off x="4267200" y="41052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3" name="Oval 59"/>
          <p:cNvSpPr>
            <a:spLocks noChangeArrowheads="1"/>
          </p:cNvSpPr>
          <p:nvPr/>
        </p:nvSpPr>
        <p:spPr bwMode="auto">
          <a:xfrm>
            <a:off x="4953000" y="34956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4" name="Oval 60"/>
          <p:cNvSpPr>
            <a:spLocks noChangeArrowheads="1"/>
          </p:cNvSpPr>
          <p:nvPr/>
        </p:nvSpPr>
        <p:spPr bwMode="auto">
          <a:xfrm>
            <a:off x="5943600" y="38004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5" name="Oval 61"/>
          <p:cNvSpPr>
            <a:spLocks noChangeArrowheads="1"/>
          </p:cNvSpPr>
          <p:nvPr/>
        </p:nvSpPr>
        <p:spPr bwMode="auto">
          <a:xfrm>
            <a:off x="2667000" y="40290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6" name="Oval 62"/>
          <p:cNvSpPr>
            <a:spLocks noChangeArrowheads="1"/>
          </p:cNvSpPr>
          <p:nvPr/>
        </p:nvSpPr>
        <p:spPr bwMode="auto">
          <a:xfrm>
            <a:off x="5029200" y="303847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1729" name="Oval 65"/>
          <p:cNvSpPr>
            <a:spLocks noChangeArrowheads="1"/>
          </p:cNvSpPr>
          <p:nvPr/>
        </p:nvSpPr>
        <p:spPr bwMode="auto">
          <a:xfrm>
            <a:off x="4572000" y="41052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37" name="Oval 73"/>
          <p:cNvSpPr>
            <a:spLocks noChangeArrowheads="1"/>
          </p:cNvSpPr>
          <p:nvPr/>
        </p:nvSpPr>
        <p:spPr bwMode="auto">
          <a:xfrm>
            <a:off x="4648200" y="31908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38" name="Oval 74"/>
          <p:cNvSpPr>
            <a:spLocks noChangeArrowheads="1"/>
          </p:cNvSpPr>
          <p:nvPr/>
        </p:nvSpPr>
        <p:spPr bwMode="auto">
          <a:xfrm>
            <a:off x="3810000" y="32670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39" name="Oval 75"/>
          <p:cNvSpPr>
            <a:spLocks noChangeArrowheads="1"/>
          </p:cNvSpPr>
          <p:nvPr/>
        </p:nvSpPr>
        <p:spPr bwMode="auto">
          <a:xfrm>
            <a:off x="5257800" y="34956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40" name="Oval 76"/>
          <p:cNvSpPr>
            <a:spLocks noChangeArrowheads="1"/>
          </p:cNvSpPr>
          <p:nvPr/>
        </p:nvSpPr>
        <p:spPr bwMode="auto">
          <a:xfrm>
            <a:off x="5334000" y="30384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41" name="Oval 77"/>
          <p:cNvSpPr>
            <a:spLocks noChangeArrowheads="1"/>
          </p:cNvSpPr>
          <p:nvPr/>
        </p:nvSpPr>
        <p:spPr bwMode="auto">
          <a:xfrm>
            <a:off x="6248400" y="38004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42" name="Oval 78"/>
          <p:cNvSpPr>
            <a:spLocks noChangeArrowheads="1"/>
          </p:cNvSpPr>
          <p:nvPr/>
        </p:nvSpPr>
        <p:spPr bwMode="auto">
          <a:xfrm>
            <a:off x="2971800" y="4029075"/>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1743" name="Text Box 79"/>
          <p:cNvSpPr txBox="1">
            <a:spLocks noChangeArrowheads="1"/>
          </p:cNvSpPr>
          <p:nvPr/>
        </p:nvSpPr>
        <p:spPr bwMode="auto">
          <a:xfrm>
            <a:off x="228600" y="5800725"/>
            <a:ext cx="2819400" cy="523875"/>
          </a:xfrm>
          <a:prstGeom prst="rect">
            <a:avLst/>
          </a:prstGeom>
          <a:solidFill>
            <a:schemeClr val="accent1"/>
          </a:solidFill>
          <a:ln w="9525">
            <a:solidFill>
              <a:schemeClr val="accent1"/>
            </a:solidFill>
            <a:miter lim="800000"/>
            <a:headEnd/>
            <a:tailEnd/>
          </a:ln>
        </p:spPr>
        <p:txBody>
          <a:bodyPr>
            <a:spAutoFit/>
          </a:bodyPr>
          <a:lstStyle/>
          <a:p>
            <a:pPr algn="ctr"/>
            <a:r>
              <a:rPr lang="en-US" sz="2800" u="none" dirty="0">
                <a:latin typeface="Bell MT" pitchFamily="18" charset="0"/>
              </a:rPr>
              <a:t>8 Non Lawyers</a:t>
            </a:r>
          </a:p>
        </p:txBody>
      </p:sp>
      <p:sp>
        <p:nvSpPr>
          <p:cNvPr id="241744" name="Text Box 80"/>
          <p:cNvSpPr txBox="1">
            <a:spLocks noChangeArrowheads="1"/>
          </p:cNvSpPr>
          <p:nvPr/>
        </p:nvSpPr>
        <p:spPr bwMode="auto">
          <a:xfrm>
            <a:off x="152400" y="4791075"/>
            <a:ext cx="1905000" cy="461963"/>
          </a:xfrm>
          <a:prstGeom prst="rect">
            <a:avLst/>
          </a:prstGeom>
          <a:noFill/>
          <a:ln w="9525">
            <a:noFill/>
            <a:miter lim="800000"/>
            <a:headEnd/>
            <a:tailEnd/>
          </a:ln>
        </p:spPr>
        <p:txBody>
          <a:bodyPr>
            <a:spAutoFit/>
          </a:bodyPr>
          <a:lstStyle/>
          <a:p>
            <a:pPr>
              <a:spcBef>
                <a:spcPct val="50000"/>
              </a:spcBef>
            </a:pPr>
            <a:r>
              <a:rPr lang="en-US" sz="2400" b="1" u="none" dirty="0">
                <a:latin typeface="Bell MT" pitchFamily="18" charset="0"/>
              </a:rPr>
              <a:t>+1 at-large</a:t>
            </a:r>
          </a:p>
        </p:txBody>
      </p:sp>
      <p:sp>
        <p:nvSpPr>
          <p:cNvPr id="241747" name="Rectangle 83"/>
          <p:cNvSpPr>
            <a:spLocks noChangeArrowheads="1"/>
          </p:cNvSpPr>
          <p:nvPr/>
        </p:nvSpPr>
        <p:spPr bwMode="auto">
          <a:xfrm>
            <a:off x="304800" y="2428875"/>
            <a:ext cx="1219200" cy="1600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49" name="Text Box 85"/>
          <p:cNvSpPr txBox="1">
            <a:spLocks noChangeArrowheads="1"/>
          </p:cNvSpPr>
          <p:nvPr/>
        </p:nvSpPr>
        <p:spPr bwMode="auto">
          <a:xfrm>
            <a:off x="228600" y="3571875"/>
            <a:ext cx="1371600" cy="400050"/>
          </a:xfrm>
          <a:prstGeom prst="rect">
            <a:avLst/>
          </a:prstGeom>
          <a:noFill/>
          <a:ln w="9525">
            <a:noFill/>
            <a:miter lim="800000"/>
            <a:headEnd/>
            <a:tailEnd/>
          </a:ln>
        </p:spPr>
        <p:txBody>
          <a:bodyPr>
            <a:spAutoFit/>
          </a:bodyPr>
          <a:lstStyle/>
          <a:p>
            <a:pPr algn="ctr">
              <a:spcBef>
                <a:spcPct val="50000"/>
              </a:spcBef>
            </a:pPr>
            <a:r>
              <a:rPr lang="en-US" sz="2000" b="1" u="none" dirty="0">
                <a:latin typeface="Bell MT" pitchFamily="18" charset="0"/>
              </a:rPr>
              <a:t>Governor</a:t>
            </a:r>
          </a:p>
        </p:txBody>
      </p:sp>
      <p:sp>
        <p:nvSpPr>
          <p:cNvPr id="241752" name="Rectangle 88"/>
          <p:cNvSpPr>
            <a:spLocks noChangeArrowheads="1"/>
          </p:cNvSpPr>
          <p:nvPr/>
        </p:nvSpPr>
        <p:spPr bwMode="auto">
          <a:xfrm>
            <a:off x="7391400" y="1752600"/>
            <a:ext cx="1371600" cy="48006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41754" name="Text Box 90"/>
          <p:cNvSpPr txBox="1">
            <a:spLocks noChangeArrowheads="1"/>
          </p:cNvSpPr>
          <p:nvPr/>
        </p:nvSpPr>
        <p:spPr bwMode="auto">
          <a:xfrm>
            <a:off x="7439025" y="2819400"/>
            <a:ext cx="1371600" cy="366713"/>
          </a:xfrm>
          <a:prstGeom prst="rect">
            <a:avLst/>
          </a:prstGeom>
          <a:noFill/>
          <a:ln w="9525">
            <a:noFill/>
            <a:miter lim="800000"/>
            <a:headEnd/>
            <a:tailEnd/>
          </a:ln>
        </p:spPr>
        <p:txBody>
          <a:bodyPr>
            <a:spAutoFit/>
          </a:bodyPr>
          <a:lstStyle/>
          <a:p>
            <a:pPr algn="ctr">
              <a:spcBef>
                <a:spcPct val="50000"/>
              </a:spcBef>
            </a:pPr>
            <a:r>
              <a:rPr lang="en-US" b="1" u="none" dirty="0">
                <a:solidFill>
                  <a:schemeClr val="bg1"/>
                </a:solidFill>
                <a:latin typeface="Bell MT" pitchFamily="18" charset="0"/>
              </a:rPr>
              <a:t>Governor</a:t>
            </a:r>
          </a:p>
        </p:txBody>
      </p:sp>
      <p:sp>
        <p:nvSpPr>
          <p:cNvPr id="241756" name="Text Box 92"/>
          <p:cNvSpPr txBox="1">
            <a:spLocks noChangeArrowheads="1"/>
          </p:cNvSpPr>
          <p:nvPr/>
        </p:nvSpPr>
        <p:spPr bwMode="auto">
          <a:xfrm>
            <a:off x="7072313" y="4278313"/>
            <a:ext cx="2057400" cy="641350"/>
          </a:xfrm>
          <a:prstGeom prst="rect">
            <a:avLst/>
          </a:prstGeom>
          <a:noFill/>
          <a:ln w="9525">
            <a:noFill/>
            <a:miter lim="800000"/>
            <a:headEnd/>
            <a:tailEnd/>
          </a:ln>
        </p:spPr>
        <p:txBody>
          <a:bodyPr>
            <a:spAutoFit/>
          </a:bodyPr>
          <a:lstStyle/>
          <a:p>
            <a:pPr algn="ctr"/>
            <a:r>
              <a:rPr lang="en-US" b="1" u="none" dirty="0">
                <a:solidFill>
                  <a:schemeClr val="bg1"/>
                </a:solidFill>
                <a:latin typeface="Bell MT" pitchFamily="18" charset="0"/>
              </a:rPr>
              <a:t>Attorney </a:t>
            </a:r>
          </a:p>
          <a:p>
            <a:pPr algn="ctr"/>
            <a:r>
              <a:rPr lang="en-US" b="1" u="none" dirty="0">
                <a:solidFill>
                  <a:schemeClr val="bg1"/>
                </a:solidFill>
                <a:latin typeface="Bell MT" pitchFamily="18" charset="0"/>
              </a:rPr>
              <a:t>General</a:t>
            </a:r>
          </a:p>
        </p:txBody>
      </p:sp>
      <p:sp>
        <p:nvSpPr>
          <p:cNvPr id="241758" name="Text Box 94"/>
          <p:cNvSpPr txBox="1">
            <a:spLocks noChangeArrowheads="1"/>
          </p:cNvSpPr>
          <p:nvPr/>
        </p:nvSpPr>
        <p:spPr bwMode="auto">
          <a:xfrm>
            <a:off x="7332663" y="5686425"/>
            <a:ext cx="1524000" cy="708025"/>
          </a:xfrm>
          <a:prstGeom prst="rect">
            <a:avLst/>
          </a:prstGeom>
          <a:noFill/>
          <a:ln w="9525">
            <a:noFill/>
            <a:miter lim="800000"/>
            <a:headEnd/>
            <a:tailEnd/>
          </a:ln>
        </p:spPr>
        <p:txBody>
          <a:bodyPr>
            <a:spAutoFit/>
          </a:bodyPr>
          <a:lstStyle/>
          <a:p>
            <a:pPr algn="ctr">
              <a:spcBef>
                <a:spcPct val="50000"/>
              </a:spcBef>
            </a:pPr>
            <a:r>
              <a:rPr lang="en-US" sz="2000" b="1" u="none" dirty="0">
                <a:solidFill>
                  <a:schemeClr val="bg1"/>
                </a:solidFill>
                <a:latin typeface="Bell MT" pitchFamily="18" charset="0"/>
              </a:rPr>
              <a:t>Chief Justice</a:t>
            </a:r>
          </a:p>
        </p:txBody>
      </p:sp>
      <p:pic>
        <p:nvPicPr>
          <p:cNvPr id="241771" name="Picture 107" descr="Colo Atty Gen Seal"/>
          <p:cNvPicPr>
            <a:picLocks noChangeAspect="1" noChangeArrowheads="1"/>
          </p:cNvPicPr>
          <p:nvPr/>
        </p:nvPicPr>
        <p:blipFill>
          <a:blip r:embed="rId5" cstate="print"/>
          <a:srcRect/>
          <a:stretch>
            <a:fillRect/>
          </a:stretch>
        </p:blipFill>
        <p:spPr bwMode="auto">
          <a:xfrm>
            <a:off x="7485063" y="3290888"/>
            <a:ext cx="1143000" cy="927100"/>
          </a:xfrm>
          <a:prstGeom prst="rect">
            <a:avLst/>
          </a:prstGeom>
          <a:noFill/>
          <a:ln w="9525">
            <a:solidFill>
              <a:schemeClr val="tx1"/>
            </a:solidFill>
            <a:miter lim="800000"/>
            <a:headEnd/>
            <a:tailEnd/>
          </a:ln>
        </p:spPr>
      </p:pic>
      <p:pic>
        <p:nvPicPr>
          <p:cNvPr id="241777" name="Picture 113" descr="appellate court"/>
          <p:cNvPicPr>
            <a:picLocks noGrp="1" noChangeAspect="1" noChangeArrowheads="1"/>
          </p:cNvPicPr>
          <p:nvPr>
            <p:ph sz="quarter" idx="2"/>
          </p:nvPr>
        </p:nvPicPr>
        <p:blipFill>
          <a:blip r:embed="rId6" cstate="print"/>
          <a:srcRect/>
          <a:stretch>
            <a:fillRect/>
          </a:stretch>
        </p:blipFill>
        <p:spPr>
          <a:xfrm>
            <a:off x="7493000" y="5032375"/>
            <a:ext cx="1168400" cy="523875"/>
          </a:xfrm>
          <a:noFill/>
          <a:ln>
            <a:solidFill>
              <a:schemeClr val="tx1"/>
            </a:solidFill>
          </a:ln>
        </p:spPr>
      </p:pic>
      <p:pic>
        <p:nvPicPr>
          <p:cNvPr id="241769" name="Picture 105" descr="Governor's Mansion #3"/>
          <p:cNvPicPr>
            <a:picLocks noGrp="1" noChangeAspect="1" noChangeArrowheads="1"/>
          </p:cNvPicPr>
          <p:nvPr>
            <p:ph sz="quarter" idx="3"/>
          </p:nvPr>
        </p:nvPicPr>
        <p:blipFill>
          <a:blip r:embed="rId3" cstate="print"/>
          <a:srcRect/>
          <a:stretch>
            <a:fillRect/>
          </a:stretch>
        </p:blipFill>
        <p:spPr>
          <a:xfrm>
            <a:off x="7515225" y="2057400"/>
            <a:ext cx="1143000" cy="760413"/>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749"/>
                                        </p:tgtEl>
                                        <p:attrNameLst>
                                          <p:attrName>style.visibility</p:attrName>
                                        </p:attrNameLst>
                                      </p:cBhvr>
                                      <p:to>
                                        <p:strVal val="visible"/>
                                      </p:to>
                                    </p:set>
                                    <p:animEffect transition="in" filter="fade">
                                      <p:cBhvr>
                                        <p:cTn id="7" dur="500"/>
                                        <p:tgtEl>
                                          <p:spTgt spid="241749"/>
                                        </p:tgtEl>
                                      </p:cBhvr>
                                    </p:animEffect>
                                  </p:childTnLst>
                                </p:cTn>
                              </p:par>
                              <p:par>
                                <p:cTn id="8" presetID="10" presetClass="entr" presetSubtype="0" fill="hold" nodeType="withEffect">
                                  <p:stCondLst>
                                    <p:cond delay="0"/>
                                  </p:stCondLst>
                                  <p:childTnLst>
                                    <p:set>
                                      <p:cBhvr>
                                        <p:cTn id="9" dur="1" fill="hold">
                                          <p:stCondLst>
                                            <p:cond delay="0"/>
                                          </p:stCondLst>
                                        </p:cTn>
                                        <p:tgtEl>
                                          <p:spTgt spid="241773"/>
                                        </p:tgtEl>
                                        <p:attrNameLst>
                                          <p:attrName>style.visibility</p:attrName>
                                        </p:attrNameLst>
                                      </p:cBhvr>
                                      <p:to>
                                        <p:strVal val="visible"/>
                                      </p:to>
                                    </p:set>
                                    <p:animEffect transition="in" filter="fade">
                                      <p:cBhvr>
                                        <p:cTn id="10" dur="500"/>
                                        <p:tgtEl>
                                          <p:spTgt spid="2417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747"/>
                                        </p:tgtEl>
                                        <p:attrNameLst>
                                          <p:attrName>style.visibility</p:attrName>
                                        </p:attrNameLst>
                                      </p:cBhvr>
                                      <p:to>
                                        <p:strVal val="visible"/>
                                      </p:to>
                                    </p:set>
                                    <p:animEffect transition="in" filter="fade">
                                      <p:cBhvr>
                                        <p:cTn id="13" dur="500"/>
                                        <p:tgtEl>
                                          <p:spTgt spid="241747"/>
                                        </p:tgtEl>
                                      </p:cBhvr>
                                    </p:animEffect>
                                  </p:childTnLst>
                                </p:cTn>
                              </p:par>
                              <p:par>
                                <p:cTn id="14" presetID="10" presetClass="entr" presetSubtype="0" fill="hold" nodeType="withEffect">
                                  <p:stCondLst>
                                    <p:cond delay="0"/>
                                  </p:stCondLst>
                                  <p:childTnLst>
                                    <p:set>
                                      <p:cBhvr>
                                        <p:cTn id="15" dur="1" fill="hold">
                                          <p:stCondLst>
                                            <p:cond delay="0"/>
                                          </p:stCondLst>
                                        </p:cTn>
                                        <p:tgtEl>
                                          <p:spTgt spid="241718"/>
                                        </p:tgtEl>
                                        <p:attrNameLst>
                                          <p:attrName>style.visibility</p:attrName>
                                        </p:attrNameLst>
                                      </p:cBhvr>
                                      <p:to>
                                        <p:strVal val="visible"/>
                                      </p:to>
                                    </p:set>
                                    <p:animEffect transition="in" filter="fade">
                                      <p:cBhvr>
                                        <p:cTn id="16" dur="500"/>
                                        <p:tgtEl>
                                          <p:spTgt spid="2417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725"/>
                                        </p:tgtEl>
                                        <p:attrNameLst>
                                          <p:attrName>style.visibility</p:attrName>
                                        </p:attrNameLst>
                                      </p:cBhvr>
                                      <p:to>
                                        <p:strVal val="visible"/>
                                      </p:to>
                                    </p:set>
                                    <p:animEffect transition="in" filter="fade">
                                      <p:cBhvr>
                                        <p:cTn id="19" dur="500"/>
                                        <p:tgtEl>
                                          <p:spTgt spid="2417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1720"/>
                                        </p:tgtEl>
                                        <p:attrNameLst>
                                          <p:attrName>style.visibility</p:attrName>
                                        </p:attrNameLst>
                                      </p:cBhvr>
                                      <p:to>
                                        <p:strVal val="visible"/>
                                      </p:to>
                                    </p:set>
                                    <p:animEffect transition="in" filter="fade">
                                      <p:cBhvr>
                                        <p:cTn id="22" dur="500"/>
                                        <p:tgtEl>
                                          <p:spTgt spid="2417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1722"/>
                                        </p:tgtEl>
                                        <p:attrNameLst>
                                          <p:attrName>style.visibility</p:attrName>
                                        </p:attrNameLst>
                                      </p:cBhvr>
                                      <p:to>
                                        <p:strVal val="visible"/>
                                      </p:to>
                                    </p:set>
                                    <p:animEffect transition="in" filter="fade">
                                      <p:cBhvr>
                                        <p:cTn id="25" dur="500"/>
                                        <p:tgtEl>
                                          <p:spTgt spid="2417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1721"/>
                                        </p:tgtEl>
                                        <p:attrNameLst>
                                          <p:attrName>style.visibility</p:attrName>
                                        </p:attrNameLst>
                                      </p:cBhvr>
                                      <p:to>
                                        <p:strVal val="visible"/>
                                      </p:to>
                                    </p:set>
                                    <p:animEffect transition="in" filter="fade">
                                      <p:cBhvr>
                                        <p:cTn id="28" dur="500"/>
                                        <p:tgtEl>
                                          <p:spTgt spid="2417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1726"/>
                                        </p:tgtEl>
                                        <p:attrNameLst>
                                          <p:attrName>style.visibility</p:attrName>
                                        </p:attrNameLst>
                                      </p:cBhvr>
                                      <p:to>
                                        <p:strVal val="visible"/>
                                      </p:to>
                                    </p:set>
                                    <p:animEffect transition="in" filter="fade">
                                      <p:cBhvr>
                                        <p:cTn id="31" dur="500"/>
                                        <p:tgtEl>
                                          <p:spTgt spid="2417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1723"/>
                                        </p:tgtEl>
                                        <p:attrNameLst>
                                          <p:attrName>style.visibility</p:attrName>
                                        </p:attrNameLst>
                                      </p:cBhvr>
                                      <p:to>
                                        <p:strVal val="visible"/>
                                      </p:to>
                                    </p:set>
                                    <p:animEffect transition="in" filter="fade">
                                      <p:cBhvr>
                                        <p:cTn id="34" dur="500"/>
                                        <p:tgtEl>
                                          <p:spTgt spid="2417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1724"/>
                                        </p:tgtEl>
                                        <p:attrNameLst>
                                          <p:attrName>style.visibility</p:attrName>
                                        </p:attrNameLst>
                                      </p:cBhvr>
                                      <p:to>
                                        <p:strVal val="visible"/>
                                      </p:to>
                                    </p:set>
                                    <p:animEffect transition="in" filter="fade">
                                      <p:cBhvr>
                                        <p:cTn id="37" dur="500"/>
                                        <p:tgtEl>
                                          <p:spTgt spid="2417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1719"/>
                                        </p:tgtEl>
                                        <p:attrNameLst>
                                          <p:attrName>style.visibility</p:attrName>
                                        </p:attrNameLst>
                                      </p:cBhvr>
                                      <p:to>
                                        <p:strVal val="visible"/>
                                      </p:to>
                                    </p:set>
                                    <p:animEffect transition="in" filter="fade">
                                      <p:cBhvr>
                                        <p:cTn id="40" dur="500"/>
                                        <p:tgtEl>
                                          <p:spTgt spid="2417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1744"/>
                                        </p:tgtEl>
                                        <p:attrNameLst>
                                          <p:attrName>style.visibility</p:attrName>
                                        </p:attrNameLst>
                                      </p:cBhvr>
                                      <p:to>
                                        <p:strVal val="visible"/>
                                      </p:to>
                                    </p:set>
                                    <p:animEffect transition="in" filter="fade">
                                      <p:cBhvr>
                                        <p:cTn id="43" dur="500"/>
                                        <p:tgtEl>
                                          <p:spTgt spid="2417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1743"/>
                                        </p:tgtEl>
                                        <p:attrNameLst>
                                          <p:attrName>style.visibility</p:attrName>
                                        </p:attrNameLst>
                                      </p:cBhvr>
                                      <p:to>
                                        <p:strVal val="visible"/>
                                      </p:to>
                                    </p:set>
                                    <p:animEffect transition="in" filter="fade">
                                      <p:cBhvr>
                                        <p:cTn id="46" dur="500"/>
                                        <p:tgtEl>
                                          <p:spTgt spid="2417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1738"/>
                                        </p:tgtEl>
                                        <p:attrNameLst>
                                          <p:attrName>style.visibility</p:attrName>
                                        </p:attrNameLst>
                                      </p:cBhvr>
                                      <p:to>
                                        <p:strVal val="visible"/>
                                      </p:to>
                                    </p:set>
                                    <p:animEffect transition="in" filter="fade">
                                      <p:cBhvr>
                                        <p:cTn id="51" dur="1000"/>
                                        <p:tgtEl>
                                          <p:spTgt spid="2417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1742"/>
                                        </p:tgtEl>
                                        <p:attrNameLst>
                                          <p:attrName>style.visibility</p:attrName>
                                        </p:attrNameLst>
                                      </p:cBhvr>
                                      <p:to>
                                        <p:strVal val="visible"/>
                                      </p:to>
                                    </p:set>
                                    <p:animEffect transition="in" filter="fade">
                                      <p:cBhvr>
                                        <p:cTn id="54" dur="1000"/>
                                        <p:tgtEl>
                                          <p:spTgt spid="2417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1729"/>
                                        </p:tgtEl>
                                        <p:attrNameLst>
                                          <p:attrName>style.visibility</p:attrName>
                                        </p:attrNameLst>
                                      </p:cBhvr>
                                      <p:to>
                                        <p:strVal val="visible"/>
                                      </p:to>
                                    </p:set>
                                    <p:animEffect transition="in" filter="fade">
                                      <p:cBhvr>
                                        <p:cTn id="57" dur="1000"/>
                                        <p:tgtEl>
                                          <p:spTgt spid="2417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1741"/>
                                        </p:tgtEl>
                                        <p:attrNameLst>
                                          <p:attrName>style.visibility</p:attrName>
                                        </p:attrNameLst>
                                      </p:cBhvr>
                                      <p:to>
                                        <p:strVal val="visible"/>
                                      </p:to>
                                    </p:set>
                                    <p:animEffect transition="in" filter="fade">
                                      <p:cBhvr>
                                        <p:cTn id="60" dur="1000"/>
                                        <p:tgtEl>
                                          <p:spTgt spid="2417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1739"/>
                                        </p:tgtEl>
                                        <p:attrNameLst>
                                          <p:attrName>style.visibility</p:attrName>
                                        </p:attrNameLst>
                                      </p:cBhvr>
                                      <p:to>
                                        <p:strVal val="visible"/>
                                      </p:to>
                                    </p:set>
                                    <p:animEffect transition="in" filter="fade">
                                      <p:cBhvr>
                                        <p:cTn id="63" dur="1000"/>
                                        <p:tgtEl>
                                          <p:spTgt spid="2417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1740"/>
                                        </p:tgtEl>
                                        <p:attrNameLst>
                                          <p:attrName>style.visibility</p:attrName>
                                        </p:attrNameLst>
                                      </p:cBhvr>
                                      <p:to>
                                        <p:strVal val="visible"/>
                                      </p:to>
                                    </p:set>
                                    <p:animEffect transition="in" filter="fade">
                                      <p:cBhvr>
                                        <p:cTn id="66" dur="1000"/>
                                        <p:tgtEl>
                                          <p:spTgt spid="2417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1737"/>
                                        </p:tgtEl>
                                        <p:attrNameLst>
                                          <p:attrName>style.visibility</p:attrName>
                                        </p:attrNameLst>
                                      </p:cBhvr>
                                      <p:to>
                                        <p:strVal val="visible"/>
                                      </p:to>
                                    </p:set>
                                    <p:animEffect transition="in" filter="fade">
                                      <p:cBhvr>
                                        <p:cTn id="69" dur="1000"/>
                                        <p:tgtEl>
                                          <p:spTgt spid="241737"/>
                                        </p:tgtEl>
                                      </p:cBhvr>
                                    </p:animEffect>
                                  </p:childTnLst>
                                </p:cTn>
                              </p:par>
                              <p:par>
                                <p:cTn id="70" presetID="10" presetClass="entr" presetSubtype="0" fill="hold" nodeType="withEffect">
                                  <p:stCondLst>
                                    <p:cond delay="0"/>
                                  </p:stCondLst>
                                  <p:childTnLst>
                                    <p:set>
                                      <p:cBhvr>
                                        <p:cTn id="71" dur="1" fill="hold">
                                          <p:stCondLst>
                                            <p:cond delay="0"/>
                                          </p:stCondLst>
                                        </p:cTn>
                                        <p:tgtEl>
                                          <p:spTgt spid="241769"/>
                                        </p:tgtEl>
                                        <p:attrNameLst>
                                          <p:attrName>style.visibility</p:attrName>
                                        </p:attrNameLst>
                                      </p:cBhvr>
                                      <p:to>
                                        <p:strVal val="visible"/>
                                      </p:to>
                                    </p:set>
                                    <p:animEffect transition="in" filter="fade">
                                      <p:cBhvr>
                                        <p:cTn id="72" dur="1000"/>
                                        <p:tgtEl>
                                          <p:spTgt spid="24176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1754"/>
                                        </p:tgtEl>
                                        <p:attrNameLst>
                                          <p:attrName>style.visibility</p:attrName>
                                        </p:attrNameLst>
                                      </p:cBhvr>
                                      <p:to>
                                        <p:strVal val="visible"/>
                                      </p:to>
                                    </p:set>
                                    <p:animEffect transition="in" filter="fade">
                                      <p:cBhvr>
                                        <p:cTn id="75" dur="1000"/>
                                        <p:tgtEl>
                                          <p:spTgt spid="241754"/>
                                        </p:tgtEl>
                                      </p:cBhvr>
                                    </p:animEffect>
                                  </p:childTnLst>
                                </p:cTn>
                              </p:par>
                              <p:par>
                                <p:cTn id="76" presetID="10" presetClass="entr" presetSubtype="0" fill="hold" nodeType="withEffect">
                                  <p:stCondLst>
                                    <p:cond delay="0"/>
                                  </p:stCondLst>
                                  <p:childTnLst>
                                    <p:set>
                                      <p:cBhvr>
                                        <p:cTn id="77" dur="1" fill="hold">
                                          <p:stCondLst>
                                            <p:cond delay="0"/>
                                          </p:stCondLst>
                                        </p:cTn>
                                        <p:tgtEl>
                                          <p:spTgt spid="241771"/>
                                        </p:tgtEl>
                                        <p:attrNameLst>
                                          <p:attrName>style.visibility</p:attrName>
                                        </p:attrNameLst>
                                      </p:cBhvr>
                                      <p:to>
                                        <p:strVal val="visible"/>
                                      </p:to>
                                    </p:set>
                                    <p:animEffect transition="in" filter="fade">
                                      <p:cBhvr>
                                        <p:cTn id="78" dur="1000"/>
                                        <p:tgtEl>
                                          <p:spTgt spid="24177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1756"/>
                                        </p:tgtEl>
                                        <p:attrNameLst>
                                          <p:attrName>style.visibility</p:attrName>
                                        </p:attrNameLst>
                                      </p:cBhvr>
                                      <p:to>
                                        <p:strVal val="visible"/>
                                      </p:to>
                                    </p:set>
                                    <p:animEffect transition="in" filter="fade">
                                      <p:cBhvr>
                                        <p:cTn id="81" dur="1000"/>
                                        <p:tgtEl>
                                          <p:spTgt spid="241756"/>
                                        </p:tgtEl>
                                      </p:cBhvr>
                                    </p:animEffect>
                                  </p:childTnLst>
                                </p:cTn>
                              </p:par>
                              <p:par>
                                <p:cTn id="82" presetID="10" presetClass="entr" presetSubtype="0" fill="hold" nodeType="withEffect">
                                  <p:stCondLst>
                                    <p:cond delay="0"/>
                                  </p:stCondLst>
                                  <p:childTnLst>
                                    <p:set>
                                      <p:cBhvr>
                                        <p:cTn id="83" dur="1" fill="hold">
                                          <p:stCondLst>
                                            <p:cond delay="0"/>
                                          </p:stCondLst>
                                        </p:cTn>
                                        <p:tgtEl>
                                          <p:spTgt spid="241777"/>
                                        </p:tgtEl>
                                        <p:attrNameLst>
                                          <p:attrName>style.visibility</p:attrName>
                                        </p:attrNameLst>
                                      </p:cBhvr>
                                      <p:to>
                                        <p:strVal val="visible"/>
                                      </p:to>
                                    </p:set>
                                    <p:animEffect transition="in" filter="fade">
                                      <p:cBhvr>
                                        <p:cTn id="84" dur="1000"/>
                                        <p:tgtEl>
                                          <p:spTgt spid="24177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1758"/>
                                        </p:tgtEl>
                                        <p:attrNameLst>
                                          <p:attrName>style.visibility</p:attrName>
                                        </p:attrNameLst>
                                      </p:cBhvr>
                                      <p:to>
                                        <p:strVal val="visible"/>
                                      </p:to>
                                    </p:set>
                                    <p:animEffect transition="in" filter="fade">
                                      <p:cBhvr>
                                        <p:cTn id="87" dur="1000"/>
                                        <p:tgtEl>
                                          <p:spTgt spid="2417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1752"/>
                                        </p:tgtEl>
                                        <p:attrNameLst>
                                          <p:attrName>style.visibility</p:attrName>
                                        </p:attrNameLst>
                                      </p:cBhvr>
                                      <p:to>
                                        <p:strVal val="visible"/>
                                      </p:to>
                                    </p:set>
                                    <p:animEffect transition="in" filter="fade">
                                      <p:cBhvr>
                                        <p:cTn id="90" dur="1000"/>
                                        <p:tgtEl>
                                          <p:spTgt spid="2417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1692"/>
                                        </p:tgtEl>
                                        <p:attrNameLst>
                                          <p:attrName>style.visibility</p:attrName>
                                        </p:attrNameLst>
                                      </p:cBhvr>
                                      <p:to>
                                        <p:strVal val="visible"/>
                                      </p:to>
                                    </p:set>
                                    <p:animEffect transition="in" filter="fade">
                                      <p:cBhvr>
                                        <p:cTn id="93" dur="1000"/>
                                        <p:tgtEl>
                                          <p:spTgt spid="24169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41697"/>
                                        </p:tgtEl>
                                        <p:attrNameLst>
                                          <p:attrName>style.visibility</p:attrName>
                                        </p:attrNameLst>
                                      </p:cBhvr>
                                      <p:to>
                                        <p:strVal val="visible"/>
                                      </p:to>
                                    </p:set>
                                    <p:animEffect transition="in" filter="fade">
                                      <p:cBhvr>
                                        <p:cTn id="98" dur="500"/>
                                        <p:tgtEl>
                                          <p:spTgt spid="24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2" grpId="0" animBg="1"/>
      <p:bldP spid="241697" grpId="0"/>
      <p:bldP spid="241719" grpId="0" animBg="1"/>
      <p:bldP spid="241720" grpId="0" animBg="1"/>
      <p:bldP spid="241721" grpId="0" animBg="1"/>
      <p:bldP spid="241722" grpId="0" animBg="1"/>
      <p:bldP spid="241723" grpId="0" animBg="1"/>
      <p:bldP spid="241724" grpId="0" animBg="1"/>
      <p:bldP spid="241725" grpId="0" animBg="1"/>
      <p:bldP spid="241726" grpId="0" animBg="1"/>
      <p:bldP spid="241729" grpId="0" animBg="1"/>
      <p:bldP spid="241737" grpId="0" animBg="1"/>
      <p:bldP spid="241738" grpId="0" animBg="1"/>
      <p:bldP spid="241739" grpId="0" animBg="1"/>
      <p:bldP spid="241740" grpId="0" animBg="1"/>
      <p:bldP spid="241741" grpId="0" animBg="1"/>
      <p:bldP spid="241742" grpId="0" animBg="1"/>
      <p:bldP spid="241743" grpId="0" animBg="1"/>
      <p:bldP spid="241744" grpId="0"/>
      <p:bldP spid="241747" grpId="0" animBg="1"/>
      <p:bldP spid="241749" grpId="0"/>
      <p:bldP spid="241752" grpId="0" animBg="1"/>
      <p:bldP spid="241754" grpId="0"/>
      <p:bldP spid="241756" grpId="0"/>
      <p:bldP spid="2417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Autofit/>
          </a:bodyPr>
          <a:lstStyle/>
          <a:p>
            <a:pPr eaLnBrk="1" fontAlgn="auto" hangingPunct="1">
              <a:spcAft>
                <a:spcPts val="0"/>
              </a:spcAft>
              <a:defRPr/>
            </a:pPr>
            <a:r>
              <a:rPr lang="en-US" sz="4800" dirty="0" smtClean="0">
                <a:solidFill>
                  <a:srgbClr val="1E2171"/>
                </a:solidFill>
                <a:latin typeface="Bell MT" pitchFamily="18" charset="0"/>
              </a:rPr>
              <a:t>Interviews the </a:t>
            </a:r>
            <a:br>
              <a:rPr lang="en-US" sz="4800" dirty="0" smtClean="0">
                <a:solidFill>
                  <a:srgbClr val="1E2171"/>
                </a:solidFill>
                <a:latin typeface="Bell MT" pitchFamily="18" charset="0"/>
              </a:rPr>
            </a:br>
            <a:r>
              <a:rPr lang="en-US" sz="4800" dirty="0" smtClean="0">
                <a:solidFill>
                  <a:srgbClr val="1E2171"/>
                </a:solidFill>
                <a:latin typeface="Bell MT" pitchFamily="18" charset="0"/>
              </a:rPr>
              <a:t>Appellate Court Applicants</a:t>
            </a:r>
          </a:p>
        </p:txBody>
      </p:sp>
      <p:sp>
        <p:nvSpPr>
          <p:cNvPr id="35843" name="Rectangle 3"/>
          <p:cNvSpPr>
            <a:spLocks noGrp="1" noChangeArrowheads="1"/>
          </p:cNvSpPr>
          <p:nvPr>
            <p:ph idx="1"/>
          </p:nvPr>
        </p:nvSpPr>
        <p:spPr>
          <a:xfrm>
            <a:off x="457200" y="1752600"/>
            <a:ext cx="8229600" cy="4343400"/>
          </a:xfrm>
        </p:spPr>
        <p:txBody>
          <a:bodyPr/>
          <a:lstStyle/>
          <a:p>
            <a:pPr algn="ctr" eaLnBrk="1" hangingPunct="1">
              <a:buFont typeface="Wingdings" pitchFamily="2" charset="2"/>
              <a:buNone/>
            </a:pPr>
            <a:r>
              <a:rPr lang="en-US" dirty="0" smtClean="0">
                <a:latin typeface="Bell MT" pitchFamily="18" charset="0"/>
              </a:rPr>
              <a:t>Court of Appeals &amp; Supreme Court</a:t>
            </a:r>
          </a:p>
        </p:txBody>
      </p:sp>
      <p:sp>
        <p:nvSpPr>
          <p:cNvPr id="2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43716" name="Rectangle 4"/>
          <p:cNvSpPr>
            <a:spLocks noChangeArrowheads="1"/>
          </p:cNvSpPr>
          <p:nvPr/>
        </p:nvSpPr>
        <p:spPr bwMode="auto">
          <a:xfrm>
            <a:off x="1676400" y="2895600"/>
            <a:ext cx="5410200" cy="838200"/>
          </a:xfrm>
          <a:prstGeom prst="rect">
            <a:avLst/>
          </a:prstGeom>
          <a:solidFill>
            <a:srgbClr val="663300"/>
          </a:solidFill>
          <a:ln w="9525">
            <a:noFill/>
            <a:miter lim="800000"/>
            <a:headEnd/>
            <a:tailEnd/>
          </a:ln>
        </p:spPr>
        <p:txBody>
          <a:bodyPr wrap="none" anchor="ctr"/>
          <a:lstStyle/>
          <a:p>
            <a:endParaRPr lang="en-US"/>
          </a:p>
        </p:txBody>
      </p:sp>
      <p:sp>
        <p:nvSpPr>
          <p:cNvPr id="243717" name="Oval 5"/>
          <p:cNvSpPr>
            <a:spLocks noChangeArrowheads="1"/>
          </p:cNvSpPr>
          <p:nvPr/>
        </p:nvSpPr>
        <p:spPr bwMode="auto">
          <a:xfrm>
            <a:off x="5105400" y="2514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18" name="Oval 6"/>
          <p:cNvSpPr>
            <a:spLocks noChangeArrowheads="1"/>
          </p:cNvSpPr>
          <p:nvPr/>
        </p:nvSpPr>
        <p:spPr bwMode="auto">
          <a:xfrm>
            <a:off x="1295400" y="38100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19" name="Oval 7"/>
          <p:cNvSpPr>
            <a:spLocks noChangeArrowheads="1"/>
          </p:cNvSpPr>
          <p:nvPr/>
        </p:nvSpPr>
        <p:spPr bwMode="auto">
          <a:xfrm>
            <a:off x="1295400" y="3200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20" name="Oval 8"/>
          <p:cNvSpPr>
            <a:spLocks noChangeArrowheads="1"/>
          </p:cNvSpPr>
          <p:nvPr/>
        </p:nvSpPr>
        <p:spPr bwMode="auto">
          <a:xfrm>
            <a:off x="7239000" y="3124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21" name="Oval 9"/>
          <p:cNvSpPr>
            <a:spLocks noChangeArrowheads="1"/>
          </p:cNvSpPr>
          <p:nvPr/>
        </p:nvSpPr>
        <p:spPr bwMode="auto">
          <a:xfrm>
            <a:off x="7239000" y="3733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22" name="Oval 10"/>
          <p:cNvSpPr>
            <a:spLocks noChangeArrowheads="1"/>
          </p:cNvSpPr>
          <p:nvPr/>
        </p:nvSpPr>
        <p:spPr bwMode="auto">
          <a:xfrm>
            <a:off x="6553200" y="2514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23" name="Oval 11"/>
          <p:cNvSpPr>
            <a:spLocks noChangeArrowheads="1"/>
          </p:cNvSpPr>
          <p:nvPr/>
        </p:nvSpPr>
        <p:spPr bwMode="auto">
          <a:xfrm>
            <a:off x="5867400" y="2514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24" name="Oval 12"/>
          <p:cNvSpPr>
            <a:spLocks noChangeArrowheads="1"/>
          </p:cNvSpPr>
          <p:nvPr/>
        </p:nvSpPr>
        <p:spPr bwMode="auto">
          <a:xfrm>
            <a:off x="4343400" y="5715000"/>
            <a:ext cx="228600" cy="228600"/>
          </a:xfrm>
          <a:prstGeom prst="ellipse">
            <a:avLst/>
          </a:prstGeom>
          <a:solidFill>
            <a:schemeClr val="tx2"/>
          </a:solidFill>
          <a:ln w="9525">
            <a:solidFill>
              <a:schemeClr val="tx1"/>
            </a:solidFill>
            <a:round/>
            <a:headEnd/>
            <a:tailEnd/>
          </a:ln>
        </p:spPr>
        <p:txBody>
          <a:bodyPr wrap="none" anchor="ctr"/>
          <a:lstStyle/>
          <a:p>
            <a:endParaRPr lang="en-US"/>
          </a:p>
        </p:txBody>
      </p:sp>
      <p:sp>
        <p:nvSpPr>
          <p:cNvPr id="243725" name="Oval 13"/>
          <p:cNvSpPr>
            <a:spLocks noChangeArrowheads="1"/>
          </p:cNvSpPr>
          <p:nvPr/>
        </p:nvSpPr>
        <p:spPr bwMode="auto">
          <a:xfrm>
            <a:off x="4267200" y="2514600"/>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243726" name="Text Box 14"/>
          <p:cNvSpPr txBox="1">
            <a:spLocks noChangeArrowheads="1"/>
          </p:cNvSpPr>
          <p:nvPr/>
        </p:nvSpPr>
        <p:spPr bwMode="auto">
          <a:xfrm>
            <a:off x="3733800" y="3048000"/>
            <a:ext cx="1676400" cy="1169988"/>
          </a:xfrm>
          <a:prstGeom prst="rect">
            <a:avLst/>
          </a:prstGeom>
          <a:noFill/>
          <a:ln w="9525">
            <a:noFill/>
            <a:miter lim="800000"/>
            <a:headEnd/>
            <a:tailEnd/>
          </a:ln>
        </p:spPr>
        <p:txBody>
          <a:bodyPr>
            <a:spAutoFit/>
          </a:bodyPr>
          <a:lstStyle/>
          <a:p>
            <a:pPr algn="ctr">
              <a:spcBef>
                <a:spcPct val="50000"/>
              </a:spcBef>
            </a:pPr>
            <a:r>
              <a:rPr lang="en-US" sz="2000" u="none" dirty="0">
                <a:latin typeface="Bell MT" pitchFamily="18" charset="0"/>
              </a:rPr>
              <a:t>Non-voting chair, </a:t>
            </a:r>
          </a:p>
          <a:p>
            <a:pPr algn="ctr">
              <a:spcBef>
                <a:spcPct val="50000"/>
              </a:spcBef>
            </a:pPr>
            <a:r>
              <a:rPr lang="en-US" sz="2000" u="none" dirty="0">
                <a:latin typeface="Bell MT" pitchFamily="18" charset="0"/>
              </a:rPr>
              <a:t>Chief Justice</a:t>
            </a:r>
          </a:p>
        </p:txBody>
      </p:sp>
      <p:sp>
        <p:nvSpPr>
          <p:cNvPr id="243727" name="Rectangle 15"/>
          <p:cNvSpPr>
            <a:spLocks noChangeArrowheads="1"/>
          </p:cNvSpPr>
          <p:nvPr/>
        </p:nvSpPr>
        <p:spPr bwMode="auto">
          <a:xfrm>
            <a:off x="1676400" y="3733800"/>
            <a:ext cx="838200" cy="2133600"/>
          </a:xfrm>
          <a:prstGeom prst="rect">
            <a:avLst/>
          </a:prstGeom>
          <a:solidFill>
            <a:srgbClr val="663300"/>
          </a:solidFill>
          <a:ln w="9525">
            <a:noFill/>
            <a:miter lim="800000"/>
            <a:headEnd/>
            <a:tailEnd/>
          </a:ln>
        </p:spPr>
        <p:txBody>
          <a:bodyPr wrap="none" anchor="ctr"/>
          <a:lstStyle/>
          <a:p>
            <a:endParaRPr lang="en-US"/>
          </a:p>
        </p:txBody>
      </p:sp>
      <p:sp>
        <p:nvSpPr>
          <p:cNvPr id="243728" name="Rectangle 16"/>
          <p:cNvSpPr>
            <a:spLocks noChangeArrowheads="1"/>
          </p:cNvSpPr>
          <p:nvPr/>
        </p:nvSpPr>
        <p:spPr bwMode="auto">
          <a:xfrm>
            <a:off x="6248400" y="3657600"/>
            <a:ext cx="838200" cy="2133600"/>
          </a:xfrm>
          <a:prstGeom prst="rect">
            <a:avLst/>
          </a:prstGeom>
          <a:solidFill>
            <a:srgbClr val="663300"/>
          </a:solidFill>
          <a:ln w="9525">
            <a:noFill/>
            <a:miter lim="800000"/>
            <a:headEnd/>
            <a:tailEnd/>
          </a:ln>
        </p:spPr>
        <p:txBody>
          <a:bodyPr wrap="none" anchor="ctr"/>
          <a:lstStyle/>
          <a:p>
            <a:endParaRPr lang="en-US"/>
          </a:p>
        </p:txBody>
      </p:sp>
      <p:sp>
        <p:nvSpPr>
          <p:cNvPr id="243729" name="Oval 17"/>
          <p:cNvSpPr>
            <a:spLocks noChangeArrowheads="1"/>
          </p:cNvSpPr>
          <p:nvPr/>
        </p:nvSpPr>
        <p:spPr bwMode="auto">
          <a:xfrm>
            <a:off x="1981200" y="2514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30" name="Oval 18"/>
          <p:cNvSpPr>
            <a:spLocks noChangeArrowheads="1"/>
          </p:cNvSpPr>
          <p:nvPr/>
        </p:nvSpPr>
        <p:spPr bwMode="auto">
          <a:xfrm>
            <a:off x="3429000" y="2514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31" name="Oval 19"/>
          <p:cNvSpPr>
            <a:spLocks noChangeArrowheads="1"/>
          </p:cNvSpPr>
          <p:nvPr/>
        </p:nvSpPr>
        <p:spPr bwMode="auto">
          <a:xfrm>
            <a:off x="2667000" y="2514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32" name="Oval 20"/>
          <p:cNvSpPr>
            <a:spLocks noChangeArrowheads="1"/>
          </p:cNvSpPr>
          <p:nvPr/>
        </p:nvSpPr>
        <p:spPr bwMode="auto">
          <a:xfrm>
            <a:off x="1295400" y="4343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33" name="Oval 21"/>
          <p:cNvSpPr>
            <a:spLocks noChangeArrowheads="1"/>
          </p:cNvSpPr>
          <p:nvPr/>
        </p:nvSpPr>
        <p:spPr bwMode="auto">
          <a:xfrm>
            <a:off x="1295400" y="49530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34" name="Oval 22"/>
          <p:cNvSpPr>
            <a:spLocks noChangeArrowheads="1"/>
          </p:cNvSpPr>
          <p:nvPr/>
        </p:nvSpPr>
        <p:spPr bwMode="auto">
          <a:xfrm>
            <a:off x="1295400" y="5486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35" name="Oval 23"/>
          <p:cNvSpPr>
            <a:spLocks noChangeArrowheads="1"/>
          </p:cNvSpPr>
          <p:nvPr/>
        </p:nvSpPr>
        <p:spPr bwMode="auto">
          <a:xfrm>
            <a:off x="7239000" y="4343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43736" name="Oval 24"/>
          <p:cNvSpPr>
            <a:spLocks noChangeArrowheads="1"/>
          </p:cNvSpPr>
          <p:nvPr/>
        </p:nvSpPr>
        <p:spPr bwMode="auto">
          <a:xfrm>
            <a:off x="7239000" y="5029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3737" name="Rectangle 25"/>
          <p:cNvSpPr>
            <a:spLocks noChangeArrowheads="1"/>
          </p:cNvSpPr>
          <p:nvPr/>
        </p:nvSpPr>
        <p:spPr bwMode="auto">
          <a:xfrm rot="16200000">
            <a:off x="3924300" y="4076701"/>
            <a:ext cx="838200" cy="2133600"/>
          </a:xfrm>
          <a:prstGeom prst="rect">
            <a:avLst/>
          </a:prstGeom>
          <a:solidFill>
            <a:srgbClr val="663300"/>
          </a:solidFill>
          <a:ln w="9525">
            <a:noFill/>
            <a:miter lim="800000"/>
            <a:headEnd/>
            <a:tailEnd/>
          </a:ln>
        </p:spPr>
        <p:txBody>
          <a:bodyPr wrap="none" anchor="ctr"/>
          <a:lstStyle/>
          <a:p>
            <a:endParaRPr lang="en-US"/>
          </a:p>
        </p:txBody>
      </p:sp>
      <p:sp>
        <p:nvSpPr>
          <p:cNvPr id="35867" name="Text Box 28"/>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3727"/>
                                        </p:tgtEl>
                                        <p:attrNameLst>
                                          <p:attrName>style.visibility</p:attrName>
                                        </p:attrNameLst>
                                      </p:cBhvr>
                                      <p:to>
                                        <p:strVal val="visible"/>
                                      </p:to>
                                    </p:set>
                                    <p:animEffect transition="in" filter="fade">
                                      <p:cBhvr>
                                        <p:cTn id="7" dur="500"/>
                                        <p:tgtEl>
                                          <p:spTgt spid="2437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3716"/>
                                        </p:tgtEl>
                                        <p:attrNameLst>
                                          <p:attrName>style.visibility</p:attrName>
                                        </p:attrNameLst>
                                      </p:cBhvr>
                                      <p:to>
                                        <p:strVal val="visible"/>
                                      </p:to>
                                    </p:set>
                                    <p:animEffect transition="in" filter="fade">
                                      <p:cBhvr>
                                        <p:cTn id="10" dur="500"/>
                                        <p:tgtEl>
                                          <p:spTgt spid="2437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3728"/>
                                        </p:tgtEl>
                                        <p:attrNameLst>
                                          <p:attrName>style.visibility</p:attrName>
                                        </p:attrNameLst>
                                      </p:cBhvr>
                                      <p:to>
                                        <p:strVal val="visible"/>
                                      </p:to>
                                    </p:set>
                                    <p:animEffect transition="in" filter="fade">
                                      <p:cBhvr>
                                        <p:cTn id="13" dur="500"/>
                                        <p:tgtEl>
                                          <p:spTgt spid="2437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3734"/>
                                        </p:tgtEl>
                                        <p:attrNameLst>
                                          <p:attrName>style.visibility</p:attrName>
                                        </p:attrNameLst>
                                      </p:cBhvr>
                                      <p:to>
                                        <p:strVal val="visible"/>
                                      </p:to>
                                    </p:set>
                                    <p:animEffect transition="in" filter="fade">
                                      <p:cBhvr>
                                        <p:cTn id="16" dur="500"/>
                                        <p:tgtEl>
                                          <p:spTgt spid="2437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3733"/>
                                        </p:tgtEl>
                                        <p:attrNameLst>
                                          <p:attrName>style.visibility</p:attrName>
                                        </p:attrNameLst>
                                      </p:cBhvr>
                                      <p:to>
                                        <p:strVal val="visible"/>
                                      </p:to>
                                    </p:set>
                                    <p:animEffect transition="in" filter="fade">
                                      <p:cBhvr>
                                        <p:cTn id="19" dur="500"/>
                                        <p:tgtEl>
                                          <p:spTgt spid="2437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3732"/>
                                        </p:tgtEl>
                                        <p:attrNameLst>
                                          <p:attrName>style.visibility</p:attrName>
                                        </p:attrNameLst>
                                      </p:cBhvr>
                                      <p:to>
                                        <p:strVal val="visible"/>
                                      </p:to>
                                    </p:set>
                                    <p:animEffect transition="in" filter="fade">
                                      <p:cBhvr>
                                        <p:cTn id="22" dur="500"/>
                                        <p:tgtEl>
                                          <p:spTgt spid="2437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3718"/>
                                        </p:tgtEl>
                                        <p:attrNameLst>
                                          <p:attrName>style.visibility</p:attrName>
                                        </p:attrNameLst>
                                      </p:cBhvr>
                                      <p:to>
                                        <p:strVal val="visible"/>
                                      </p:to>
                                    </p:set>
                                    <p:animEffect transition="in" filter="fade">
                                      <p:cBhvr>
                                        <p:cTn id="25" dur="500"/>
                                        <p:tgtEl>
                                          <p:spTgt spid="2437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3719"/>
                                        </p:tgtEl>
                                        <p:attrNameLst>
                                          <p:attrName>style.visibility</p:attrName>
                                        </p:attrNameLst>
                                      </p:cBhvr>
                                      <p:to>
                                        <p:strVal val="visible"/>
                                      </p:to>
                                    </p:set>
                                    <p:animEffect transition="in" filter="fade">
                                      <p:cBhvr>
                                        <p:cTn id="28" dur="500"/>
                                        <p:tgtEl>
                                          <p:spTgt spid="2437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3729"/>
                                        </p:tgtEl>
                                        <p:attrNameLst>
                                          <p:attrName>style.visibility</p:attrName>
                                        </p:attrNameLst>
                                      </p:cBhvr>
                                      <p:to>
                                        <p:strVal val="visible"/>
                                      </p:to>
                                    </p:set>
                                    <p:animEffect transition="in" filter="fade">
                                      <p:cBhvr>
                                        <p:cTn id="31" dur="500"/>
                                        <p:tgtEl>
                                          <p:spTgt spid="2437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3731"/>
                                        </p:tgtEl>
                                        <p:attrNameLst>
                                          <p:attrName>style.visibility</p:attrName>
                                        </p:attrNameLst>
                                      </p:cBhvr>
                                      <p:to>
                                        <p:strVal val="visible"/>
                                      </p:to>
                                    </p:set>
                                    <p:animEffect transition="in" filter="fade">
                                      <p:cBhvr>
                                        <p:cTn id="34" dur="500"/>
                                        <p:tgtEl>
                                          <p:spTgt spid="2437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3730"/>
                                        </p:tgtEl>
                                        <p:attrNameLst>
                                          <p:attrName>style.visibility</p:attrName>
                                        </p:attrNameLst>
                                      </p:cBhvr>
                                      <p:to>
                                        <p:strVal val="visible"/>
                                      </p:to>
                                    </p:set>
                                    <p:animEffect transition="in" filter="fade">
                                      <p:cBhvr>
                                        <p:cTn id="37" dur="500"/>
                                        <p:tgtEl>
                                          <p:spTgt spid="2437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3717"/>
                                        </p:tgtEl>
                                        <p:attrNameLst>
                                          <p:attrName>style.visibility</p:attrName>
                                        </p:attrNameLst>
                                      </p:cBhvr>
                                      <p:to>
                                        <p:strVal val="visible"/>
                                      </p:to>
                                    </p:set>
                                    <p:animEffect transition="in" filter="fade">
                                      <p:cBhvr>
                                        <p:cTn id="40" dur="500"/>
                                        <p:tgtEl>
                                          <p:spTgt spid="2437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3723"/>
                                        </p:tgtEl>
                                        <p:attrNameLst>
                                          <p:attrName>style.visibility</p:attrName>
                                        </p:attrNameLst>
                                      </p:cBhvr>
                                      <p:to>
                                        <p:strVal val="visible"/>
                                      </p:to>
                                    </p:set>
                                    <p:animEffect transition="in" filter="fade">
                                      <p:cBhvr>
                                        <p:cTn id="43" dur="500"/>
                                        <p:tgtEl>
                                          <p:spTgt spid="2437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3722"/>
                                        </p:tgtEl>
                                        <p:attrNameLst>
                                          <p:attrName>style.visibility</p:attrName>
                                        </p:attrNameLst>
                                      </p:cBhvr>
                                      <p:to>
                                        <p:strVal val="visible"/>
                                      </p:to>
                                    </p:set>
                                    <p:animEffect transition="in" filter="fade">
                                      <p:cBhvr>
                                        <p:cTn id="46" dur="500"/>
                                        <p:tgtEl>
                                          <p:spTgt spid="2437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3720"/>
                                        </p:tgtEl>
                                        <p:attrNameLst>
                                          <p:attrName>style.visibility</p:attrName>
                                        </p:attrNameLst>
                                      </p:cBhvr>
                                      <p:to>
                                        <p:strVal val="visible"/>
                                      </p:to>
                                    </p:set>
                                    <p:animEffect transition="in" filter="fade">
                                      <p:cBhvr>
                                        <p:cTn id="49" dur="500"/>
                                        <p:tgtEl>
                                          <p:spTgt spid="2437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3721"/>
                                        </p:tgtEl>
                                        <p:attrNameLst>
                                          <p:attrName>style.visibility</p:attrName>
                                        </p:attrNameLst>
                                      </p:cBhvr>
                                      <p:to>
                                        <p:strVal val="visible"/>
                                      </p:to>
                                    </p:set>
                                    <p:animEffect transition="in" filter="fade">
                                      <p:cBhvr>
                                        <p:cTn id="52" dur="500"/>
                                        <p:tgtEl>
                                          <p:spTgt spid="2437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3735"/>
                                        </p:tgtEl>
                                        <p:attrNameLst>
                                          <p:attrName>style.visibility</p:attrName>
                                        </p:attrNameLst>
                                      </p:cBhvr>
                                      <p:to>
                                        <p:strVal val="visible"/>
                                      </p:to>
                                    </p:set>
                                    <p:animEffect transition="in" filter="fade">
                                      <p:cBhvr>
                                        <p:cTn id="55" dur="500"/>
                                        <p:tgtEl>
                                          <p:spTgt spid="2437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3736"/>
                                        </p:tgtEl>
                                        <p:attrNameLst>
                                          <p:attrName>style.visibility</p:attrName>
                                        </p:attrNameLst>
                                      </p:cBhvr>
                                      <p:to>
                                        <p:strVal val="visible"/>
                                      </p:to>
                                    </p:set>
                                    <p:animEffect transition="in" filter="fade">
                                      <p:cBhvr>
                                        <p:cTn id="58" dur="500"/>
                                        <p:tgtEl>
                                          <p:spTgt spid="2437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3737"/>
                                        </p:tgtEl>
                                        <p:attrNameLst>
                                          <p:attrName>style.visibility</p:attrName>
                                        </p:attrNameLst>
                                      </p:cBhvr>
                                      <p:to>
                                        <p:strVal val="visible"/>
                                      </p:to>
                                    </p:set>
                                    <p:animEffect transition="in" filter="fade">
                                      <p:cBhvr>
                                        <p:cTn id="61" dur="500"/>
                                        <p:tgtEl>
                                          <p:spTgt spid="2437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3725"/>
                                        </p:tgtEl>
                                        <p:attrNameLst>
                                          <p:attrName>style.visibility</p:attrName>
                                        </p:attrNameLst>
                                      </p:cBhvr>
                                      <p:to>
                                        <p:strVal val="visible"/>
                                      </p:to>
                                    </p:set>
                                    <p:animEffect transition="in" filter="fade">
                                      <p:cBhvr>
                                        <p:cTn id="64" dur="500"/>
                                        <p:tgtEl>
                                          <p:spTgt spid="2437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3726"/>
                                        </p:tgtEl>
                                        <p:attrNameLst>
                                          <p:attrName>style.visibility</p:attrName>
                                        </p:attrNameLst>
                                      </p:cBhvr>
                                      <p:to>
                                        <p:strVal val="visible"/>
                                      </p:to>
                                    </p:set>
                                    <p:animEffect transition="in" filter="fade">
                                      <p:cBhvr>
                                        <p:cTn id="67" dur="500"/>
                                        <p:tgtEl>
                                          <p:spTgt spid="2437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3724"/>
                                        </p:tgtEl>
                                        <p:attrNameLst>
                                          <p:attrName>style.visibility</p:attrName>
                                        </p:attrNameLst>
                                      </p:cBhvr>
                                      <p:to>
                                        <p:strVal val="visible"/>
                                      </p:to>
                                    </p:set>
                                    <p:animEffect transition="in" filter="fade">
                                      <p:cBhvr>
                                        <p:cTn id="72" dur="1000"/>
                                        <p:tgtEl>
                                          <p:spTgt spid="24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nimBg="1"/>
      <p:bldP spid="243717" grpId="0" animBg="1"/>
      <p:bldP spid="243718" grpId="0" animBg="1"/>
      <p:bldP spid="243719" grpId="0" animBg="1"/>
      <p:bldP spid="243720" grpId="0" animBg="1"/>
      <p:bldP spid="243721" grpId="0" animBg="1"/>
      <p:bldP spid="243722" grpId="0" animBg="1"/>
      <p:bldP spid="243723" grpId="0" animBg="1"/>
      <p:bldP spid="243724" grpId="0" animBg="1"/>
      <p:bldP spid="243725" grpId="0" animBg="1"/>
      <p:bldP spid="243726" grpId="0"/>
      <p:bldP spid="243727" grpId="0" animBg="1"/>
      <p:bldP spid="243728" grpId="0" animBg="1"/>
      <p:bldP spid="243729" grpId="0" animBg="1"/>
      <p:bldP spid="243730" grpId="0" animBg="1"/>
      <p:bldP spid="243731" grpId="0" animBg="1"/>
      <p:bldP spid="243732" grpId="0" animBg="1"/>
      <p:bldP spid="243733" grpId="0" animBg="1"/>
      <p:bldP spid="243734" grpId="0" animBg="1"/>
      <p:bldP spid="243735" grpId="0" animBg="1"/>
      <p:bldP spid="243736" grpId="0" animBg="1"/>
      <p:bldP spid="2437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457200"/>
            <a:ext cx="8229600" cy="4876800"/>
          </a:xfrm>
        </p:spPr>
        <p:txBody>
          <a:bodyPr/>
          <a:lstStyle/>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4400" dirty="0" smtClean="0">
                <a:latin typeface="Bell MT" pitchFamily="18" charset="0"/>
              </a:rPr>
              <a:t>The commission nominates</a:t>
            </a:r>
          </a:p>
          <a:p>
            <a:pPr algn="ctr" eaLnBrk="1" hangingPunct="1">
              <a:buFont typeface="Wingdings" pitchFamily="2" charset="2"/>
              <a:buNone/>
            </a:pPr>
            <a:r>
              <a:rPr lang="en-US" sz="4400" dirty="0" smtClean="0">
                <a:latin typeface="Bell MT" pitchFamily="18" charset="0"/>
              </a:rPr>
              <a:t>at least two, and </a:t>
            </a:r>
          </a:p>
          <a:p>
            <a:pPr algn="ctr" eaLnBrk="1" hangingPunct="1">
              <a:buFont typeface="Wingdings" pitchFamily="2" charset="2"/>
              <a:buNone/>
            </a:pPr>
            <a:r>
              <a:rPr lang="en-US" sz="4400" dirty="0" smtClean="0">
                <a:latin typeface="Bell MT" pitchFamily="18" charset="0"/>
              </a:rPr>
              <a:t>not more than three applicants,</a:t>
            </a:r>
          </a:p>
          <a:p>
            <a:pPr algn="ctr" eaLnBrk="1" hangingPunct="1">
              <a:buFont typeface="Wingdings" pitchFamily="2" charset="2"/>
              <a:buNone/>
            </a:pPr>
            <a:endParaRPr lang="en-US" sz="2400" dirty="0" smtClean="0">
              <a:latin typeface="Bell MT" pitchFamily="18" charset="0"/>
            </a:endParaRPr>
          </a:p>
          <a:p>
            <a:pPr algn="ctr" eaLnBrk="1" hangingPunct="1">
              <a:buFont typeface="Wingdings" pitchFamily="2" charset="2"/>
              <a:buNone/>
            </a:pPr>
            <a:r>
              <a:rPr lang="en-US" sz="4400" dirty="0" smtClean="0">
                <a:latin typeface="Bell MT" pitchFamily="18" charset="0"/>
              </a:rPr>
              <a:t>whose names </a:t>
            </a:r>
          </a:p>
          <a:p>
            <a:pPr algn="ctr" eaLnBrk="1" hangingPunct="1">
              <a:buFont typeface="Wingdings" pitchFamily="2" charset="2"/>
              <a:buNone/>
            </a:pPr>
            <a:r>
              <a:rPr lang="en-US" sz="4400" dirty="0" smtClean="0">
                <a:latin typeface="Bell MT" pitchFamily="18" charset="0"/>
              </a:rPr>
              <a:t>are sent to the Governor</a:t>
            </a:r>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6868" name="Text Box 5"/>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Governor’s Office</a:t>
            </a:r>
          </a:p>
        </p:txBody>
      </p:sp>
      <p:sp>
        <p:nvSpPr>
          <p:cNvPr id="37891" name="Rectangle 3"/>
          <p:cNvSpPr>
            <a:spLocks noGrp="1" noChangeArrowheads="1"/>
          </p:cNvSpPr>
          <p:nvPr>
            <p:ph idx="1"/>
          </p:nvPr>
        </p:nvSpPr>
        <p:spPr/>
        <p:txBody>
          <a:bodyPr/>
          <a:lstStyle/>
          <a:p>
            <a:pPr algn="ctr" eaLnBrk="1" hangingPunct="1">
              <a:lnSpc>
                <a:spcPct val="90000"/>
              </a:lnSpc>
              <a:buFont typeface="Wingdings" pitchFamily="2" charset="2"/>
              <a:buNone/>
            </a:pPr>
            <a:r>
              <a:rPr lang="en-US" sz="3200" dirty="0" smtClean="0">
                <a:latin typeface="Bell MT" pitchFamily="18" charset="0"/>
              </a:rPr>
              <a:t>	Checks state and federal agency records to ensure no violations of law.</a:t>
            </a:r>
          </a:p>
          <a:p>
            <a:pPr lvl="1" algn="ctr" eaLnBrk="1" hangingPunct="1">
              <a:lnSpc>
                <a:spcPct val="90000"/>
              </a:lnSpc>
            </a:pPr>
            <a:endParaRPr lang="en-US" sz="2800" dirty="0" smtClean="0">
              <a:latin typeface="Bell MT" pitchFamily="18" charset="0"/>
            </a:endParaRPr>
          </a:p>
          <a:p>
            <a:pPr lvl="1" algn="ctr" eaLnBrk="1" hangingPunct="1">
              <a:lnSpc>
                <a:spcPct val="90000"/>
              </a:lnSpc>
              <a:buFont typeface="Wingdings" pitchFamily="2" charset="2"/>
              <a:buNone/>
            </a:pPr>
            <a:r>
              <a:rPr lang="en-US" sz="2800" dirty="0" smtClean="0">
                <a:latin typeface="Bell MT" pitchFamily="18" charset="0"/>
              </a:rPr>
              <a:t>Solicits and receives information </a:t>
            </a:r>
          </a:p>
          <a:p>
            <a:pPr lvl="1" algn="ctr" eaLnBrk="1" hangingPunct="1">
              <a:lnSpc>
                <a:spcPct val="90000"/>
              </a:lnSpc>
              <a:buFont typeface="Wingdings" pitchFamily="2" charset="2"/>
              <a:buNone/>
            </a:pPr>
            <a:r>
              <a:rPr lang="en-US" sz="2800" dirty="0" smtClean="0">
                <a:latin typeface="Bell MT" pitchFamily="18" charset="0"/>
              </a:rPr>
              <a:t>about each applicant.</a:t>
            </a:r>
          </a:p>
          <a:p>
            <a:pPr lvl="1" algn="ctr" eaLnBrk="1" hangingPunct="1">
              <a:lnSpc>
                <a:spcPct val="90000"/>
              </a:lnSpc>
            </a:pPr>
            <a:endParaRPr lang="en-US" sz="2800" dirty="0" smtClean="0">
              <a:latin typeface="Bell MT" pitchFamily="18" charset="0"/>
            </a:endParaRPr>
          </a:p>
          <a:p>
            <a:pPr lvl="1" algn="ctr" eaLnBrk="1" hangingPunct="1">
              <a:lnSpc>
                <a:spcPct val="90000"/>
              </a:lnSpc>
              <a:buFont typeface="Wingdings" pitchFamily="2" charset="2"/>
              <a:buNone/>
            </a:pPr>
            <a:r>
              <a:rPr lang="en-US" sz="2800" dirty="0" smtClean="0">
                <a:latin typeface="Bell MT" pitchFamily="18" charset="0"/>
              </a:rPr>
              <a:t>Typically interviews each applicant.</a:t>
            </a:r>
          </a:p>
          <a:p>
            <a:pPr lvl="1" algn="ctr" eaLnBrk="1" hangingPunct="1">
              <a:lnSpc>
                <a:spcPct val="90000"/>
              </a:lnSpc>
            </a:pPr>
            <a:endParaRPr lang="en-US" sz="2800" dirty="0" smtClean="0">
              <a:latin typeface="Bell MT" pitchFamily="18" charset="0"/>
            </a:endParaRPr>
          </a:p>
          <a:p>
            <a:pPr lvl="1" algn="ctr" eaLnBrk="1" hangingPunct="1">
              <a:lnSpc>
                <a:spcPct val="90000"/>
              </a:lnSpc>
              <a:buFont typeface="Wingdings" pitchFamily="2" charset="2"/>
              <a:buNone/>
            </a:pPr>
            <a:r>
              <a:rPr lang="en-US" sz="2800" dirty="0" smtClean="0">
                <a:latin typeface="Bell MT" pitchFamily="18" charset="0"/>
              </a:rPr>
              <a:t>Appoints one.</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7893"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n-US" sz="5400" dirty="0" smtClean="0">
                <a:solidFill>
                  <a:srgbClr val="1E2171"/>
                </a:solidFill>
                <a:latin typeface="Bell MT" pitchFamily="18" charset="0"/>
              </a:rPr>
              <a:t>The Oath</a:t>
            </a:r>
          </a:p>
        </p:txBody>
      </p:sp>
      <p:sp>
        <p:nvSpPr>
          <p:cNvPr id="38915" name="Rectangle 3"/>
          <p:cNvSpPr>
            <a:spLocks noGrp="1" noChangeArrowheads="1"/>
          </p:cNvSpPr>
          <p:nvPr>
            <p:ph idx="1"/>
          </p:nvPr>
        </p:nvSpPr>
        <p:spPr>
          <a:xfrm>
            <a:off x="457200" y="1219200"/>
            <a:ext cx="8229600" cy="4419600"/>
          </a:xfrm>
        </p:spPr>
        <p:txBody>
          <a:bodyPr/>
          <a:lstStyle/>
          <a:p>
            <a:pPr eaLnBrk="1" hangingPunct="1">
              <a:buFont typeface="Wingdings" pitchFamily="2" charset="2"/>
              <a:buNone/>
            </a:pPr>
            <a:endParaRPr lang="en-US" sz="1600" dirty="0" smtClean="0">
              <a:latin typeface="Bell MT" pitchFamily="18" charset="0"/>
            </a:endParaRPr>
          </a:p>
          <a:p>
            <a:pPr algn="ctr" eaLnBrk="1" hangingPunct="1">
              <a:buFont typeface="Wingdings" pitchFamily="2" charset="2"/>
              <a:buNone/>
            </a:pPr>
            <a:r>
              <a:rPr lang="en-US" sz="3200" dirty="0" smtClean="0">
                <a:latin typeface="Bell MT" pitchFamily="18" charset="0"/>
              </a:rPr>
              <a:t>	Each judge swears an oath </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to support the Constitution of the United States and of the State of Colorado, and </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faithfully perform the duties of Judge.</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8917"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5400" dirty="0" smtClean="0">
                <a:solidFill>
                  <a:srgbClr val="1E2171"/>
                </a:solidFill>
                <a:latin typeface="Bell MT" pitchFamily="18" charset="0"/>
              </a:rPr>
              <a:t>Initial Term of State Judges</a:t>
            </a:r>
          </a:p>
        </p:txBody>
      </p:sp>
      <p:sp>
        <p:nvSpPr>
          <p:cNvPr id="39939" name="Rectangle 3"/>
          <p:cNvSpPr>
            <a:spLocks noGrp="1" noChangeArrowheads="1"/>
          </p:cNvSpPr>
          <p:nvPr>
            <p:ph idx="1"/>
          </p:nvPr>
        </p:nvSpPr>
        <p:spPr>
          <a:xfrm>
            <a:off x="457200" y="1600200"/>
            <a:ext cx="8229600" cy="4114800"/>
          </a:xfrm>
        </p:spPr>
        <p:txBody>
          <a:bodyPr/>
          <a:lstStyle/>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All state court judges must serve a provisional term of two years.</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The voters then decide whether the judge or justice continues to serve.</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9941"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533400" y="457200"/>
            <a:ext cx="8229600" cy="1143000"/>
          </a:xfrm>
        </p:spPr>
        <p:txBody>
          <a:bodyPr>
            <a:noAutofit/>
          </a:bodyPr>
          <a:lstStyle/>
          <a:p>
            <a:pPr eaLnBrk="1" fontAlgn="auto" hangingPunct="1">
              <a:spcAft>
                <a:spcPts val="0"/>
              </a:spcAft>
              <a:defRPr/>
            </a:pPr>
            <a:r>
              <a:rPr lang="en-US" sz="4400" dirty="0" smtClean="0">
                <a:solidFill>
                  <a:srgbClr val="1E2171"/>
                </a:solidFill>
                <a:latin typeface="Bell MT" pitchFamily="18" charset="0"/>
              </a:rPr>
              <a:t>How we decide whether</a:t>
            </a:r>
            <a:br>
              <a:rPr lang="en-US" sz="4400" dirty="0" smtClean="0">
                <a:solidFill>
                  <a:srgbClr val="1E2171"/>
                </a:solidFill>
                <a:latin typeface="Bell MT" pitchFamily="18" charset="0"/>
              </a:rPr>
            </a:br>
            <a:r>
              <a:rPr lang="en-US" sz="4400" dirty="0" smtClean="0">
                <a:solidFill>
                  <a:srgbClr val="1E2171"/>
                </a:solidFill>
                <a:latin typeface="Bell MT" pitchFamily="18" charset="0"/>
              </a:rPr>
              <a:t>a judge should continue to serve</a:t>
            </a:r>
          </a:p>
        </p:txBody>
      </p:sp>
      <p:pic>
        <p:nvPicPr>
          <p:cNvPr id="40963" name="Picture 4" descr="Costilla County Courthouse"/>
          <p:cNvPicPr>
            <a:picLocks noGrp="1" noChangeAspect="1" noChangeArrowheads="1"/>
          </p:cNvPicPr>
          <p:nvPr>
            <p:ph sz="half" idx="1"/>
          </p:nvPr>
        </p:nvPicPr>
        <p:blipFill>
          <a:blip r:embed="rId3" cstate="print"/>
          <a:srcRect/>
          <a:stretch>
            <a:fillRect/>
          </a:stretch>
        </p:blipFill>
        <p:spPr>
          <a:xfrm>
            <a:off x="609600" y="2057400"/>
            <a:ext cx="4267200" cy="3403600"/>
          </a:xfrm>
          <a:noFill/>
          <a:ln>
            <a:solidFill>
              <a:schemeClr val="tx1"/>
            </a:solidFill>
          </a:ln>
        </p:spPr>
      </p:pic>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0965" name="Text Box 9"/>
          <p:cNvSpPr txBox="1">
            <a:spLocks noChangeArrowheads="1"/>
          </p:cNvSpPr>
          <p:nvPr/>
        </p:nvSpPr>
        <p:spPr bwMode="auto">
          <a:xfrm>
            <a:off x="5486400" y="2895600"/>
            <a:ext cx="3124200" cy="1954381"/>
          </a:xfrm>
          <a:prstGeom prst="rect">
            <a:avLst/>
          </a:prstGeom>
          <a:noFill/>
          <a:ln w="9525">
            <a:noFill/>
            <a:miter lim="800000"/>
            <a:headEnd/>
            <a:tailEnd/>
          </a:ln>
        </p:spPr>
        <p:txBody>
          <a:bodyPr wrap="square">
            <a:spAutoFit/>
          </a:bodyPr>
          <a:lstStyle/>
          <a:p>
            <a:pPr algn="ctr"/>
            <a:r>
              <a:rPr lang="en-US" sz="2200" b="1" u="none" dirty="0">
                <a:latin typeface="Bell MT" pitchFamily="18" charset="0"/>
              </a:rPr>
              <a:t>Costilla County Courthouse</a:t>
            </a:r>
          </a:p>
          <a:p>
            <a:pPr algn="ctr"/>
            <a:r>
              <a:rPr lang="en-US" sz="2200" b="1" u="none" dirty="0">
                <a:latin typeface="Bell MT" pitchFamily="18" charset="0"/>
              </a:rPr>
              <a:t>San Luis – 1886</a:t>
            </a:r>
          </a:p>
          <a:p>
            <a:pPr algn="ctr">
              <a:spcBef>
                <a:spcPct val="50000"/>
              </a:spcBef>
            </a:pPr>
            <a:r>
              <a:rPr lang="en-US" sz="2200" b="1" u="none" dirty="0">
                <a:latin typeface="Bell MT" pitchFamily="18" charset="0"/>
              </a:rPr>
              <a:t>The oldest courthouse </a:t>
            </a:r>
          </a:p>
          <a:p>
            <a:pPr algn="ctr"/>
            <a:r>
              <a:rPr lang="en-US" sz="2200" b="1" u="none" dirty="0">
                <a:latin typeface="Bell MT" pitchFamily="18" charset="0"/>
              </a:rPr>
              <a:t>still in use in Colorado</a:t>
            </a:r>
          </a:p>
        </p:txBody>
      </p:sp>
      <p:sp>
        <p:nvSpPr>
          <p:cNvPr id="40966"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sz="quarter"/>
          </p:nvPr>
        </p:nvSpPr>
        <p:spPr>
          <a:xfrm>
            <a:off x="457200" y="228600"/>
            <a:ext cx="8229600" cy="1371600"/>
          </a:xfrm>
        </p:spPr>
        <p:txBody>
          <a:bodyPr>
            <a:noAutofit/>
          </a:bodyPr>
          <a:lstStyle/>
          <a:p>
            <a:pPr eaLnBrk="1" fontAlgn="auto" hangingPunct="1">
              <a:spcAft>
                <a:spcPts val="0"/>
              </a:spcAft>
              <a:defRPr/>
            </a:pPr>
            <a:r>
              <a:rPr lang="en-US" sz="3500" dirty="0" smtClean="0">
                <a:solidFill>
                  <a:srgbClr val="1E2171"/>
                </a:solidFill>
                <a:latin typeface="Bell MT" pitchFamily="18" charset="0"/>
              </a:rPr>
              <a:t>Judicial Performance Commission</a:t>
            </a:r>
            <a:br>
              <a:rPr lang="en-US" sz="3500" dirty="0" smtClean="0">
                <a:solidFill>
                  <a:srgbClr val="1E2171"/>
                </a:solidFill>
                <a:latin typeface="Bell MT" pitchFamily="18" charset="0"/>
              </a:rPr>
            </a:br>
            <a:r>
              <a:rPr lang="en-US" sz="3500" dirty="0" smtClean="0">
                <a:solidFill>
                  <a:srgbClr val="1E2171"/>
                </a:solidFill>
                <a:latin typeface="Bell MT" pitchFamily="18" charset="0"/>
              </a:rPr>
              <a:t>Reviews the Performance of Every Judge</a:t>
            </a:r>
          </a:p>
        </p:txBody>
      </p:sp>
      <p:pic>
        <p:nvPicPr>
          <p:cNvPr id="363568" name="Picture 48" descr="State Capitol"/>
          <p:cNvPicPr>
            <a:picLocks noGrp="1" noChangeAspect="1" noChangeArrowheads="1"/>
          </p:cNvPicPr>
          <p:nvPr>
            <p:ph sz="quarter" idx="1"/>
          </p:nvPr>
        </p:nvPicPr>
        <p:blipFill>
          <a:blip r:embed="rId3" cstate="print"/>
          <a:srcRect/>
          <a:stretch>
            <a:fillRect/>
          </a:stretch>
        </p:blipFill>
        <p:spPr>
          <a:xfrm>
            <a:off x="152400" y="4267200"/>
            <a:ext cx="1358900" cy="1019175"/>
          </a:xfrm>
          <a:noFill/>
          <a:ln>
            <a:solidFill>
              <a:schemeClr val="tx1"/>
            </a:solidFill>
          </a:ln>
        </p:spPr>
      </p:pic>
      <p:pic>
        <p:nvPicPr>
          <p:cNvPr id="363570" name="Picture 50" descr="State Capitol"/>
          <p:cNvPicPr>
            <a:picLocks noGrp="1" noChangeAspect="1" noChangeArrowheads="1"/>
          </p:cNvPicPr>
          <p:nvPr>
            <p:ph sz="quarter" idx="2"/>
          </p:nvPr>
        </p:nvPicPr>
        <p:blipFill>
          <a:blip r:embed="rId4" cstate="print"/>
          <a:srcRect/>
          <a:stretch>
            <a:fillRect/>
          </a:stretch>
        </p:blipFill>
        <p:spPr>
          <a:xfrm>
            <a:off x="7315200" y="4191000"/>
            <a:ext cx="1371600" cy="1031875"/>
          </a:xfrm>
          <a:noFill/>
          <a:ln>
            <a:solidFill>
              <a:schemeClr val="tx1"/>
            </a:solidFill>
          </a:ln>
        </p:spPr>
      </p:pic>
      <p:pic>
        <p:nvPicPr>
          <p:cNvPr id="363572" name="Picture 52" descr="Governor's Mansion #3"/>
          <p:cNvPicPr>
            <a:picLocks noGrp="1" noChangeAspect="1" noChangeArrowheads="1"/>
          </p:cNvPicPr>
          <p:nvPr>
            <p:ph sz="quarter" idx="3"/>
          </p:nvPr>
        </p:nvPicPr>
        <p:blipFill>
          <a:blip r:embed="rId5" cstate="print"/>
          <a:srcRect/>
          <a:stretch>
            <a:fillRect/>
          </a:stretch>
        </p:blipFill>
        <p:spPr>
          <a:xfrm>
            <a:off x="152400" y="1906588"/>
            <a:ext cx="1371600" cy="912812"/>
          </a:xfrm>
          <a:noFill/>
          <a:ln>
            <a:solidFill>
              <a:schemeClr val="tx1"/>
            </a:solidFill>
          </a:ln>
        </p:spPr>
      </p:pic>
      <p:pic>
        <p:nvPicPr>
          <p:cNvPr id="363574" name="Picture 54" descr="appellate court"/>
          <p:cNvPicPr>
            <a:picLocks noGrp="1" noChangeAspect="1" noChangeArrowheads="1"/>
          </p:cNvPicPr>
          <p:nvPr>
            <p:ph sz="quarter" idx="4"/>
          </p:nvPr>
        </p:nvPicPr>
        <p:blipFill>
          <a:blip r:embed="rId6" cstate="print"/>
          <a:srcRect/>
          <a:stretch>
            <a:fillRect/>
          </a:stretch>
        </p:blipFill>
        <p:spPr>
          <a:xfrm>
            <a:off x="7467600" y="2057400"/>
            <a:ext cx="1447800" cy="649288"/>
          </a:xfrm>
          <a:solidFill>
            <a:schemeClr val="tx2"/>
          </a:solidFill>
          <a:ln>
            <a:solidFill>
              <a:schemeClr val="tx1"/>
            </a:solidFill>
          </a:ln>
        </p:spPr>
      </p:pic>
      <p:sp>
        <p:nvSpPr>
          <p:cNvPr id="2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363530" name="Text Box 10"/>
          <p:cNvSpPr txBox="1">
            <a:spLocks noChangeArrowheads="1"/>
          </p:cNvSpPr>
          <p:nvPr/>
        </p:nvSpPr>
        <p:spPr bwMode="auto">
          <a:xfrm>
            <a:off x="2057400" y="1905000"/>
            <a:ext cx="2286000" cy="457200"/>
          </a:xfrm>
          <a:prstGeom prst="rect">
            <a:avLst/>
          </a:prstGeom>
          <a:solidFill>
            <a:schemeClr val="accent1"/>
          </a:solidFill>
          <a:ln w="9525">
            <a:noFill/>
            <a:miter lim="800000"/>
            <a:headEnd/>
            <a:tailEnd/>
          </a:ln>
        </p:spPr>
        <p:txBody>
          <a:bodyPr>
            <a:spAutoFit/>
          </a:bodyPr>
          <a:lstStyle/>
          <a:p>
            <a:pPr algn="ctr"/>
            <a:r>
              <a:rPr lang="en-US" sz="2400" u="none" dirty="0">
                <a:latin typeface="Bell MT" pitchFamily="18" charset="0"/>
              </a:rPr>
              <a:t>2 Non Lawyers</a:t>
            </a:r>
          </a:p>
        </p:txBody>
      </p:sp>
      <p:sp>
        <p:nvSpPr>
          <p:cNvPr id="363532" name="Line 12"/>
          <p:cNvSpPr>
            <a:spLocks noChangeShapeType="1"/>
          </p:cNvSpPr>
          <p:nvPr/>
        </p:nvSpPr>
        <p:spPr bwMode="auto">
          <a:xfrm>
            <a:off x="6934200" y="2362200"/>
            <a:ext cx="533400" cy="0"/>
          </a:xfrm>
          <a:prstGeom prst="line">
            <a:avLst/>
          </a:prstGeom>
          <a:noFill/>
          <a:ln w="9525">
            <a:solidFill>
              <a:schemeClr val="tx1"/>
            </a:solidFill>
            <a:round/>
            <a:headEnd/>
            <a:tailEnd/>
          </a:ln>
        </p:spPr>
        <p:txBody>
          <a:bodyPr/>
          <a:lstStyle/>
          <a:p>
            <a:endParaRPr lang="en-US"/>
          </a:p>
        </p:txBody>
      </p:sp>
      <p:sp>
        <p:nvSpPr>
          <p:cNvPr id="41994" name="Text Box 13"/>
          <p:cNvSpPr txBox="1">
            <a:spLocks noChangeArrowheads="1"/>
          </p:cNvSpPr>
          <p:nvPr/>
        </p:nvSpPr>
        <p:spPr bwMode="auto">
          <a:xfrm>
            <a:off x="5470525" y="793750"/>
            <a:ext cx="184150" cy="366713"/>
          </a:xfrm>
          <a:prstGeom prst="rect">
            <a:avLst/>
          </a:prstGeom>
          <a:noFill/>
          <a:ln w="9525">
            <a:noFill/>
            <a:miter lim="800000"/>
            <a:headEnd/>
            <a:tailEnd/>
          </a:ln>
        </p:spPr>
        <p:txBody>
          <a:bodyPr wrap="none">
            <a:spAutoFit/>
          </a:bodyPr>
          <a:lstStyle/>
          <a:p>
            <a:endParaRPr lang="en-US" u="none"/>
          </a:p>
        </p:txBody>
      </p:sp>
      <p:sp>
        <p:nvSpPr>
          <p:cNvPr id="363534" name="Text Box 14"/>
          <p:cNvSpPr txBox="1">
            <a:spLocks noChangeArrowheads="1"/>
          </p:cNvSpPr>
          <p:nvPr/>
        </p:nvSpPr>
        <p:spPr bwMode="auto">
          <a:xfrm>
            <a:off x="2057400" y="2362200"/>
            <a:ext cx="22860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dirty="0">
                <a:latin typeface="Bell MT" pitchFamily="18" charset="0"/>
              </a:rPr>
              <a:t>1 Lawyer    </a:t>
            </a:r>
          </a:p>
        </p:txBody>
      </p:sp>
      <p:sp>
        <p:nvSpPr>
          <p:cNvPr id="363535" name="Text Box 15"/>
          <p:cNvSpPr txBox="1">
            <a:spLocks noChangeArrowheads="1"/>
          </p:cNvSpPr>
          <p:nvPr/>
        </p:nvSpPr>
        <p:spPr bwMode="auto">
          <a:xfrm>
            <a:off x="76200" y="2819400"/>
            <a:ext cx="1371600" cy="708025"/>
          </a:xfrm>
          <a:prstGeom prst="rect">
            <a:avLst/>
          </a:prstGeom>
          <a:noFill/>
          <a:ln w="9525">
            <a:noFill/>
            <a:miter lim="800000"/>
            <a:headEnd/>
            <a:tailEnd/>
          </a:ln>
        </p:spPr>
        <p:txBody>
          <a:bodyPr>
            <a:spAutoFit/>
          </a:bodyPr>
          <a:lstStyle/>
          <a:p>
            <a:pPr algn="ctr"/>
            <a:r>
              <a:rPr lang="en-US" sz="2000" b="1" u="none" dirty="0">
                <a:latin typeface="Bell MT" pitchFamily="18" charset="0"/>
              </a:rPr>
              <a:t>Governor</a:t>
            </a:r>
          </a:p>
          <a:p>
            <a:pPr algn="ctr"/>
            <a:r>
              <a:rPr lang="en-US" sz="2000" b="1" u="none" dirty="0">
                <a:latin typeface="Bell MT" pitchFamily="18" charset="0"/>
              </a:rPr>
              <a:t>appoints</a:t>
            </a:r>
          </a:p>
        </p:txBody>
      </p:sp>
      <p:sp>
        <p:nvSpPr>
          <p:cNvPr id="363536" name="Text Box 16"/>
          <p:cNvSpPr txBox="1">
            <a:spLocks noChangeArrowheads="1"/>
          </p:cNvSpPr>
          <p:nvPr/>
        </p:nvSpPr>
        <p:spPr bwMode="auto">
          <a:xfrm>
            <a:off x="7467600" y="2819400"/>
            <a:ext cx="1524000" cy="1016000"/>
          </a:xfrm>
          <a:prstGeom prst="rect">
            <a:avLst/>
          </a:prstGeom>
          <a:noFill/>
          <a:ln w="9525">
            <a:noFill/>
            <a:miter lim="800000"/>
            <a:headEnd/>
            <a:tailEnd/>
          </a:ln>
        </p:spPr>
        <p:txBody>
          <a:bodyPr>
            <a:spAutoFit/>
          </a:bodyPr>
          <a:lstStyle/>
          <a:p>
            <a:pPr algn="ctr"/>
            <a:r>
              <a:rPr lang="en-US" sz="2000" b="1" u="none" dirty="0">
                <a:latin typeface="Bell MT" pitchFamily="18" charset="0"/>
              </a:rPr>
              <a:t>Chief Justice</a:t>
            </a:r>
          </a:p>
          <a:p>
            <a:pPr algn="ctr"/>
            <a:r>
              <a:rPr lang="en-US" sz="2000" b="1" u="none" dirty="0">
                <a:latin typeface="Bell MT" pitchFamily="18" charset="0"/>
              </a:rPr>
              <a:t>appoints</a:t>
            </a:r>
          </a:p>
        </p:txBody>
      </p:sp>
      <p:sp>
        <p:nvSpPr>
          <p:cNvPr id="363538" name="Line 18"/>
          <p:cNvSpPr>
            <a:spLocks noChangeShapeType="1"/>
          </p:cNvSpPr>
          <p:nvPr/>
        </p:nvSpPr>
        <p:spPr bwMode="auto">
          <a:xfrm>
            <a:off x="1524000" y="2362200"/>
            <a:ext cx="533400" cy="0"/>
          </a:xfrm>
          <a:prstGeom prst="line">
            <a:avLst/>
          </a:prstGeom>
          <a:noFill/>
          <a:ln w="9525">
            <a:solidFill>
              <a:schemeClr val="tx1"/>
            </a:solidFill>
            <a:round/>
            <a:headEnd/>
            <a:tailEnd/>
          </a:ln>
        </p:spPr>
        <p:txBody>
          <a:bodyPr/>
          <a:lstStyle/>
          <a:p>
            <a:endParaRPr lang="en-US"/>
          </a:p>
        </p:txBody>
      </p:sp>
      <p:sp>
        <p:nvSpPr>
          <p:cNvPr id="363551" name="Text Box 31"/>
          <p:cNvSpPr txBox="1">
            <a:spLocks noChangeArrowheads="1"/>
          </p:cNvSpPr>
          <p:nvPr/>
        </p:nvSpPr>
        <p:spPr bwMode="auto">
          <a:xfrm>
            <a:off x="4724400" y="1905000"/>
            <a:ext cx="2286000" cy="457200"/>
          </a:xfrm>
          <a:prstGeom prst="rect">
            <a:avLst/>
          </a:prstGeom>
          <a:solidFill>
            <a:schemeClr val="accent1"/>
          </a:solidFill>
          <a:ln w="9525">
            <a:noFill/>
            <a:miter lim="800000"/>
            <a:headEnd/>
            <a:tailEnd/>
          </a:ln>
        </p:spPr>
        <p:txBody>
          <a:bodyPr>
            <a:spAutoFit/>
          </a:bodyPr>
          <a:lstStyle/>
          <a:p>
            <a:pPr algn="ctr"/>
            <a:r>
              <a:rPr lang="en-US" sz="2400" u="none" dirty="0">
                <a:latin typeface="Bell MT" pitchFamily="18" charset="0"/>
              </a:rPr>
              <a:t>2 Non Lawyers</a:t>
            </a:r>
          </a:p>
        </p:txBody>
      </p:sp>
      <p:sp>
        <p:nvSpPr>
          <p:cNvPr id="363552" name="Text Box 32"/>
          <p:cNvSpPr txBox="1">
            <a:spLocks noChangeArrowheads="1"/>
          </p:cNvSpPr>
          <p:nvPr/>
        </p:nvSpPr>
        <p:spPr bwMode="auto">
          <a:xfrm>
            <a:off x="4724400" y="2362200"/>
            <a:ext cx="22860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dirty="0" smtClean="0">
                <a:latin typeface="Bell MT" pitchFamily="18" charset="0"/>
              </a:rPr>
              <a:t>1 Lawyer    </a:t>
            </a:r>
            <a:endParaRPr lang="en-US" sz="2400" u="none" dirty="0">
              <a:latin typeface="Bell MT" pitchFamily="18" charset="0"/>
            </a:endParaRPr>
          </a:p>
        </p:txBody>
      </p:sp>
      <p:sp>
        <p:nvSpPr>
          <p:cNvPr id="363553" name="Text Box 33"/>
          <p:cNvSpPr txBox="1">
            <a:spLocks noChangeArrowheads="1"/>
          </p:cNvSpPr>
          <p:nvPr/>
        </p:nvSpPr>
        <p:spPr bwMode="auto">
          <a:xfrm>
            <a:off x="4724400" y="4267200"/>
            <a:ext cx="2286000" cy="457200"/>
          </a:xfrm>
          <a:prstGeom prst="rect">
            <a:avLst/>
          </a:prstGeom>
          <a:solidFill>
            <a:schemeClr val="accent1"/>
          </a:solidFill>
          <a:ln w="9525">
            <a:noFill/>
            <a:miter lim="800000"/>
            <a:headEnd/>
            <a:tailEnd/>
          </a:ln>
        </p:spPr>
        <p:txBody>
          <a:bodyPr>
            <a:spAutoFit/>
          </a:bodyPr>
          <a:lstStyle/>
          <a:p>
            <a:pPr algn="ctr"/>
            <a:r>
              <a:rPr lang="en-US" sz="2400" u="none"/>
              <a:t>1 Non Lawyer</a:t>
            </a:r>
          </a:p>
        </p:txBody>
      </p:sp>
      <p:sp>
        <p:nvSpPr>
          <p:cNvPr id="363554" name="Text Box 34"/>
          <p:cNvSpPr txBox="1">
            <a:spLocks noChangeArrowheads="1"/>
          </p:cNvSpPr>
          <p:nvPr/>
        </p:nvSpPr>
        <p:spPr bwMode="auto">
          <a:xfrm>
            <a:off x="2133600" y="4267200"/>
            <a:ext cx="2286000" cy="457200"/>
          </a:xfrm>
          <a:prstGeom prst="rect">
            <a:avLst/>
          </a:prstGeom>
          <a:solidFill>
            <a:schemeClr val="accent1"/>
          </a:solidFill>
          <a:ln w="9525">
            <a:noFill/>
            <a:miter lim="800000"/>
            <a:headEnd/>
            <a:tailEnd/>
          </a:ln>
        </p:spPr>
        <p:txBody>
          <a:bodyPr>
            <a:spAutoFit/>
          </a:bodyPr>
          <a:lstStyle/>
          <a:p>
            <a:pPr algn="ctr"/>
            <a:r>
              <a:rPr lang="en-US" sz="2400" u="none"/>
              <a:t>1 Non Lawyer</a:t>
            </a:r>
          </a:p>
        </p:txBody>
      </p:sp>
      <p:sp>
        <p:nvSpPr>
          <p:cNvPr id="363555" name="Text Box 35"/>
          <p:cNvSpPr txBox="1">
            <a:spLocks noChangeArrowheads="1"/>
          </p:cNvSpPr>
          <p:nvPr/>
        </p:nvSpPr>
        <p:spPr bwMode="auto">
          <a:xfrm>
            <a:off x="4724400" y="4724400"/>
            <a:ext cx="22860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a:solidFill>
                  <a:schemeClr val="bg2"/>
                </a:solidFill>
              </a:rPr>
              <a:t>1 Lawyer    </a:t>
            </a:r>
          </a:p>
        </p:txBody>
      </p:sp>
      <p:sp>
        <p:nvSpPr>
          <p:cNvPr id="363556" name="Text Box 36"/>
          <p:cNvSpPr txBox="1">
            <a:spLocks noChangeArrowheads="1"/>
          </p:cNvSpPr>
          <p:nvPr/>
        </p:nvSpPr>
        <p:spPr bwMode="auto">
          <a:xfrm>
            <a:off x="2133600" y="4724400"/>
            <a:ext cx="22860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u="none">
                <a:solidFill>
                  <a:schemeClr val="bg2"/>
                </a:solidFill>
              </a:rPr>
              <a:t>1 Lawyer    </a:t>
            </a:r>
          </a:p>
        </p:txBody>
      </p:sp>
      <p:sp>
        <p:nvSpPr>
          <p:cNvPr id="363557" name="Line 37"/>
          <p:cNvSpPr>
            <a:spLocks noChangeShapeType="1"/>
          </p:cNvSpPr>
          <p:nvPr/>
        </p:nvSpPr>
        <p:spPr bwMode="auto">
          <a:xfrm>
            <a:off x="7010400" y="4724400"/>
            <a:ext cx="304800" cy="0"/>
          </a:xfrm>
          <a:prstGeom prst="line">
            <a:avLst/>
          </a:prstGeom>
          <a:noFill/>
          <a:ln w="9525">
            <a:solidFill>
              <a:schemeClr val="tx1"/>
            </a:solidFill>
            <a:round/>
            <a:headEnd/>
            <a:tailEnd/>
          </a:ln>
        </p:spPr>
        <p:txBody>
          <a:bodyPr/>
          <a:lstStyle/>
          <a:p>
            <a:endParaRPr lang="en-US"/>
          </a:p>
        </p:txBody>
      </p:sp>
      <p:sp>
        <p:nvSpPr>
          <p:cNvPr id="363558" name="Line 38"/>
          <p:cNvSpPr>
            <a:spLocks noChangeShapeType="1"/>
          </p:cNvSpPr>
          <p:nvPr/>
        </p:nvSpPr>
        <p:spPr bwMode="auto">
          <a:xfrm>
            <a:off x="1524000" y="4724400"/>
            <a:ext cx="609600" cy="0"/>
          </a:xfrm>
          <a:prstGeom prst="line">
            <a:avLst/>
          </a:prstGeom>
          <a:noFill/>
          <a:ln w="9525">
            <a:solidFill>
              <a:schemeClr val="tx1"/>
            </a:solidFill>
            <a:round/>
            <a:headEnd/>
            <a:tailEnd/>
          </a:ln>
        </p:spPr>
        <p:txBody>
          <a:bodyPr/>
          <a:lstStyle/>
          <a:p>
            <a:endParaRPr lang="en-US"/>
          </a:p>
        </p:txBody>
      </p:sp>
      <p:sp>
        <p:nvSpPr>
          <p:cNvPr id="363559" name="Text Box 39"/>
          <p:cNvSpPr txBox="1">
            <a:spLocks noChangeArrowheads="1"/>
          </p:cNvSpPr>
          <p:nvPr/>
        </p:nvSpPr>
        <p:spPr bwMode="auto">
          <a:xfrm>
            <a:off x="152400" y="5256213"/>
            <a:ext cx="1295400" cy="1016000"/>
          </a:xfrm>
          <a:prstGeom prst="rect">
            <a:avLst/>
          </a:prstGeom>
          <a:noFill/>
          <a:ln w="9525">
            <a:noFill/>
            <a:miter lim="800000"/>
            <a:headEnd/>
            <a:tailEnd/>
          </a:ln>
        </p:spPr>
        <p:txBody>
          <a:bodyPr>
            <a:spAutoFit/>
          </a:bodyPr>
          <a:lstStyle/>
          <a:p>
            <a:pPr algn="ctr"/>
            <a:r>
              <a:rPr lang="en-US" sz="2000" b="1" u="none" dirty="0">
                <a:latin typeface="Bell MT" pitchFamily="18" charset="0"/>
              </a:rPr>
              <a:t>Senate</a:t>
            </a:r>
          </a:p>
          <a:p>
            <a:pPr algn="ctr"/>
            <a:r>
              <a:rPr lang="en-US" sz="2000" b="1" u="none" dirty="0">
                <a:latin typeface="Bell MT" pitchFamily="18" charset="0"/>
              </a:rPr>
              <a:t>President</a:t>
            </a:r>
          </a:p>
          <a:p>
            <a:pPr algn="ctr"/>
            <a:r>
              <a:rPr lang="en-US" sz="2000" b="1" u="none" dirty="0">
                <a:latin typeface="Bell MT" pitchFamily="18" charset="0"/>
              </a:rPr>
              <a:t>appoints</a:t>
            </a:r>
          </a:p>
        </p:txBody>
      </p:sp>
      <p:sp>
        <p:nvSpPr>
          <p:cNvPr id="363566" name="Text Box 46"/>
          <p:cNvSpPr txBox="1">
            <a:spLocks noChangeArrowheads="1"/>
          </p:cNvSpPr>
          <p:nvPr/>
        </p:nvSpPr>
        <p:spPr bwMode="auto">
          <a:xfrm>
            <a:off x="7086600" y="5257800"/>
            <a:ext cx="1905000" cy="708025"/>
          </a:xfrm>
          <a:prstGeom prst="rect">
            <a:avLst/>
          </a:prstGeom>
          <a:noFill/>
          <a:ln w="9525">
            <a:noFill/>
            <a:miter lim="800000"/>
            <a:headEnd/>
            <a:tailEnd/>
          </a:ln>
        </p:spPr>
        <p:txBody>
          <a:bodyPr>
            <a:spAutoFit/>
          </a:bodyPr>
          <a:lstStyle/>
          <a:p>
            <a:pPr algn="ctr"/>
            <a:r>
              <a:rPr lang="en-US" sz="2000" b="1" u="none" dirty="0">
                <a:latin typeface="Bell MT" pitchFamily="18" charset="0"/>
              </a:rPr>
              <a:t>House Speaker</a:t>
            </a:r>
          </a:p>
          <a:p>
            <a:pPr algn="ctr"/>
            <a:r>
              <a:rPr lang="en-US" sz="2000" b="1" u="none" dirty="0">
                <a:latin typeface="Bell MT" pitchFamily="18" charset="0"/>
              </a:rPr>
              <a:t>appoints</a:t>
            </a:r>
          </a:p>
        </p:txBody>
      </p:sp>
      <p:sp>
        <p:nvSpPr>
          <p:cNvPr id="42009" name="Text Box 56"/>
          <p:cNvSpPr txBox="1">
            <a:spLocks noChangeArrowheads="1"/>
          </p:cNvSpPr>
          <p:nvPr/>
        </p:nvSpPr>
        <p:spPr bwMode="auto">
          <a:xfrm>
            <a:off x="1828800" y="2971800"/>
            <a:ext cx="5181600" cy="1158875"/>
          </a:xfrm>
          <a:prstGeom prst="rect">
            <a:avLst/>
          </a:prstGeom>
          <a:noFill/>
          <a:ln w="9525">
            <a:noFill/>
            <a:miter lim="800000"/>
            <a:headEnd/>
            <a:tailEnd/>
          </a:ln>
        </p:spPr>
        <p:txBody>
          <a:bodyPr>
            <a:spAutoFit/>
          </a:bodyPr>
          <a:lstStyle/>
          <a:p>
            <a:pPr algn="ctr">
              <a:spcBef>
                <a:spcPct val="50000"/>
              </a:spcBef>
            </a:pPr>
            <a:r>
              <a:rPr lang="en-US" sz="2000" u="none" dirty="0">
                <a:latin typeface="Bell MT" pitchFamily="18" charset="0"/>
              </a:rPr>
              <a:t>1 commission in each of 22 judicial districts</a:t>
            </a:r>
          </a:p>
          <a:p>
            <a:pPr algn="ctr"/>
            <a:endParaRPr lang="en-US" sz="1000" u="none" dirty="0">
              <a:latin typeface="Bell MT" pitchFamily="18" charset="0"/>
            </a:endParaRPr>
          </a:p>
          <a:p>
            <a:pPr algn="ctr"/>
            <a:r>
              <a:rPr lang="en-US" sz="2000" u="none" dirty="0">
                <a:latin typeface="Bell MT" pitchFamily="18" charset="0"/>
              </a:rPr>
              <a:t>1 statewide commission </a:t>
            </a:r>
          </a:p>
          <a:p>
            <a:pPr algn="ctr"/>
            <a:r>
              <a:rPr lang="en-US" sz="2000" u="none" dirty="0">
                <a:latin typeface="Bell MT" pitchFamily="18" charset="0"/>
              </a:rPr>
              <a:t>for court of appeals and supreme court</a:t>
            </a:r>
          </a:p>
        </p:txBody>
      </p:sp>
      <p:sp>
        <p:nvSpPr>
          <p:cNvPr id="42010" name="Text Box 2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572"/>
                                        </p:tgtEl>
                                        <p:attrNameLst>
                                          <p:attrName>style.visibility</p:attrName>
                                        </p:attrNameLst>
                                      </p:cBhvr>
                                      <p:to>
                                        <p:strVal val="visible"/>
                                      </p:to>
                                    </p:set>
                                    <p:animEffect transition="in" filter="fade">
                                      <p:cBhvr>
                                        <p:cTn id="7" dur="500"/>
                                        <p:tgtEl>
                                          <p:spTgt spid="3635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3535"/>
                                        </p:tgtEl>
                                        <p:attrNameLst>
                                          <p:attrName>style.visibility</p:attrName>
                                        </p:attrNameLst>
                                      </p:cBhvr>
                                      <p:to>
                                        <p:strVal val="visible"/>
                                      </p:to>
                                    </p:set>
                                    <p:animEffect transition="in" filter="fade">
                                      <p:cBhvr>
                                        <p:cTn id="10" dur="500"/>
                                        <p:tgtEl>
                                          <p:spTgt spid="3635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3530"/>
                                        </p:tgtEl>
                                        <p:attrNameLst>
                                          <p:attrName>style.visibility</p:attrName>
                                        </p:attrNameLst>
                                      </p:cBhvr>
                                      <p:to>
                                        <p:strVal val="visible"/>
                                      </p:to>
                                    </p:set>
                                    <p:animEffect transition="in" filter="fade">
                                      <p:cBhvr>
                                        <p:cTn id="13" dur="500"/>
                                        <p:tgtEl>
                                          <p:spTgt spid="3635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3534"/>
                                        </p:tgtEl>
                                        <p:attrNameLst>
                                          <p:attrName>style.visibility</p:attrName>
                                        </p:attrNameLst>
                                      </p:cBhvr>
                                      <p:to>
                                        <p:strVal val="visible"/>
                                      </p:to>
                                    </p:set>
                                    <p:animEffect transition="in" filter="fade">
                                      <p:cBhvr>
                                        <p:cTn id="16" dur="500"/>
                                        <p:tgtEl>
                                          <p:spTgt spid="3635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3538"/>
                                        </p:tgtEl>
                                        <p:attrNameLst>
                                          <p:attrName>style.visibility</p:attrName>
                                        </p:attrNameLst>
                                      </p:cBhvr>
                                      <p:to>
                                        <p:strVal val="visible"/>
                                      </p:to>
                                    </p:set>
                                    <p:animEffect transition="in" filter="fade">
                                      <p:cBhvr>
                                        <p:cTn id="19" dur="500"/>
                                        <p:tgtEl>
                                          <p:spTgt spid="3635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3551"/>
                                        </p:tgtEl>
                                        <p:attrNameLst>
                                          <p:attrName>style.visibility</p:attrName>
                                        </p:attrNameLst>
                                      </p:cBhvr>
                                      <p:to>
                                        <p:strVal val="visible"/>
                                      </p:to>
                                    </p:set>
                                    <p:animEffect transition="in" filter="fade">
                                      <p:cBhvr>
                                        <p:cTn id="24" dur="1000"/>
                                        <p:tgtEl>
                                          <p:spTgt spid="3635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3552"/>
                                        </p:tgtEl>
                                        <p:attrNameLst>
                                          <p:attrName>style.visibility</p:attrName>
                                        </p:attrNameLst>
                                      </p:cBhvr>
                                      <p:to>
                                        <p:strVal val="visible"/>
                                      </p:to>
                                    </p:set>
                                    <p:animEffect transition="in" filter="fade">
                                      <p:cBhvr>
                                        <p:cTn id="27" dur="1000"/>
                                        <p:tgtEl>
                                          <p:spTgt spid="3635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3532"/>
                                        </p:tgtEl>
                                        <p:attrNameLst>
                                          <p:attrName>style.visibility</p:attrName>
                                        </p:attrNameLst>
                                      </p:cBhvr>
                                      <p:to>
                                        <p:strVal val="visible"/>
                                      </p:to>
                                    </p:set>
                                    <p:animEffect transition="in" filter="fade">
                                      <p:cBhvr>
                                        <p:cTn id="30" dur="1000"/>
                                        <p:tgtEl>
                                          <p:spTgt spid="363532"/>
                                        </p:tgtEl>
                                      </p:cBhvr>
                                    </p:animEffect>
                                  </p:childTnLst>
                                </p:cTn>
                              </p:par>
                              <p:par>
                                <p:cTn id="31" presetID="10" presetClass="entr" presetSubtype="0" fill="hold" nodeType="withEffect">
                                  <p:stCondLst>
                                    <p:cond delay="0"/>
                                  </p:stCondLst>
                                  <p:childTnLst>
                                    <p:set>
                                      <p:cBhvr>
                                        <p:cTn id="32" dur="1" fill="hold">
                                          <p:stCondLst>
                                            <p:cond delay="0"/>
                                          </p:stCondLst>
                                        </p:cTn>
                                        <p:tgtEl>
                                          <p:spTgt spid="363574"/>
                                        </p:tgtEl>
                                        <p:attrNameLst>
                                          <p:attrName>style.visibility</p:attrName>
                                        </p:attrNameLst>
                                      </p:cBhvr>
                                      <p:to>
                                        <p:strVal val="visible"/>
                                      </p:to>
                                    </p:set>
                                    <p:animEffect transition="in" filter="fade">
                                      <p:cBhvr>
                                        <p:cTn id="33" dur="1000"/>
                                        <p:tgtEl>
                                          <p:spTgt spid="36357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3536"/>
                                        </p:tgtEl>
                                        <p:attrNameLst>
                                          <p:attrName>style.visibility</p:attrName>
                                        </p:attrNameLst>
                                      </p:cBhvr>
                                      <p:to>
                                        <p:strVal val="visible"/>
                                      </p:to>
                                    </p:set>
                                    <p:animEffect transition="in" filter="fade">
                                      <p:cBhvr>
                                        <p:cTn id="36" dur="1000"/>
                                        <p:tgtEl>
                                          <p:spTgt spid="3635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3568"/>
                                        </p:tgtEl>
                                        <p:attrNameLst>
                                          <p:attrName>style.visibility</p:attrName>
                                        </p:attrNameLst>
                                      </p:cBhvr>
                                      <p:to>
                                        <p:strVal val="visible"/>
                                      </p:to>
                                    </p:set>
                                    <p:animEffect transition="in" filter="fade">
                                      <p:cBhvr>
                                        <p:cTn id="41" dur="1000"/>
                                        <p:tgtEl>
                                          <p:spTgt spid="3635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3559"/>
                                        </p:tgtEl>
                                        <p:attrNameLst>
                                          <p:attrName>style.visibility</p:attrName>
                                        </p:attrNameLst>
                                      </p:cBhvr>
                                      <p:to>
                                        <p:strVal val="visible"/>
                                      </p:to>
                                    </p:set>
                                    <p:animEffect transition="in" filter="fade">
                                      <p:cBhvr>
                                        <p:cTn id="44" dur="1000"/>
                                        <p:tgtEl>
                                          <p:spTgt spid="3635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3558"/>
                                        </p:tgtEl>
                                        <p:attrNameLst>
                                          <p:attrName>style.visibility</p:attrName>
                                        </p:attrNameLst>
                                      </p:cBhvr>
                                      <p:to>
                                        <p:strVal val="visible"/>
                                      </p:to>
                                    </p:set>
                                    <p:animEffect transition="in" filter="fade">
                                      <p:cBhvr>
                                        <p:cTn id="47" dur="1000"/>
                                        <p:tgtEl>
                                          <p:spTgt spid="3635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3554"/>
                                        </p:tgtEl>
                                        <p:attrNameLst>
                                          <p:attrName>style.visibility</p:attrName>
                                        </p:attrNameLst>
                                      </p:cBhvr>
                                      <p:to>
                                        <p:strVal val="visible"/>
                                      </p:to>
                                    </p:set>
                                    <p:animEffect transition="in" filter="fade">
                                      <p:cBhvr>
                                        <p:cTn id="50" dur="1000"/>
                                        <p:tgtEl>
                                          <p:spTgt spid="3635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3556"/>
                                        </p:tgtEl>
                                        <p:attrNameLst>
                                          <p:attrName>style.visibility</p:attrName>
                                        </p:attrNameLst>
                                      </p:cBhvr>
                                      <p:to>
                                        <p:strVal val="visible"/>
                                      </p:to>
                                    </p:set>
                                    <p:animEffect transition="in" filter="fade">
                                      <p:cBhvr>
                                        <p:cTn id="53" dur="1000"/>
                                        <p:tgtEl>
                                          <p:spTgt spid="36355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63553"/>
                                        </p:tgtEl>
                                        <p:attrNameLst>
                                          <p:attrName>style.visibility</p:attrName>
                                        </p:attrNameLst>
                                      </p:cBhvr>
                                      <p:to>
                                        <p:strVal val="visible"/>
                                      </p:to>
                                    </p:set>
                                    <p:animEffect transition="in" filter="fade">
                                      <p:cBhvr>
                                        <p:cTn id="58" dur="1000"/>
                                        <p:tgtEl>
                                          <p:spTgt spid="3635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3555"/>
                                        </p:tgtEl>
                                        <p:attrNameLst>
                                          <p:attrName>style.visibility</p:attrName>
                                        </p:attrNameLst>
                                      </p:cBhvr>
                                      <p:to>
                                        <p:strVal val="visible"/>
                                      </p:to>
                                    </p:set>
                                    <p:animEffect transition="in" filter="fade">
                                      <p:cBhvr>
                                        <p:cTn id="61" dur="1000"/>
                                        <p:tgtEl>
                                          <p:spTgt spid="3635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3557"/>
                                        </p:tgtEl>
                                        <p:attrNameLst>
                                          <p:attrName>style.visibility</p:attrName>
                                        </p:attrNameLst>
                                      </p:cBhvr>
                                      <p:to>
                                        <p:strVal val="visible"/>
                                      </p:to>
                                    </p:set>
                                    <p:animEffect transition="in" filter="fade">
                                      <p:cBhvr>
                                        <p:cTn id="64" dur="1000"/>
                                        <p:tgtEl>
                                          <p:spTgt spid="363557"/>
                                        </p:tgtEl>
                                      </p:cBhvr>
                                    </p:animEffect>
                                  </p:childTnLst>
                                </p:cTn>
                              </p:par>
                              <p:par>
                                <p:cTn id="65" presetID="10" presetClass="entr" presetSubtype="0" fill="hold" nodeType="withEffect">
                                  <p:stCondLst>
                                    <p:cond delay="0"/>
                                  </p:stCondLst>
                                  <p:childTnLst>
                                    <p:set>
                                      <p:cBhvr>
                                        <p:cTn id="66" dur="1" fill="hold">
                                          <p:stCondLst>
                                            <p:cond delay="0"/>
                                          </p:stCondLst>
                                        </p:cTn>
                                        <p:tgtEl>
                                          <p:spTgt spid="363570"/>
                                        </p:tgtEl>
                                        <p:attrNameLst>
                                          <p:attrName>style.visibility</p:attrName>
                                        </p:attrNameLst>
                                      </p:cBhvr>
                                      <p:to>
                                        <p:strVal val="visible"/>
                                      </p:to>
                                    </p:set>
                                    <p:animEffect transition="in" filter="fade">
                                      <p:cBhvr>
                                        <p:cTn id="67" dur="1000"/>
                                        <p:tgtEl>
                                          <p:spTgt spid="3635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3566"/>
                                        </p:tgtEl>
                                        <p:attrNameLst>
                                          <p:attrName>style.visibility</p:attrName>
                                        </p:attrNameLst>
                                      </p:cBhvr>
                                      <p:to>
                                        <p:strVal val="visible"/>
                                      </p:to>
                                    </p:set>
                                    <p:animEffect transition="in" filter="fade">
                                      <p:cBhvr>
                                        <p:cTn id="70" dur="1000"/>
                                        <p:tgtEl>
                                          <p:spTgt spid="36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0" grpId="0" animBg="1"/>
      <p:bldP spid="363532" grpId="0" animBg="1"/>
      <p:bldP spid="363534" grpId="0" animBg="1"/>
      <p:bldP spid="363535" grpId="0"/>
      <p:bldP spid="363536" grpId="0"/>
      <p:bldP spid="363538" grpId="0" animBg="1"/>
      <p:bldP spid="363551" grpId="0" animBg="1"/>
      <p:bldP spid="363552" grpId="0" animBg="1"/>
      <p:bldP spid="363553" grpId="0" animBg="1"/>
      <p:bldP spid="363554" grpId="0" animBg="1"/>
      <p:bldP spid="363555" grpId="0" animBg="1"/>
      <p:bldP spid="363556" grpId="0" animBg="1"/>
      <p:bldP spid="363557" grpId="0" animBg="1"/>
      <p:bldP spid="363558" grpId="0" animBg="1"/>
      <p:bldP spid="363559" grpId="0"/>
      <p:bldP spid="3635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Performance Criteria</a:t>
            </a:r>
          </a:p>
        </p:txBody>
      </p:sp>
      <p:sp>
        <p:nvSpPr>
          <p:cNvPr id="43011" name="Rectangle 3"/>
          <p:cNvSpPr>
            <a:spLocks noGrp="1" noChangeArrowheads="1"/>
          </p:cNvSpPr>
          <p:nvPr>
            <p:ph idx="1"/>
          </p:nvPr>
        </p:nvSpPr>
        <p:spPr>
          <a:xfrm>
            <a:off x="457200" y="1676400"/>
            <a:ext cx="8229600" cy="4419600"/>
          </a:xfrm>
        </p:spPr>
        <p:txBody>
          <a:bodyPr/>
          <a:lstStyle/>
          <a:p>
            <a:pPr algn="ctr" eaLnBrk="1" hangingPunct="1">
              <a:buFont typeface="Wingdings" pitchFamily="2" charset="2"/>
              <a:buNone/>
            </a:pPr>
            <a:r>
              <a:rPr lang="en-US" sz="3200" dirty="0" smtClean="0">
                <a:latin typeface="Bell MT" pitchFamily="18" charset="0"/>
              </a:rPr>
              <a:t>Integrity</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Knowledge and understanding of the law</a:t>
            </a:r>
          </a:p>
          <a:p>
            <a:pPr algn="ctr" eaLnBrk="1" hangingPunct="1"/>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Judicial demeanor</a:t>
            </a:r>
          </a:p>
          <a:p>
            <a:pPr algn="ctr" eaLnBrk="1" hangingPunct="1"/>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Equal treatment of all parties</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3013"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457200"/>
            <a:ext cx="8229600" cy="1143000"/>
          </a:xfrm>
        </p:spPr>
        <p:txBody>
          <a:bodyPr>
            <a:noAutofit/>
          </a:bodyPr>
          <a:lstStyle/>
          <a:p>
            <a:pPr eaLnBrk="1" fontAlgn="auto" hangingPunct="1">
              <a:spcAft>
                <a:spcPts val="0"/>
              </a:spcAft>
              <a:defRPr/>
            </a:pPr>
            <a:r>
              <a:rPr lang="en-US" sz="5400" dirty="0" smtClean="0">
                <a:solidFill>
                  <a:srgbClr val="1E2171"/>
                </a:solidFill>
                <a:effectLst>
                  <a:outerShdw blurRad="38100" dist="38100" dir="2700000" algn="tl">
                    <a:srgbClr val="000000">
                      <a:alpha val="43137"/>
                    </a:srgbClr>
                  </a:outerShdw>
                </a:effectLst>
                <a:latin typeface="Bell MT" pitchFamily="18" charset="0"/>
              </a:rPr>
              <a:t>Sources of Performance Information</a:t>
            </a:r>
          </a:p>
        </p:txBody>
      </p:sp>
      <p:sp>
        <p:nvSpPr>
          <p:cNvPr id="121859" name="Rectangle 3"/>
          <p:cNvSpPr>
            <a:spLocks noGrp="1" noChangeArrowheads="1"/>
          </p:cNvSpPr>
          <p:nvPr>
            <p:ph idx="1"/>
          </p:nvPr>
        </p:nvSpPr>
        <p:spPr>
          <a:xfrm>
            <a:off x="0" y="2133600"/>
            <a:ext cx="8915400" cy="3810000"/>
          </a:xfrm>
        </p:spPr>
        <p:txBody>
          <a:bodyPr/>
          <a:lstStyle/>
          <a:p>
            <a:pPr marL="0" algn="ctr" eaLnBrk="1" hangingPunct="1">
              <a:spcBef>
                <a:spcPct val="0"/>
              </a:spcBef>
              <a:spcAft>
                <a:spcPts val="1200"/>
              </a:spcAft>
              <a:buFont typeface="Wingdings" pitchFamily="2" charset="2"/>
              <a:buNone/>
            </a:pPr>
            <a:r>
              <a:rPr lang="en-US" sz="3200" dirty="0" smtClean="0">
                <a:latin typeface="Bell MT" pitchFamily="18" charset="0"/>
              </a:rPr>
              <a:t>Litigants &amp; Lawyers</a:t>
            </a:r>
          </a:p>
          <a:p>
            <a:pPr marL="0" algn="ctr" eaLnBrk="1" hangingPunct="1">
              <a:spcBef>
                <a:spcPct val="0"/>
              </a:spcBef>
              <a:spcAft>
                <a:spcPts val="1200"/>
              </a:spcAft>
              <a:buFont typeface="Wingdings" pitchFamily="2" charset="2"/>
              <a:buNone/>
            </a:pPr>
            <a:r>
              <a:rPr lang="en-US" sz="3200" dirty="0" smtClean="0">
                <a:latin typeface="Bell MT" pitchFamily="18" charset="0"/>
              </a:rPr>
              <a:t>Other judges</a:t>
            </a:r>
          </a:p>
          <a:p>
            <a:pPr marL="0" algn="ctr" eaLnBrk="1" hangingPunct="1">
              <a:spcBef>
                <a:spcPct val="0"/>
              </a:spcBef>
              <a:spcAft>
                <a:spcPts val="1200"/>
              </a:spcAft>
              <a:buFont typeface="Wingdings" pitchFamily="2" charset="2"/>
              <a:buNone/>
            </a:pPr>
            <a:r>
              <a:rPr lang="en-US" sz="3200" dirty="0" smtClean="0">
                <a:latin typeface="Bell MT" pitchFamily="18" charset="0"/>
              </a:rPr>
              <a:t>The Public</a:t>
            </a:r>
          </a:p>
          <a:p>
            <a:pPr marL="0" algn="ctr" eaLnBrk="1" hangingPunct="1">
              <a:spcBef>
                <a:spcPct val="0"/>
              </a:spcBef>
              <a:spcAft>
                <a:spcPts val="1200"/>
              </a:spcAft>
              <a:buFont typeface="Wingdings" pitchFamily="2" charset="2"/>
              <a:buNone/>
            </a:pPr>
            <a:r>
              <a:rPr lang="en-US" sz="3200" dirty="0" smtClean="0">
                <a:latin typeface="Bell MT" pitchFamily="18" charset="0"/>
              </a:rPr>
              <a:t>Case Statistics</a:t>
            </a:r>
          </a:p>
          <a:p>
            <a:pPr marL="0" algn="ctr" eaLnBrk="1" hangingPunct="1">
              <a:spcBef>
                <a:spcPct val="0"/>
              </a:spcBef>
              <a:spcAft>
                <a:spcPts val="1200"/>
              </a:spcAft>
              <a:buFont typeface="Wingdings" pitchFamily="2" charset="2"/>
              <a:buNone/>
            </a:pPr>
            <a:r>
              <a:rPr lang="en-US" sz="3200" dirty="0" smtClean="0">
                <a:latin typeface="Bell MT" pitchFamily="18" charset="0"/>
              </a:rPr>
              <a:t>Unannounced Visits</a:t>
            </a:r>
          </a:p>
          <a:p>
            <a:pPr marL="0" algn="ctr" eaLnBrk="1" hangingPunct="1">
              <a:spcBef>
                <a:spcPct val="0"/>
              </a:spcBef>
              <a:spcAft>
                <a:spcPts val="1200"/>
              </a:spcAft>
              <a:buFont typeface="Wingdings" pitchFamily="2" charset="2"/>
              <a:buNone/>
            </a:pPr>
            <a:r>
              <a:rPr lang="en-US" sz="3200" dirty="0" smtClean="0">
                <a:latin typeface="Bell MT" pitchFamily="18" charset="0"/>
              </a:rPr>
              <a:t>  Commission’s interview of the judge</a:t>
            </a:r>
            <a:endParaRPr lang="en-US" sz="4000" dirty="0" smtClean="0">
              <a:latin typeface="Bell MT" pitchFamily="18" charset="0"/>
            </a:endParaRP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4037"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10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10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fade">
                                      <p:cBhvr>
                                        <p:cTn id="17" dur="1000"/>
                                        <p:tgtEl>
                                          <p:spTgt spid="121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fade">
                                      <p:cBhvr>
                                        <p:cTn id="22" dur="1000"/>
                                        <p:tgtEl>
                                          <p:spTgt spid="12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fade">
                                      <p:cBhvr>
                                        <p:cTn id="27" dur="1000"/>
                                        <p:tgtEl>
                                          <p:spTgt spid="121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fade">
                                      <p:cBhvr>
                                        <p:cTn id="32" dur="10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Court Systems</a:t>
            </a:r>
          </a:p>
        </p:txBody>
      </p:sp>
      <p:sp>
        <p:nvSpPr>
          <p:cNvPr id="17411" name="Rectangle 3"/>
          <p:cNvSpPr>
            <a:spLocks noGrp="1" noChangeArrowheads="1"/>
          </p:cNvSpPr>
          <p:nvPr>
            <p:ph idx="1"/>
          </p:nvPr>
        </p:nvSpPr>
        <p:spPr>
          <a:xfrm>
            <a:off x="457200" y="1676400"/>
            <a:ext cx="8229600" cy="4419600"/>
          </a:xfrm>
        </p:spPr>
        <p:txBody>
          <a:bodyPr/>
          <a:lstStyle/>
          <a:p>
            <a:pPr lvl="1" eaLnBrk="1" hangingPunct="1">
              <a:buFont typeface="Wingdings" pitchFamily="2" charset="2"/>
              <a:buNone/>
            </a:pPr>
            <a:endParaRPr lang="en-US" dirty="0" smtClean="0"/>
          </a:p>
          <a:p>
            <a:pPr algn="ctr" eaLnBrk="1" hangingPunct="1">
              <a:buFont typeface="Wingdings" pitchFamily="2" charset="2"/>
              <a:buNone/>
            </a:pPr>
            <a:r>
              <a:rPr lang="en-US" dirty="0" smtClean="0">
                <a:latin typeface="Bell MT" pitchFamily="18" charset="0"/>
              </a:rPr>
              <a:t>Municipal Courts</a:t>
            </a:r>
          </a:p>
          <a:p>
            <a:pPr algn="ctr" eaLnBrk="1" hangingPunct="1"/>
            <a:endParaRPr lang="en-US" dirty="0" smtClean="0">
              <a:latin typeface="Bell MT" pitchFamily="18" charset="0"/>
            </a:endParaRPr>
          </a:p>
          <a:p>
            <a:pPr algn="ctr" eaLnBrk="1" hangingPunct="1">
              <a:buFont typeface="Wingdings" pitchFamily="2" charset="2"/>
              <a:buNone/>
            </a:pPr>
            <a:r>
              <a:rPr lang="en-US" dirty="0" smtClean="0">
                <a:latin typeface="Bell MT" pitchFamily="18" charset="0"/>
              </a:rPr>
              <a:t>State Courts</a:t>
            </a:r>
          </a:p>
          <a:p>
            <a:pPr algn="ctr" eaLnBrk="1" hangingPunct="1"/>
            <a:endParaRPr lang="en-US" dirty="0" smtClean="0">
              <a:latin typeface="Bell MT" pitchFamily="18" charset="0"/>
            </a:endParaRPr>
          </a:p>
          <a:p>
            <a:pPr algn="ctr" eaLnBrk="1" hangingPunct="1">
              <a:buFont typeface="Wingdings" pitchFamily="2" charset="2"/>
              <a:buNone/>
            </a:pPr>
            <a:r>
              <a:rPr lang="en-US" dirty="0" smtClean="0">
                <a:latin typeface="Bell MT" pitchFamily="18" charset="0"/>
              </a:rPr>
              <a:t>Federal Courts</a:t>
            </a:r>
          </a:p>
          <a:p>
            <a:pPr eaLnBrk="1" hangingPunct="1"/>
            <a:endParaRPr lang="en-US" dirty="0" smtClean="0"/>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381000"/>
            <a:ext cx="8229600" cy="1143000"/>
          </a:xfrm>
        </p:spPr>
        <p:txBody>
          <a:bodyPr>
            <a:noAutofit/>
          </a:bodyPr>
          <a:lstStyle/>
          <a:p>
            <a:pPr eaLnBrk="1" fontAlgn="auto" hangingPunct="1">
              <a:spcAft>
                <a:spcPts val="0"/>
              </a:spcAft>
              <a:defRPr/>
            </a:pPr>
            <a:r>
              <a:rPr lang="en-US" sz="4800" dirty="0" smtClean="0">
                <a:solidFill>
                  <a:srgbClr val="1E2171"/>
                </a:solidFill>
                <a:effectLst>
                  <a:outerShdw blurRad="38100" dist="38100" dir="2700000" algn="tl">
                    <a:srgbClr val="000000">
                      <a:alpha val="43137"/>
                    </a:srgbClr>
                  </a:outerShdw>
                </a:effectLst>
                <a:latin typeface="Bell MT" pitchFamily="18" charset="0"/>
              </a:rPr>
              <a:t>Public Information</a:t>
            </a:r>
            <a:br>
              <a:rPr lang="en-US" sz="4800" dirty="0" smtClean="0">
                <a:solidFill>
                  <a:srgbClr val="1E2171"/>
                </a:solidFill>
                <a:effectLst>
                  <a:outerShdw blurRad="38100" dist="38100" dir="2700000" algn="tl">
                    <a:srgbClr val="000000">
                      <a:alpha val="43137"/>
                    </a:srgbClr>
                  </a:outerShdw>
                </a:effectLst>
                <a:latin typeface="Bell MT" pitchFamily="18" charset="0"/>
              </a:rPr>
            </a:br>
            <a:r>
              <a:rPr lang="en-US" sz="4800" dirty="0" smtClean="0">
                <a:solidFill>
                  <a:srgbClr val="1E2171"/>
                </a:solidFill>
                <a:effectLst>
                  <a:outerShdw blurRad="38100" dist="38100" dir="2700000" algn="tl">
                    <a:srgbClr val="000000">
                      <a:alpha val="43137"/>
                    </a:srgbClr>
                  </a:outerShdw>
                </a:effectLst>
                <a:latin typeface="Bell MT" pitchFamily="18" charset="0"/>
              </a:rPr>
              <a:t>About Judges’ Performance</a:t>
            </a:r>
          </a:p>
        </p:txBody>
      </p:sp>
      <p:sp>
        <p:nvSpPr>
          <p:cNvPr id="45059" name="Rectangle 3"/>
          <p:cNvSpPr>
            <a:spLocks noGrp="1" noChangeArrowheads="1"/>
          </p:cNvSpPr>
          <p:nvPr>
            <p:ph idx="1"/>
          </p:nvPr>
        </p:nvSpPr>
        <p:spPr/>
        <p:txBody>
          <a:bodyPr/>
          <a:lstStyle/>
          <a:p>
            <a:pPr algn="ctr" eaLnBrk="1" hangingPunct="1">
              <a:buFont typeface="Wingdings" pitchFamily="2" charset="2"/>
              <a:buNone/>
            </a:pPr>
            <a:endParaRPr lang="en-US" dirty="0" smtClean="0">
              <a:latin typeface="Bell MT" pitchFamily="18" charset="0"/>
            </a:endParaRPr>
          </a:p>
          <a:p>
            <a:pPr algn="ctr" eaLnBrk="1" hangingPunct="1">
              <a:buFont typeface="Wingdings" pitchFamily="2" charset="2"/>
              <a:buNone/>
            </a:pPr>
            <a:r>
              <a:rPr lang="en-US" sz="4000" dirty="0" smtClean="0">
                <a:latin typeface="Bell MT" pitchFamily="18" charset="0"/>
              </a:rPr>
              <a:t>Reports are available on the Internet:</a:t>
            </a:r>
          </a:p>
          <a:p>
            <a:pPr algn="ctr" eaLnBrk="1" hangingPunct="1">
              <a:buFont typeface="Wingdings" pitchFamily="2" charset="2"/>
              <a:buNone/>
            </a:pPr>
            <a:endParaRPr lang="en-US" sz="4000" dirty="0" smtClean="0">
              <a:latin typeface="Bell MT" pitchFamily="18" charset="0"/>
            </a:endParaRPr>
          </a:p>
          <a:p>
            <a:pPr algn="ctr" eaLnBrk="1" hangingPunct="1">
              <a:buFont typeface="Wingdings" pitchFamily="2" charset="2"/>
              <a:buNone/>
            </a:pPr>
            <a:r>
              <a:rPr lang="en-US" sz="3200" dirty="0" smtClean="0">
                <a:solidFill>
                  <a:srgbClr val="FF0000"/>
                </a:solidFill>
                <a:latin typeface="Bell MT" pitchFamily="18" charset="0"/>
              </a:rPr>
              <a:t>www.coloradojudicialperformance.gov</a:t>
            </a:r>
          </a:p>
          <a:p>
            <a:pPr lvl="1" eaLnBrk="1" hangingPunct="1">
              <a:buFont typeface="Wingdings" pitchFamily="2" charset="2"/>
              <a:buNone/>
            </a:pPr>
            <a:endParaRPr lang="en-US" sz="2000" dirty="0" smtClean="0">
              <a:solidFill>
                <a:srgbClr val="E5FFFF"/>
              </a:solidFill>
            </a:endParaRPr>
          </a:p>
          <a:p>
            <a:pPr lvl="1" eaLnBrk="1" hangingPunct="1">
              <a:buFont typeface="Wingdings" pitchFamily="2" charset="2"/>
              <a:buNone/>
            </a:pPr>
            <a:endParaRPr lang="en-US" sz="2000" dirty="0" smtClean="0">
              <a:solidFill>
                <a:srgbClr val="E5FFFF"/>
              </a:solidFill>
            </a:endParaRP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5061"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Public Information</a:t>
            </a:r>
          </a:p>
        </p:txBody>
      </p:sp>
      <p:sp>
        <p:nvSpPr>
          <p:cNvPr id="123907" name="Rectangle 3"/>
          <p:cNvSpPr>
            <a:spLocks noGrp="1" noChangeArrowheads="1"/>
          </p:cNvSpPr>
          <p:nvPr>
            <p:ph type="body" sz="half" idx="1"/>
          </p:nvPr>
        </p:nvSpPr>
        <p:spPr>
          <a:xfrm>
            <a:off x="1219200" y="1981200"/>
            <a:ext cx="2819400" cy="1752600"/>
          </a:xfrm>
        </p:spPr>
        <p:txBody>
          <a:bodyPr/>
          <a:lstStyle/>
          <a:p>
            <a:pPr algn="ctr" eaLnBrk="1" hangingPunct="1">
              <a:buFont typeface="Wingdings" pitchFamily="2" charset="2"/>
              <a:buNone/>
            </a:pPr>
            <a:r>
              <a:rPr lang="en-US" sz="3200" dirty="0" smtClean="0">
                <a:latin typeface="Bell MT" pitchFamily="18" charset="0"/>
              </a:rPr>
              <a:t>Complete</a:t>
            </a:r>
          </a:p>
          <a:p>
            <a:pPr algn="ctr" eaLnBrk="1" hangingPunct="1">
              <a:buFont typeface="Wingdings" pitchFamily="2" charset="2"/>
              <a:buNone/>
            </a:pPr>
            <a:r>
              <a:rPr lang="en-US" sz="3200" dirty="0" smtClean="0">
                <a:latin typeface="Bell MT" pitchFamily="18" charset="0"/>
              </a:rPr>
              <a:t>Performance</a:t>
            </a:r>
          </a:p>
          <a:p>
            <a:pPr algn="ctr" eaLnBrk="1" hangingPunct="1">
              <a:buFont typeface="Wingdings" pitchFamily="2" charset="2"/>
              <a:buNone/>
            </a:pPr>
            <a:r>
              <a:rPr lang="en-US" sz="3200" dirty="0" smtClean="0">
                <a:latin typeface="Bell MT" pitchFamily="18" charset="0"/>
              </a:rPr>
              <a:t>Report</a:t>
            </a:r>
          </a:p>
          <a:p>
            <a:pPr algn="ctr" eaLnBrk="1" hangingPunct="1">
              <a:buFont typeface="Wingdings" pitchFamily="2" charset="2"/>
              <a:buNone/>
            </a:pPr>
            <a:endParaRPr lang="en-US" dirty="0" smtClean="0"/>
          </a:p>
        </p:txBody>
      </p:sp>
      <p:pic>
        <p:nvPicPr>
          <p:cNvPr id="123912" name="Picture 8" descr="Performance Evaluation"/>
          <p:cNvPicPr>
            <a:picLocks noGrp="1" noChangeAspect="1" noChangeArrowheads="1"/>
          </p:cNvPicPr>
          <p:nvPr>
            <p:ph sz="half" idx="2"/>
          </p:nvPr>
        </p:nvPicPr>
        <p:blipFill>
          <a:blip r:embed="rId3" cstate="print"/>
          <a:srcRect/>
          <a:stretch>
            <a:fillRect/>
          </a:stretch>
        </p:blipFill>
        <p:spPr>
          <a:xfrm>
            <a:off x="4953000" y="1828800"/>
            <a:ext cx="3179763" cy="4114800"/>
          </a:xfrm>
          <a:noFill/>
        </p:spPr>
      </p:pic>
      <p:sp>
        <p:nvSpPr>
          <p:cNvPr id="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123913" name="Text Box 9"/>
          <p:cNvSpPr txBox="1">
            <a:spLocks noChangeArrowheads="1"/>
          </p:cNvSpPr>
          <p:nvPr/>
        </p:nvSpPr>
        <p:spPr bwMode="auto">
          <a:xfrm>
            <a:off x="1219200" y="3886200"/>
            <a:ext cx="2743200" cy="1938338"/>
          </a:xfrm>
          <a:prstGeom prst="rect">
            <a:avLst/>
          </a:prstGeom>
          <a:noFill/>
          <a:ln w="9525">
            <a:noFill/>
            <a:miter lim="800000"/>
            <a:headEnd/>
            <a:tailEnd/>
          </a:ln>
          <a:effectLst/>
        </p:spPr>
        <p:txBody>
          <a:bodyPr>
            <a:spAutoFit/>
          </a:bodyPr>
          <a:lstStyle/>
          <a:p>
            <a:pPr algn="ctr">
              <a:defRPr/>
            </a:pPr>
            <a:endParaRPr lang="en-US" sz="2400" u="none" dirty="0">
              <a:effectLst>
                <a:outerShdw blurRad="38100" dist="38100" dir="2700000" algn="tl">
                  <a:srgbClr val="000000"/>
                </a:outerShdw>
              </a:effectLst>
              <a:latin typeface="Bell MT" pitchFamily="18" charset="0"/>
            </a:endParaRPr>
          </a:p>
          <a:p>
            <a:pPr algn="ctr">
              <a:defRPr/>
            </a:pPr>
            <a:r>
              <a:rPr lang="en-US" sz="3200" u="none" dirty="0">
                <a:effectLst>
                  <a:outerShdw blurRad="38100" dist="38100" dir="2700000" algn="tl">
                    <a:srgbClr val="000000"/>
                  </a:outerShdw>
                </a:effectLst>
                <a:latin typeface="Bell MT" pitchFamily="18" charset="0"/>
              </a:rPr>
              <a:t>Often as many</a:t>
            </a:r>
          </a:p>
          <a:p>
            <a:pPr algn="ctr">
              <a:defRPr/>
            </a:pPr>
            <a:r>
              <a:rPr lang="en-US" sz="3200" u="none" dirty="0">
                <a:effectLst>
                  <a:outerShdw blurRad="38100" dist="38100" dir="2700000" algn="tl">
                    <a:srgbClr val="000000"/>
                  </a:outerShdw>
                </a:effectLst>
                <a:latin typeface="Bell MT" pitchFamily="18" charset="0"/>
              </a:rPr>
              <a:t>as 90 pages long.</a:t>
            </a:r>
            <a:endParaRPr lang="en-US" sz="3200" dirty="0">
              <a:latin typeface="Bell MT" pitchFamily="18" charset="0"/>
            </a:endParaRPr>
          </a:p>
        </p:txBody>
      </p:sp>
      <p:sp>
        <p:nvSpPr>
          <p:cNvPr id="46087" name="Text Box 8"/>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9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3907">
                                            <p:txEl>
                                              <p:pRg st="0" end="0"/>
                                            </p:txEl>
                                          </p:spTgt>
                                        </p:tgtEl>
                                        <p:attrNameLst>
                                          <p:attrName>style.visibility</p:attrName>
                                        </p:attrNameLst>
                                      </p:cBhvr>
                                      <p:to>
                                        <p:strVal val="visible"/>
                                      </p:to>
                                    </p:set>
                                    <p:animEffect transition="in" filter="fade">
                                      <p:cBhvr>
                                        <p:cTn id="9" dur="500"/>
                                        <p:tgtEl>
                                          <p:spTgt spid="123907">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fade">
                                      <p:cBhvr>
                                        <p:cTn id="12" dur="500"/>
                                        <p:tgtEl>
                                          <p:spTgt spid="12390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fade">
                                      <p:cBhvr>
                                        <p:cTn id="15" dur="500"/>
                                        <p:tgtEl>
                                          <p:spTgt spid="1239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913"/>
                                        </p:tgtEl>
                                        <p:attrNameLst>
                                          <p:attrName>style.visibility</p:attrName>
                                        </p:attrNameLst>
                                      </p:cBhvr>
                                      <p:to>
                                        <p:strVal val="visible"/>
                                      </p:to>
                                    </p:set>
                                    <p:animEffect transition="in" filter="fade">
                                      <p:cBhvr>
                                        <p:cTn id="20" dur="10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Public Information</a:t>
            </a:r>
          </a:p>
        </p:txBody>
      </p:sp>
      <p:sp>
        <p:nvSpPr>
          <p:cNvPr id="472067" name="Rectangle 3"/>
          <p:cNvSpPr>
            <a:spLocks noGrp="1" noChangeArrowheads="1"/>
          </p:cNvSpPr>
          <p:nvPr>
            <p:ph type="body" sz="half" idx="1"/>
          </p:nvPr>
        </p:nvSpPr>
        <p:spPr>
          <a:xfrm>
            <a:off x="457200" y="1981200"/>
            <a:ext cx="4038600" cy="1828800"/>
          </a:xfrm>
        </p:spPr>
        <p:txBody>
          <a:bodyPr/>
          <a:lstStyle/>
          <a:p>
            <a:pPr algn="ctr" eaLnBrk="1" hangingPunct="1">
              <a:buFont typeface="Wingdings" pitchFamily="2" charset="2"/>
              <a:buNone/>
            </a:pPr>
            <a:r>
              <a:rPr lang="en-US" dirty="0" smtClean="0">
                <a:latin typeface="Bell MT" pitchFamily="18" charset="0"/>
              </a:rPr>
              <a:t>One-page</a:t>
            </a:r>
          </a:p>
          <a:p>
            <a:pPr algn="ctr" eaLnBrk="1" hangingPunct="1">
              <a:buFont typeface="Wingdings" pitchFamily="2" charset="2"/>
              <a:buNone/>
            </a:pPr>
            <a:r>
              <a:rPr lang="en-US" dirty="0" smtClean="0">
                <a:latin typeface="Bell MT" pitchFamily="18" charset="0"/>
              </a:rPr>
              <a:t>summary of commission findings printed in </a:t>
            </a:r>
          </a:p>
          <a:p>
            <a:pPr algn="ctr" eaLnBrk="1" hangingPunct="1">
              <a:buFont typeface="Wingdings" pitchFamily="2" charset="2"/>
              <a:buNone/>
            </a:pPr>
            <a:r>
              <a:rPr lang="en-US" dirty="0" smtClean="0">
                <a:latin typeface="Bell MT" pitchFamily="18" charset="0"/>
              </a:rPr>
              <a:t>Blue Book</a:t>
            </a:r>
          </a:p>
        </p:txBody>
      </p:sp>
      <p:pic>
        <p:nvPicPr>
          <p:cNvPr id="472068" name="Picture 4" descr="Blue Book 2006"/>
          <p:cNvPicPr>
            <a:picLocks noGrp="1" noChangeAspect="1" noChangeArrowheads="1"/>
          </p:cNvPicPr>
          <p:nvPr>
            <p:ph sz="half" idx="2"/>
          </p:nvPr>
        </p:nvPicPr>
        <p:blipFill>
          <a:blip r:embed="rId3" cstate="print"/>
          <a:srcRect/>
          <a:stretch>
            <a:fillRect/>
          </a:stretch>
        </p:blipFill>
        <p:spPr>
          <a:xfrm>
            <a:off x="5078413" y="1981200"/>
            <a:ext cx="3178175" cy="4114800"/>
          </a:xfrm>
          <a:noFill/>
          <a:ln>
            <a:solidFill>
              <a:schemeClr val="tx1"/>
            </a:solidFill>
          </a:ln>
        </p:spPr>
      </p:pic>
      <p:sp>
        <p:nvSpPr>
          <p:cNvPr id="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72070" name="Text Box 6"/>
          <p:cNvSpPr txBox="1">
            <a:spLocks noChangeArrowheads="1"/>
          </p:cNvSpPr>
          <p:nvPr/>
        </p:nvSpPr>
        <p:spPr bwMode="auto">
          <a:xfrm>
            <a:off x="457200" y="4114800"/>
            <a:ext cx="4038600" cy="2800350"/>
          </a:xfrm>
          <a:prstGeom prst="rect">
            <a:avLst/>
          </a:prstGeom>
          <a:noFill/>
          <a:ln w="9525">
            <a:noFill/>
            <a:miter lim="800000"/>
            <a:headEnd/>
            <a:tailEnd/>
          </a:ln>
          <a:effectLst/>
        </p:spPr>
        <p:txBody>
          <a:bodyPr>
            <a:spAutoFit/>
          </a:bodyPr>
          <a:lstStyle/>
          <a:p>
            <a:pPr algn="ctr">
              <a:defRPr/>
            </a:pPr>
            <a:r>
              <a:rPr lang="en-US" sz="2800" u="none" dirty="0">
                <a:latin typeface="Bell MT" pitchFamily="18" charset="0"/>
              </a:rPr>
              <a:t>Including a</a:t>
            </a:r>
          </a:p>
          <a:p>
            <a:pPr algn="ctr">
              <a:defRPr/>
            </a:pPr>
            <a:r>
              <a:rPr lang="en-US" sz="2800" u="none" dirty="0">
                <a:latin typeface="Bell MT" pitchFamily="18" charset="0"/>
              </a:rPr>
              <a:t>recommendation</a:t>
            </a:r>
          </a:p>
          <a:p>
            <a:pPr algn="ctr">
              <a:defRPr/>
            </a:pPr>
            <a:r>
              <a:rPr lang="en-US" sz="2800" u="none" dirty="0">
                <a:latin typeface="Bell MT" pitchFamily="18" charset="0"/>
              </a:rPr>
              <a:t>to retain or </a:t>
            </a:r>
          </a:p>
          <a:p>
            <a:pPr algn="ctr">
              <a:defRPr/>
            </a:pPr>
            <a:r>
              <a:rPr lang="en-US" sz="2800" u="none" dirty="0">
                <a:latin typeface="Bell MT" pitchFamily="18" charset="0"/>
              </a:rPr>
              <a:t>not to retain </a:t>
            </a:r>
          </a:p>
          <a:p>
            <a:pPr algn="ctr">
              <a:defRPr/>
            </a:pPr>
            <a:r>
              <a:rPr lang="en-US" sz="2800" u="none" dirty="0">
                <a:latin typeface="Bell MT" pitchFamily="18" charset="0"/>
              </a:rPr>
              <a:t>the judge</a:t>
            </a:r>
          </a:p>
          <a:p>
            <a:pPr>
              <a:spcBef>
                <a:spcPct val="50000"/>
              </a:spcBef>
              <a:defRPr/>
            </a:pPr>
            <a:endParaRPr lang="en-US" sz="2400" dirty="0">
              <a:latin typeface="Tahoma" charset="0"/>
            </a:endParaRPr>
          </a:p>
        </p:txBody>
      </p:sp>
      <p:sp>
        <p:nvSpPr>
          <p:cNvPr id="47111" name="Text Box 8"/>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206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20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2070"/>
                                        </p:tgtEl>
                                        <p:attrNameLst>
                                          <p:attrName>style.visibility</p:attrName>
                                        </p:attrNameLst>
                                      </p:cBhvr>
                                      <p:to>
                                        <p:strVal val="visible"/>
                                      </p:to>
                                    </p:set>
                                    <p:animEffect transition="in" filter="fade">
                                      <p:cBhvr>
                                        <p:cTn id="17" dur="500"/>
                                        <p:tgtEl>
                                          <p:spTgt spid="47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p:bldP spid="4720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Baca County Courthouse cropped"/>
          <p:cNvPicPr>
            <a:picLocks noGrp="1" noChangeAspect="1" noChangeArrowheads="1"/>
          </p:cNvPicPr>
          <p:nvPr>
            <p:ph idx="1"/>
          </p:nvPr>
        </p:nvPicPr>
        <p:blipFill>
          <a:blip r:embed="rId3" cstate="print"/>
          <a:srcRect/>
          <a:stretch>
            <a:fillRect/>
          </a:stretch>
        </p:blipFill>
        <p:spPr>
          <a:xfrm>
            <a:off x="2286000" y="1809750"/>
            <a:ext cx="4495800" cy="3371850"/>
          </a:xfrm>
          <a:noFill/>
          <a:ln>
            <a:solidFill>
              <a:schemeClr val="tx1"/>
            </a:solidFill>
          </a:ln>
        </p:spPr>
      </p:pic>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8132" name="Text Box 12"/>
          <p:cNvSpPr txBox="1">
            <a:spLocks noChangeArrowheads="1"/>
          </p:cNvSpPr>
          <p:nvPr/>
        </p:nvSpPr>
        <p:spPr bwMode="auto">
          <a:xfrm>
            <a:off x="2590800" y="5257800"/>
            <a:ext cx="3962400" cy="830997"/>
          </a:xfrm>
          <a:prstGeom prst="rect">
            <a:avLst/>
          </a:prstGeom>
          <a:noFill/>
          <a:ln w="9525">
            <a:noFill/>
            <a:miter lim="800000"/>
            <a:headEnd/>
            <a:tailEnd/>
          </a:ln>
        </p:spPr>
        <p:txBody>
          <a:bodyPr>
            <a:spAutoFit/>
          </a:bodyPr>
          <a:lstStyle/>
          <a:p>
            <a:pPr algn="ctr"/>
            <a:r>
              <a:rPr lang="en-US" sz="2400" u="none" dirty="0">
                <a:latin typeface="Bell MT" pitchFamily="18" charset="0"/>
              </a:rPr>
              <a:t>Baca County Courthouse</a:t>
            </a:r>
          </a:p>
          <a:p>
            <a:pPr algn="ctr"/>
            <a:r>
              <a:rPr lang="en-US" sz="2400" u="none" dirty="0">
                <a:latin typeface="Bell MT" pitchFamily="18" charset="0"/>
              </a:rPr>
              <a:t>Springfield - 1930</a:t>
            </a:r>
          </a:p>
        </p:txBody>
      </p:sp>
      <p:sp>
        <p:nvSpPr>
          <p:cNvPr id="250893" name="Rectangle 13"/>
          <p:cNvSpPr>
            <a:spLocks noChangeArrowheads="1"/>
          </p:cNvSpPr>
          <p:nvPr/>
        </p:nvSpPr>
        <p:spPr bwMode="auto">
          <a:xfrm>
            <a:off x="457200" y="304800"/>
            <a:ext cx="8229600" cy="1219200"/>
          </a:xfrm>
          <a:prstGeom prst="rect">
            <a:avLst/>
          </a:prstGeom>
          <a:noFill/>
          <a:ln w="9525">
            <a:noFill/>
            <a:miter lim="800000"/>
            <a:headEnd/>
            <a:tailEnd/>
          </a:ln>
          <a:effectLst/>
        </p:spPr>
        <p:txBody>
          <a:bodyPr anchor="ctr"/>
          <a:lstStyle/>
          <a:p>
            <a:pPr algn="ctr" eaLnBrk="1" hangingPunct="1">
              <a:defRPr/>
            </a:pPr>
            <a:r>
              <a:rPr lang="en-US" sz="4800" b="1" u="none" dirty="0">
                <a:solidFill>
                  <a:srgbClr val="1E2171"/>
                </a:solidFill>
                <a:effectLst>
                  <a:outerShdw blurRad="38100" dist="38100" dir="2700000" algn="tl">
                    <a:srgbClr val="000000"/>
                  </a:outerShdw>
                </a:effectLst>
                <a:latin typeface="Bell MT" pitchFamily="18" charset="0"/>
              </a:rPr>
              <a:t>Our Courts Must Apply the Law</a:t>
            </a:r>
          </a:p>
        </p:txBody>
      </p:sp>
      <p:sp>
        <p:nvSpPr>
          <p:cNvPr id="48134"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Our Courts Must Apply</a:t>
            </a:r>
          </a:p>
        </p:txBody>
      </p:sp>
      <p:sp>
        <p:nvSpPr>
          <p:cNvPr id="49155" name="Rectangle 3"/>
          <p:cNvSpPr>
            <a:spLocks noGrp="1" noChangeArrowheads="1"/>
          </p:cNvSpPr>
          <p:nvPr>
            <p:ph idx="1"/>
          </p:nvPr>
        </p:nvSpPr>
        <p:spPr/>
        <p:txBody>
          <a:bodyPr/>
          <a:lstStyle/>
          <a:p>
            <a:pPr algn="ctr" eaLnBrk="1" hangingPunct="1">
              <a:spcBef>
                <a:spcPct val="0"/>
              </a:spcBef>
              <a:spcAft>
                <a:spcPct val="70000"/>
              </a:spcAft>
              <a:buFont typeface="Wingdings" pitchFamily="2" charset="2"/>
              <a:buNone/>
            </a:pPr>
            <a:r>
              <a:rPr lang="en-US" dirty="0" smtClean="0">
                <a:latin typeface="Bell MT" pitchFamily="18" charset="0"/>
              </a:rPr>
              <a:t>U.S. &amp; Colorado Constitutions</a:t>
            </a:r>
          </a:p>
          <a:p>
            <a:pPr algn="ctr" eaLnBrk="1" hangingPunct="1">
              <a:spcBef>
                <a:spcPct val="0"/>
              </a:spcBef>
              <a:spcAft>
                <a:spcPct val="70000"/>
              </a:spcAft>
              <a:buFont typeface="Wingdings" pitchFamily="2" charset="2"/>
              <a:buNone/>
            </a:pPr>
            <a:r>
              <a:rPr lang="en-US" dirty="0" smtClean="0">
                <a:latin typeface="Bell MT" pitchFamily="18" charset="0"/>
              </a:rPr>
              <a:t>U.S. &amp; Colorado Statutes</a:t>
            </a:r>
          </a:p>
          <a:p>
            <a:pPr algn="ctr" eaLnBrk="1" hangingPunct="1">
              <a:spcBef>
                <a:spcPct val="0"/>
              </a:spcBef>
              <a:spcAft>
                <a:spcPct val="70000"/>
              </a:spcAft>
              <a:buFont typeface="Wingdings" pitchFamily="2" charset="2"/>
              <a:buNone/>
            </a:pPr>
            <a:r>
              <a:rPr lang="en-US" dirty="0" smtClean="0">
                <a:latin typeface="Bell MT" pitchFamily="18" charset="0"/>
              </a:rPr>
              <a:t>U.S. &amp; Colorado Agency Regulations</a:t>
            </a:r>
          </a:p>
          <a:p>
            <a:pPr algn="ctr" eaLnBrk="1" hangingPunct="1">
              <a:spcBef>
                <a:spcPct val="0"/>
              </a:spcBef>
              <a:spcAft>
                <a:spcPct val="70000"/>
              </a:spcAft>
              <a:buFont typeface="Wingdings" pitchFamily="2" charset="2"/>
              <a:buNone/>
            </a:pPr>
            <a:r>
              <a:rPr lang="en-US" dirty="0" smtClean="0">
                <a:latin typeface="Bell MT" pitchFamily="18" charset="0"/>
              </a:rPr>
              <a:t>Colorado Rules of Procedure</a:t>
            </a:r>
          </a:p>
          <a:p>
            <a:pPr algn="ctr" eaLnBrk="1" hangingPunct="1">
              <a:spcBef>
                <a:spcPct val="0"/>
              </a:spcBef>
              <a:spcAft>
                <a:spcPct val="70000"/>
              </a:spcAft>
              <a:buFont typeface="Wingdings" pitchFamily="2" charset="2"/>
              <a:buNone/>
            </a:pPr>
            <a:r>
              <a:rPr lang="en-US" dirty="0" smtClean="0">
                <a:latin typeface="Bell MT" pitchFamily="18" charset="0"/>
              </a:rPr>
              <a:t>Colorado Rules of Evidence</a:t>
            </a: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9157"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fontScale="90000"/>
          </a:bodyPr>
          <a:lstStyle/>
          <a:p>
            <a:pPr eaLnBrk="1" fontAlgn="auto" hangingPunct="1">
              <a:spcAft>
                <a:spcPts val="0"/>
              </a:spcAft>
              <a:defRPr/>
            </a:pPr>
            <a:r>
              <a:rPr lang="en-US" sz="5400" dirty="0" smtClean="0">
                <a:solidFill>
                  <a:srgbClr val="1E2171"/>
                </a:solidFill>
                <a:latin typeface="Bell MT" pitchFamily="18" charset="0"/>
              </a:rPr>
              <a:t>Decisions of Higher Courts</a:t>
            </a:r>
          </a:p>
        </p:txBody>
      </p:sp>
      <p:sp>
        <p:nvSpPr>
          <p:cNvPr id="536579" name="Rectangle 3"/>
          <p:cNvSpPr>
            <a:spLocks noGrp="1" noChangeArrowheads="1"/>
          </p:cNvSpPr>
          <p:nvPr>
            <p:ph idx="1"/>
          </p:nvPr>
        </p:nvSpPr>
        <p:spPr>
          <a:xfrm>
            <a:off x="457200" y="1981200"/>
            <a:ext cx="8229600" cy="838200"/>
          </a:xfrm>
        </p:spPr>
        <p:txBody>
          <a:bodyPr/>
          <a:lstStyle/>
          <a:p>
            <a:pPr algn="ctr" eaLnBrk="1" hangingPunct="1">
              <a:buFont typeface="Wingdings" pitchFamily="2" charset="2"/>
              <a:buNone/>
              <a:defRPr/>
            </a:pPr>
            <a:r>
              <a:rPr lang="en-US" sz="4000" dirty="0" smtClean="0">
                <a:latin typeface="Bell MT" pitchFamily="18" charset="0"/>
              </a:rPr>
              <a:t>U.S. Supreme Court</a:t>
            </a:r>
          </a:p>
        </p:txBody>
      </p:sp>
      <p:sp>
        <p:nvSpPr>
          <p:cNvPr id="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36581" name="Text Box 5"/>
          <p:cNvSpPr txBox="1">
            <a:spLocks noChangeArrowheads="1"/>
          </p:cNvSpPr>
          <p:nvPr/>
        </p:nvSpPr>
        <p:spPr bwMode="auto">
          <a:xfrm>
            <a:off x="457200" y="3244850"/>
            <a:ext cx="8229600" cy="708025"/>
          </a:xfrm>
          <a:prstGeom prst="rect">
            <a:avLst/>
          </a:prstGeom>
          <a:noFill/>
          <a:ln w="9525">
            <a:noFill/>
            <a:miter lim="800000"/>
            <a:headEnd/>
            <a:tailEnd/>
          </a:ln>
          <a:effectLst/>
        </p:spPr>
        <p:txBody>
          <a:bodyPr>
            <a:spAutoFit/>
          </a:bodyPr>
          <a:lstStyle/>
          <a:p>
            <a:pPr algn="ctr">
              <a:spcBef>
                <a:spcPct val="50000"/>
              </a:spcBef>
              <a:defRPr/>
            </a:pPr>
            <a:r>
              <a:rPr lang="en-US" sz="4000" u="none" dirty="0">
                <a:latin typeface="Bell MT" pitchFamily="18" charset="0"/>
              </a:rPr>
              <a:t>Colorado Supreme Court</a:t>
            </a:r>
          </a:p>
        </p:txBody>
      </p:sp>
      <p:sp>
        <p:nvSpPr>
          <p:cNvPr id="536582" name="Text Box 6"/>
          <p:cNvSpPr txBox="1">
            <a:spLocks noChangeArrowheads="1"/>
          </p:cNvSpPr>
          <p:nvPr/>
        </p:nvSpPr>
        <p:spPr bwMode="auto">
          <a:xfrm>
            <a:off x="457200" y="4540250"/>
            <a:ext cx="8229600" cy="708025"/>
          </a:xfrm>
          <a:prstGeom prst="rect">
            <a:avLst/>
          </a:prstGeom>
          <a:noFill/>
          <a:ln w="9525">
            <a:noFill/>
            <a:miter lim="800000"/>
            <a:headEnd/>
            <a:tailEnd/>
          </a:ln>
          <a:effectLst/>
        </p:spPr>
        <p:txBody>
          <a:bodyPr>
            <a:spAutoFit/>
          </a:bodyPr>
          <a:lstStyle/>
          <a:p>
            <a:pPr algn="ctr">
              <a:spcBef>
                <a:spcPct val="50000"/>
              </a:spcBef>
              <a:defRPr/>
            </a:pPr>
            <a:r>
              <a:rPr lang="en-US" sz="4000" u="none" dirty="0">
                <a:latin typeface="Bell MT" pitchFamily="18" charset="0"/>
              </a:rPr>
              <a:t>Colorado Court of Appeals</a:t>
            </a:r>
          </a:p>
        </p:txBody>
      </p:sp>
      <p:sp>
        <p:nvSpPr>
          <p:cNvPr id="50183" name="Text Box 8"/>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fade">
                                      <p:cBhvr>
                                        <p:cTn id="7" dur="500"/>
                                        <p:tgtEl>
                                          <p:spTgt spid="536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6581"/>
                                        </p:tgtEl>
                                        <p:attrNameLst>
                                          <p:attrName>style.visibility</p:attrName>
                                        </p:attrNameLst>
                                      </p:cBhvr>
                                      <p:to>
                                        <p:strVal val="visible"/>
                                      </p:to>
                                    </p:set>
                                    <p:animEffect transition="in" filter="fade">
                                      <p:cBhvr>
                                        <p:cTn id="12" dur="500"/>
                                        <p:tgtEl>
                                          <p:spTgt spid="5365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6582"/>
                                        </p:tgtEl>
                                        <p:attrNameLst>
                                          <p:attrName>style.visibility</p:attrName>
                                        </p:attrNameLst>
                                      </p:cBhvr>
                                      <p:to>
                                        <p:strVal val="visible"/>
                                      </p:to>
                                    </p:set>
                                    <p:animEffect transition="in" filter="fade">
                                      <p:cBhvr>
                                        <p:cTn id="17" dur="500"/>
                                        <p:tgtEl>
                                          <p:spTgt spid="536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P spid="536581" grpId="0"/>
      <p:bldP spid="5365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46786" name="Text Box 2"/>
          <p:cNvSpPr txBox="1">
            <a:spLocks noChangeArrowheads="1"/>
          </p:cNvSpPr>
          <p:nvPr/>
        </p:nvSpPr>
        <p:spPr bwMode="auto">
          <a:xfrm>
            <a:off x="838200" y="306388"/>
            <a:ext cx="7391400" cy="1446550"/>
          </a:xfrm>
          <a:prstGeom prst="rect">
            <a:avLst/>
          </a:prstGeom>
          <a:noFill/>
          <a:ln w="9525">
            <a:noFill/>
            <a:miter lim="800000"/>
            <a:headEnd/>
            <a:tailEnd/>
          </a:ln>
          <a:effectLst/>
        </p:spPr>
        <p:txBody>
          <a:bodyPr>
            <a:spAutoFit/>
          </a:bodyPr>
          <a:lstStyle/>
          <a:p>
            <a:pPr algn="ctr">
              <a:defRPr/>
            </a:pPr>
            <a:r>
              <a:rPr lang="en-US" sz="4400" b="1" u="none" dirty="0">
                <a:solidFill>
                  <a:srgbClr val="1E2171"/>
                </a:solidFill>
                <a:effectLst>
                  <a:outerShdw blurRad="38100" dist="38100" dir="2700000" algn="tl">
                    <a:srgbClr val="000000">
                      <a:alpha val="43137"/>
                    </a:srgbClr>
                  </a:outerShdw>
                </a:effectLst>
                <a:latin typeface="Bell MT" pitchFamily="18" charset="0"/>
              </a:rPr>
              <a:t>Our Trial Courts</a:t>
            </a:r>
          </a:p>
          <a:p>
            <a:pPr algn="ctr">
              <a:defRPr/>
            </a:pPr>
            <a:r>
              <a:rPr lang="en-US" sz="4400" b="1" u="none" dirty="0">
                <a:solidFill>
                  <a:srgbClr val="1E2171"/>
                </a:solidFill>
                <a:effectLst>
                  <a:outerShdw blurRad="38100" dist="38100" dir="2700000" algn="tl">
                    <a:srgbClr val="000000">
                      <a:alpha val="43137"/>
                    </a:srgbClr>
                  </a:outerShdw>
                </a:effectLst>
                <a:latin typeface="Bell MT" pitchFamily="18" charset="0"/>
              </a:rPr>
              <a:t>Do Not Have the Last Word</a:t>
            </a:r>
          </a:p>
        </p:txBody>
      </p:sp>
      <p:sp>
        <p:nvSpPr>
          <p:cNvPr id="51204" name="Text Box 4"/>
          <p:cNvSpPr txBox="1">
            <a:spLocks noChangeArrowheads="1"/>
          </p:cNvSpPr>
          <p:nvPr/>
        </p:nvSpPr>
        <p:spPr bwMode="auto">
          <a:xfrm>
            <a:off x="2819400" y="5511800"/>
            <a:ext cx="3429000" cy="584200"/>
          </a:xfrm>
          <a:prstGeom prst="rect">
            <a:avLst/>
          </a:prstGeom>
          <a:noFill/>
          <a:ln w="9525">
            <a:noFill/>
            <a:miter lim="800000"/>
            <a:headEnd/>
            <a:tailEnd/>
          </a:ln>
        </p:spPr>
        <p:txBody>
          <a:bodyPr>
            <a:spAutoFit/>
          </a:bodyPr>
          <a:lstStyle/>
          <a:p>
            <a:pPr algn="ctr"/>
            <a:r>
              <a:rPr lang="en-US" sz="1600" u="none" dirty="0">
                <a:latin typeface="Bell MT" pitchFamily="18" charset="0"/>
              </a:rPr>
              <a:t>Jackson County Courthouse</a:t>
            </a:r>
          </a:p>
          <a:p>
            <a:pPr algn="ctr"/>
            <a:r>
              <a:rPr lang="en-US" sz="1600" u="none" dirty="0">
                <a:latin typeface="Bell MT" pitchFamily="18" charset="0"/>
              </a:rPr>
              <a:t>Walden - 1913</a:t>
            </a:r>
          </a:p>
        </p:txBody>
      </p:sp>
      <p:pic>
        <p:nvPicPr>
          <p:cNvPr id="51205" name="Picture 5" descr="jackson co"/>
          <p:cNvPicPr>
            <a:picLocks noChangeAspect="1" noChangeArrowheads="1"/>
          </p:cNvPicPr>
          <p:nvPr/>
        </p:nvPicPr>
        <p:blipFill>
          <a:blip r:embed="rId3" cstate="print"/>
          <a:srcRect/>
          <a:stretch>
            <a:fillRect/>
          </a:stretch>
        </p:blipFill>
        <p:spPr bwMode="auto">
          <a:xfrm>
            <a:off x="2133600" y="1828800"/>
            <a:ext cx="4800600" cy="3602037"/>
          </a:xfrm>
          <a:prstGeom prst="rect">
            <a:avLst/>
          </a:prstGeom>
          <a:noFill/>
          <a:ln w="9525">
            <a:solidFill>
              <a:schemeClr val="tx1"/>
            </a:solidFill>
            <a:miter lim="800000"/>
            <a:headEnd/>
            <a:tailEnd/>
          </a:ln>
        </p:spPr>
      </p:pic>
      <p:sp>
        <p:nvSpPr>
          <p:cNvPr id="51206"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fontAlgn="auto" hangingPunct="1">
              <a:spcAft>
                <a:spcPts val="0"/>
              </a:spcAft>
              <a:defRPr/>
            </a:pPr>
            <a:r>
              <a:rPr lang="en-US" sz="6000" dirty="0" smtClean="0">
                <a:solidFill>
                  <a:srgbClr val="1E2171"/>
                </a:solidFill>
                <a:latin typeface="Bell MT" pitchFamily="18" charset="0"/>
              </a:rPr>
              <a:t>Appeals</a:t>
            </a:r>
            <a:endParaRPr lang="en-US" dirty="0" smtClean="0">
              <a:solidFill>
                <a:srgbClr val="1E2171"/>
              </a:solidFill>
              <a:latin typeface="Bell MT" pitchFamily="18" charset="0"/>
            </a:endParaRPr>
          </a:p>
        </p:txBody>
      </p:sp>
      <p:sp>
        <p:nvSpPr>
          <p:cNvPr id="2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08931" name="Picture 3" descr="MCj02974750000[1]"/>
          <p:cNvPicPr>
            <a:picLocks noChangeAspect="1" noChangeArrowheads="1"/>
          </p:cNvPicPr>
          <p:nvPr/>
        </p:nvPicPr>
        <p:blipFill>
          <a:blip r:embed="rId3" cstate="print"/>
          <a:srcRect/>
          <a:stretch>
            <a:fillRect/>
          </a:stretch>
        </p:blipFill>
        <p:spPr bwMode="auto">
          <a:xfrm>
            <a:off x="4191000" y="5334000"/>
            <a:ext cx="671513" cy="762000"/>
          </a:xfrm>
          <a:prstGeom prst="rect">
            <a:avLst/>
          </a:prstGeom>
          <a:noFill/>
          <a:ln w="9525">
            <a:noFill/>
            <a:miter lim="800000"/>
            <a:headEnd/>
            <a:tailEnd/>
          </a:ln>
        </p:spPr>
      </p:pic>
      <p:pic>
        <p:nvPicPr>
          <p:cNvPr id="508932" name="Picture 4" descr="MCj02974750000[1]"/>
          <p:cNvPicPr>
            <a:picLocks noChangeAspect="1" noChangeArrowheads="1"/>
          </p:cNvPicPr>
          <p:nvPr/>
        </p:nvPicPr>
        <p:blipFill>
          <a:blip r:embed="rId3" cstate="print"/>
          <a:srcRect/>
          <a:stretch>
            <a:fillRect/>
          </a:stretch>
        </p:blipFill>
        <p:spPr bwMode="auto">
          <a:xfrm>
            <a:off x="5257800" y="4343400"/>
            <a:ext cx="671513" cy="762000"/>
          </a:xfrm>
          <a:prstGeom prst="rect">
            <a:avLst/>
          </a:prstGeom>
          <a:noFill/>
          <a:ln w="9525">
            <a:noFill/>
            <a:miter lim="800000"/>
            <a:headEnd/>
            <a:tailEnd/>
          </a:ln>
        </p:spPr>
      </p:pic>
      <p:pic>
        <p:nvPicPr>
          <p:cNvPr id="508933" name="Picture 5" descr="MCj02974750000[1]"/>
          <p:cNvPicPr>
            <a:picLocks noChangeAspect="1" noChangeArrowheads="1"/>
          </p:cNvPicPr>
          <p:nvPr/>
        </p:nvPicPr>
        <p:blipFill>
          <a:blip r:embed="rId3" cstate="print"/>
          <a:srcRect/>
          <a:stretch>
            <a:fillRect/>
          </a:stretch>
        </p:blipFill>
        <p:spPr bwMode="auto">
          <a:xfrm>
            <a:off x="4191000" y="4343400"/>
            <a:ext cx="671513" cy="762000"/>
          </a:xfrm>
          <a:prstGeom prst="rect">
            <a:avLst/>
          </a:prstGeom>
          <a:noFill/>
          <a:ln w="9525">
            <a:noFill/>
            <a:miter lim="800000"/>
            <a:headEnd/>
            <a:tailEnd/>
          </a:ln>
        </p:spPr>
      </p:pic>
      <p:pic>
        <p:nvPicPr>
          <p:cNvPr id="508934" name="Picture 6" descr="MCj02974750000[1]"/>
          <p:cNvPicPr>
            <a:picLocks noChangeAspect="1" noChangeArrowheads="1"/>
          </p:cNvPicPr>
          <p:nvPr/>
        </p:nvPicPr>
        <p:blipFill>
          <a:blip r:embed="rId3" cstate="print"/>
          <a:srcRect/>
          <a:stretch>
            <a:fillRect/>
          </a:stretch>
        </p:blipFill>
        <p:spPr bwMode="auto">
          <a:xfrm>
            <a:off x="3048000" y="4343400"/>
            <a:ext cx="671513" cy="762000"/>
          </a:xfrm>
          <a:prstGeom prst="rect">
            <a:avLst/>
          </a:prstGeom>
          <a:noFill/>
          <a:ln w="9525">
            <a:noFill/>
            <a:miter lim="800000"/>
            <a:headEnd/>
            <a:tailEnd/>
          </a:ln>
        </p:spPr>
      </p:pic>
      <p:pic>
        <p:nvPicPr>
          <p:cNvPr id="508935" name="Picture 7" descr="MCj02974750000[1]"/>
          <p:cNvPicPr>
            <a:picLocks noChangeAspect="1" noChangeArrowheads="1"/>
          </p:cNvPicPr>
          <p:nvPr/>
        </p:nvPicPr>
        <p:blipFill>
          <a:blip r:embed="rId3" cstate="print"/>
          <a:srcRect/>
          <a:stretch>
            <a:fillRect/>
          </a:stretch>
        </p:blipFill>
        <p:spPr bwMode="auto">
          <a:xfrm>
            <a:off x="4114800" y="3124200"/>
            <a:ext cx="671513" cy="762000"/>
          </a:xfrm>
          <a:prstGeom prst="rect">
            <a:avLst/>
          </a:prstGeom>
          <a:noFill/>
          <a:ln w="9525">
            <a:noFill/>
            <a:miter lim="800000"/>
            <a:headEnd/>
            <a:tailEnd/>
          </a:ln>
        </p:spPr>
      </p:pic>
      <p:pic>
        <p:nvPicPr>
          <p:cNvPr id="508936" name="Picture 8" descr="MCj02974750000[1]"/>
          <p:cNvPicPr>
            <a:picLocks noChangeAspect="1" noChangeArrowheads="1"/>
          </p:cNvPicPr>
          <p:nvPr/>
        </p:nvPicPr>
        <p:blipFill>
          <a:blip r:embed="rId3" cstate="print"/>
          <a:srcRect/>
          <a:stretch>
            <a:fillRect/>
          </a:stretch>
        </p:blipFill>
        <p:spPr bwMode="auto">
          <a:xfrm>
            <a:off x="7467600" y="3124200"/>
            <a:ext cx="671513" cy="762000"/>
          </a:xfrm>
          <a:prstGeom prst="rect">
            <a:avLst/>
          </a:prstGeom>
          <a:noFill/>
          <a:ln w="9525">
            <a:noFill/>
            <a:miter lim="800000"/>
            <a:headEnd/>
            <a:tailEnd/>
          </a:ln>
        </p:spPr>
      </p:pic>
      <p:pic>
        <p:nvPicPr>
          <p:cNvPr id="508937" name="Picture 9" descr="MCj02974750000[1]"/>
          <p:cNvPicPr>
            <a:picLocks noChangeAspect="1" noChangeArrowheads="1"/>
          </p:cNvPicPr>
          <p:nvPr/>
        </p:nvPicPr>
        <p:blipFill>
          <a:blip r:embed="rId3" cstate="print"/>
          <a:srcRect/>
          <a:stretch>
            <a:fillRect/>
          </a:stretch>
        </p:blipFill>
        <p:spPr bwMode="auto">
          <a:xfrm>
            <a:off x="914400" y="3200400"/>
            <a:ext cx="671513" cy="762000"/>
          </a:xfrm>
          <a:prstGeom prst="rect">
            <a:avLst/>
          </a:prstGeom>
          <a:noFill/>
          <a:ln w="9525">
            <a:noFill/>
            <a:miter lim="800000"/>
            <a:headEnd/>
            <a:tailEnd/>
          </a:ln>
        </p:spPr>
      </p:pic>
      <p:pic>
        <p:nvPicPr>
          <p:cNvPr id="508938" name="Picture 10" descr="MCj02974750000[1]"/>
          <p:cNvPicPr>
            <a:picLocks noChangeAspect="1" noChangeArrowheads="1"/>
          </p:cNvPicPr>
          <p:nvPr/>
        </p:nvPicPr>
        <p:blipFill>
          <a:blip r:embed="rId3" cstate="print"/>
          <a:srcRect/>
          <a:stretch>
            <a:fillRect/>
          </a:stretch>
        </p:blipFill>
        <p:spPr bwMode="auto">
          <a:xfrm>
            <a:off x="1981200" y="3200400"/>
            <a:ext cx="671513" cy="762000"/>
          </a:xfrm>
          <a:prstGeom prst="rect">
            <a:avLst/>
          </a:prstGeom>
          <a:noFill/>
          <a:ln w="9525">
            <a:noFill/>
            <a:miter lim="800000"/>
            <a:headEnd/>
            <a:tailEnd/>
          </a:ln>
        </p:spPr>
      </p:pic>
      <p:pic>
        <p:nvPicPr>
          <p:cNvPr id="508939" name="Picture 11" descr="MCj02974750000[1]"/>
          <p:cNvPicPr>
            <a:picLocks noChangeAspect="1" noChangeArrowheads="1"/>
          </p:cNvPicPr>
          <p:nvPr/>
        </p:nvPicPr>
        <p:blipFill>
          <a:blip r:embed="rId3" cstate="print"/>
          <a:srcRect/>
          <a:stretch>
            <a:fillRect/>
          </a:stretch>
        </p:blipFill>
        <p:spPr bwMode="auto">
          <a:xfrm>
            <a:off x="2971800" y="3200400"/>
            <a:ext cx="671513" cy="762000"/>
          </a:xfrm>
          <a:prstGeom prst="rect">
            <a:avLst/>
          </a:prstGeom>
          <a:noFill/>
          <a:ln w="9525">
            <a:noFill/>
            <a:miter lim="800000"/>
            <a:headEnd/>
            <a:tailEnd/>
          </a:ln>
        </p:spPr>
      </p:pic>
      <p:pic>
        <p:nvPicPr>
          <p:cNvPr id="508940" name="Picture 12" descr="MCj02974750000[1]"/>
          <p:cNvPicPr>
            <a:picLocks noChangeAspect="1" noChangeArrowheads="1"/>
          </p:cNvPicPr>
          <p:nvPr/>
        </p:nvPicPr>
        <p:blipFill>
          <a:blip r:embed="rId3" cstate="print"/>
          <a:srcRect/>
          <a:stretch>
            <a:fillRect/>
          </a:stretch>
        </p:blipFill>
        <p:spPr bwMode="auto">
          <a:xfrm>
            <a:off x="5257800" y="3124200"/>
            <a:ext cx="671513" cy="762000"/>
          </a:xfrm>
          <a:prstGeom prst="rect">
            <a:avLst/>
          </a:prstGeom>
          <a:noFill/>
          <a:ln w="9525">
            <a:noFill/>
            <a:miter lim="800000"/>
            <a:headEnd/>
            <a:tailEnd/>
          </a:ln>
        </p:spPr>
      </p:pic>
      <p:pic>
        <p:nvPicPr>
          <p:cNvPr id="508941" name="Picture 13" descr="MCj02974750000[1]"/>
          <p:cNvPicPr>
            <a:picLocks noChangeAspect="1" noChangeArrowheads="1"/>
          </p:cNvPicPr>
          <p:nvPr/>
        </p:nvPicPr>
        <p:blipFill>
          <a:blip r:embed="rId3" cstate="print"/>
          <a:srcRect/>
          <a:stretch>
            <a:fillRect/>
          </a:stretch>
        </p:blipFill>
        <p:spPr bwMode="auto">
          <a:xfrm>
            <a:off x="6324600" y="3124200"/>
            <a:ext cx="671513" cy="762000"/>
          </a:xfrm>
          <a:prstGeom prst="rect">
            <a:avLst/>
          </a:prstGeom>
          <a:noFill/>
          <a:ln w="9525">
            <a:noFill/>
            <a:miter lim="800000"/>
            <a:headEnd/>
            <a:tailEnd/>
          </a:ln>
        </p:spPr>
      </p:pic>
      <p:sp>
        <p:nvSpPr>
          <p:cNvPr id="508942" name="Line 14"/>
          <p:cNvSpPr>
            <a:spLocks noChangeShapeType="1"/>
          </p:cNvSpPr>
          <p:nvPr/>
        </p:nvSpPr>
        <p:spPr bwMode="auto">
          <a:xfrm>
            <a:off x="3124200" y="4191000"/>
            <a:ext cx="2590800" cy="0"/>
          </a:xfrm>
          <a:prstGeom prst="line">
            <a:avLst/>
          </a:prstGeom>
          <a:noFill/>
          <a:ln w="28575">
            <a:solidFill>
              <a:schemeClr val="tx1"/>
            </a:solidFill>
            <a:round/>
            <a:headEnd/>
            <a:tailEnd/>
          </a:ln>
        </p:spPr>
        <p:txBody>
          <a:bodyPr/>
          <a:lstStyle/>
          <a:p>
            <a:endParaRPr lang="en-US"/>
          </a:p>
        </p:txBody>
      </p:sp>
      <p:pic>
        <p:nvPicPr>
          <p:cNvPr id="508943" name="Picture 15" descr="MCj02974750000[1]"/>
          <p:cNvPicPr>
            <a:picLocks noChangeAspect="1" noChangeArrowheads="1"/>
          </p:cNvPicPr>
          <p:nvPr/>
        </p:nvPicPr>
        <p:blipFill>
          <a:blip r:embed="rId3" cstate="print"/>
          <a:srcRect/>
          <a:stretch>
            <a:fillRect/>
          </a:stretch>
        </p:blipFill>
        <p:spPr bwMode="auto">
          <a:xfrm>
            <a:off x="4038600" y="1905000"/>
            <a:ext cx="671513" cy="762000"/>
          </a:xfrm>
          <a:prstGeom prst="rect">
            <a:avLst/>
          </a:prstGeom>
          <a:noFill/>
          <a:ln w="9525">
            <a:noFill/>
            <a:miter lim="800000"/>
            <a:headEnd/>
            <a:tailEnd/>
          </a:ln>
        </p:spPr>
      </p:pic>
      <p:pic>
        <p:nvPicPr>
          <p:cNvPr id="508944" name="Picture 16" descr="MCj02974750000[1]"/>
          <p:cNvPicPr>
            <a:picLocks noChangeAspect="1" noChangeArrowheads="1"/>
          </p:cNvPicPr>
          <p:nvPr/>
        </p:nvPicPr>
        <p:blipFill>
          <a:blip r:embed="rId3" cstate="print"/>
          <a:srcRect/>
          <a:stretch>
            <a:fillRect/>
          </a:stretch>
        </p:blipFill>
        <p:spPr bwMode="auto">
          <a:xfrm>
            <a:off x="6781800" y="1905000"/>
            <a:ext cx="671513" cy="762000"/>
          </a:xfrm>
          <a:prstGeom prst="rect">
            <a:avLst/>
          </a:prstGeom>
          <a:noFill/>
          <a:ln w="9525">
            <a:noFill/>
            <a:miter lim="800000"/>
            <a:headEnd/>
            <a:tailEnd/>
          </a:ln>
        </p:spPr>
      </p:pic>
      <p:pic>
        <p:nvPicPr>
          <p:cNvPr id="508945" name="Picture 17" descr="MCj02974750000[1]"/>
          <p:cNvPicPr>
            <a:picLocks noChangeAspect="1" noChangeArrowheads="1"/>
          </p:cNvPicPr>
          <p:nvPr/>
        </p:nvPicPr>
        <p:blipFill>
          <a:blip r:embed="rId3" cstate="print"/>
          <a:srcRect/>
          <a:stretch>
            <a:fillRect/>
          </a:stretch>
        </p:blipFill>
        <p:spPr bwMode="auto">
          <a:xfrm>
            <a:off x="1219200" y="1905000"/>
            <a:ext cx="671513" cy="762000"/>
          </a:xfrm>
          <a:prstGeom prst="rect">
            <a:avLst/>
          </a:prstGeom>
          <a:noFill/>
          <a:ln w="9525">
            <a:noFill/>
            <a:miter lim="800000"/>
            <a:headEnd/>
            <a:tailEnd/>
          </a:ln>
        </p:spPr>
      </p:pic>
      <p:pic>
        <p:nvPicPr>
          <p:cNvPr id="508946" name="Picture 18" descr="MCj02974750000[1]"/>
          <p:cNvPicPr>
            <a:picLocks noChangeAspect="1" noChangeArrowheads="1"/>
          </p:cNvPicPr>
          <p:nvPr/>
        </p:nvPicPr>
        <p:blipFill>
          <a:blip r:embed="rId3" cstate="print"/>
          <a:srcRect/>
          <a:stretch>
            <a:fillRect/>
          </a:stretch>
        </p:blipFill>
        <p:spPr bwMode="auto">
          <a:xfrm>
            <a:off x="2209800" y="1905000"/>
            <a:ext cx="671513" cy="762000"/>
          </a:xfrm>
          <a:prstGeom prst="rect">
            <a:avLst/>
          </a:prstGeom>
          <a:noFill/>
          <a:ln w="9525">
            <a:noFill/>
            <a:miter lim="800000"/>
            <a:headEnd/>
            <a:tailEnd/>
          </a:ln>
        </p:spPr>
      </p:pic>
      <p:pic>
        <p:nvPicPr>
          <p:cNvPr id="508947" name="Picture 19" descr="MCj02974750000[1]"/>
          <p:cNvPicPr>
            <a:picLocks noChangeAspect="1" noChangeArrowheads="1"/>
          </p:cNvPicPr>
          <p:nvPr/>
        </p:nvPicPr>
        <p:blipFill>
          <a:blip r:embed="rId3" cstate="print"/>
          <a:srcRect/>
          <a:stretch>
            <a:fillRect/>
          </a:stretch>
        </p:blipFill>
        <p:spPr bwMode="auto">
          <a:xfrm>
            <a:off x="3200400" y="1905000"/>
            <a:ext cx="671513" cy="762000"/>
          </a:xfrm>
          <a:prstGeom prst="rect">
            <a:avLst/>
          </a:prstGeom>
          <a:noFill/>
          <a:ln w="9525">
            <a:noFill/>
            <a:miter lim="800000"/>
            <a:headEnd/>
            <a:tailEnd/>
          </a:ln>
        </p:spPr>
      </p:pic>
      <p:pic>
        <p:nvPicPr>
          <p:cNvPr id="508948" name="Picture 20" descr="MCj02974750000[1]"/>
          <p:cNvPicPr>
            <a:picLocks noChangeAspect="1" noChangeArrowheads="1"/>
          </p:cNvPicPr>
          <p:nvPr/>
        </p:nvPicPr>
        <p:blipFill>
          <a:blip r:embed="rId3" cstate="print"/>
          <a:srcRect/>
          <a:stretch>
            <a:fillRect/>
          </a:stretch>
        </p:blipFill>
        <p:spPr bwMode="auto">
          <a:xfrm>
            <a:off x="4953000" y="1905000"/>
            <a:ext cx="671513" cy="762000"/>
          </a:xfrm>
          <a:prstGeom prst="rect">
            <a:avLst/>
          </a:prstGeom>
          <a:noFill/>
          <a:ln w="9525">
            <a:noFill/>
            <a:miter lim="800000"/>
            <a:headEnd/>
            <a:tailEnd/>
          </a:ln>
        </p:spPr>
      </p:pic>
      <p:pic>
        <p:nvPicPr>
          <p:cNvPr id="508949" name="Picture 21" descr="MCj02974750000[1]"/>
          <p:cNvPicPr>
            <a:picLocks noChangeAspect="1" noChangeArrowheads="1"/>
          </p:cNvPicPr>
          <p:nvPr/>
        </p:nvPicPr>
        <p:blipFill>
          <a:blip r:embed="rId3" cstate="print"/>
          <a:srcRect/>
          <a:stretch>
            <a:fillRect/>
          </a:stretch>
        </p:blipFill>
        <p:spPr bwMode="auto">
          <a:xfrm>
            <a:off x="5867400" y="1905000"/>
            <a:ext cx="671513" cy="762000"/>
          </a:xfrm>
          <a:prstGeom prst="rect">
            <a:avLst/>
          </a:prstGeom>
          <a:noFill/>
          <a:ln w="9525">
            <a:noFill/>
            <a:miter lim="800000"/>
            <a:headEnd/>
            <a:tailEnd/>
          </a:ln>
        </p:spPr>
      </p:pic>
      <p:pic>
        <p:nvPicPr>
          <p:cNvPr id="508950" name="Picture 22" descr="MCj02974750000[1]"/>
          <p:cNvPicPr>
            <a:picLocks noChangeAspect="1" noChangeArrowheads="1"/>
          </p:cNvPicPr>
          <p:nvPr/>
        </p:nvPicPr>
        <p:blipFill>
          <a:blip r:embed="rId3" cstate="print"/>
          <a:srcRect/>
          <a:stretch>
            <a:fillRect/>
          </a:stretch>
        </p:blipFill>
        <p:spPr bwMode="auto">
          <a:xfrm>
            <a:off x="7696200" y="1828800"/>
            <a:ext cx="671513" cy="762000"/>
          </a:xfrm>
          <a:prstGeom prst="rect">
            <a:avLst/>
          </a:prstGeom>
          <a:noFill/>
          <a:ln w="9525">
            <a:noFill/>
            <a:miter lim="800000"/>
            <a:headEnd/>
            <a:tailEnd/>
          </a:ln>
        </p:spPr>
      </p:pic>
      <p:pic>
        <p:nvPicPr>
          <p:cNvPr id="508951" name="Picture 23" descr="MCj02974750000[1]"/>
          <p:cNvPicPr>
            <a:picLocks noChangeAspect="1" noChangeArrowheads="1"/>
          </p:cNvPicPr>
          <p:nvPr/>
        </p:nvPicPr>
        <p:blipFill>
          <a:blip r:embed="rId3" cstate="print"/>
          <a:srcRect/>
          <a:stretch>
            <a:fillRect/>
          </a:stretch>
        </p:blipFill>
        <p:spPr bwMode="auto">
          <a:xfrm>
            <a:off x="304800" y="1905000"/>
            <a:ext cx="671513" cy="762000"/>
          </a:xfrm>
          <a:prstGeom prst="rect">
            <a:avLst/>
          </a:prstGeom>
          <a:noFill/>
          <a:ln w="9525">
            <a:noFill/>
            <a:miter lim="800000"/>
            <a:headEnd/>
            <a:tailEnd/>
          </a:ln>
        </p:spPr>
      </p:pic>
      <p:sp>
        <p:nvSpPr>
          <p:cNvPr id="508952" name="Line 24"/>
          <p:cNvSpPr>
            <a:spLocks noChangeShapeType="1"/>
          </p:cNvSpPr>
          <p:nvPr/>
        </p:nvSpPr>
        <p:spPr bwMode="auto">
          <a:xfrm>
            <a:off x="990600" y="2895600"/>
            <a:ext cx="7086600" cy="0"/>
          </a:xfrm>
          <a:prstGeom prst="line">
            <a:avLst/>
          </a:prstGeom>
          <a:noFill/>
          <a:ln w="57150">
            <a:solidFill>
              <a:schemeClr val="tx1"/>
            </a:solidFill>
            <a:round/>
            <a:headEnd/>
            <a:tailEnd/>
          </a:ln>
        </p:spPr>
        <p:txBody>
          <a:bodyPr/>
          <a:lstStyle/>
          <a:p>
            <a:endParaRPr lang="en-US"/>
          </a:p>
        </p:txBody>
      </p:sp>
      <p:sp>
        <p:nvSpPr>
          <p:cNvPr id="52250" name="Text Box 27"/>
          <p:cNvSpPr txBox="1">
            <a:spLocks noChangeArrowheads="1"/>
          </p:cNvSpPr>
          <p:nvPr/>
        </p:nvSpPr>
        <p:spPr bwMode="auto">
          <a:xfrm>
            <a:off x="2286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931"/>
                                        </p:tgtEl>
                                        <p:attrNameLst>
                                          <p:attrName>style.visibility</p:attrName>
                                        </p:attrNameLst>
                                      </p:cBhvr>
                                      <p:to>
                                        <p:strVal val="visible"/>
                                      </p:to>
                                    </p:set>
                                    <p:animEffect transition="in" filter="fade">
                                      <p:cBhvr>
                                        <p:cTn id="7" dur="1000"/>
                                        <p:tgtEl>
                                          <p:spTgt spid="508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932"/>
                                        </p:tgtEl>
                                        <p:attrNameLst>
                                          <p:attrName>style.visibility</p:attrName>
                                        </p:attrNameLst>
                                      </p:cBhvr>
                                      <p:to>
                                        <p:strVal val="visible"/>
                                      </p:to>
                                    </p:set>
                                    <p:animEffect transition="in" filter="fade">
                                      <p:cBhvr>
                                        <p:cTn id="12" dur="1000"/>
                                        <p:tgtEl>
                                          <p:spTgt spid="508932"/>
                                        </p:tgtEl>
                                      </p:cBhvr>
                                    </p:animEffect>
                                  </p:childTnLst>
                                </p:cTn>
                              </p:par>
                              <p:par>
                                <p:cTn id="13" presetID="10" presetClass="entr" presetSubtype="0" fill="hold" nodeType="withEffect">
                                  <p:stCondLst>
                                    <p:cond delay="0"/>
                                  </p:stCondLst>
                                  <p:childTnLst>
                                    <p:set>
                                      <p:cBhvr>
                                        <p:cTn id="14" dur="1" fill="hold">
                                          <p:stCondLst>
                                            <p:cond delay="0"/>
                                          </p:stCondLst>
                                        </p:cTn>
                                        <p:tgtEl>
                                          <p:spTgt spid="508933"/>
                                        </p:tgtEl>
                                        <p:attrNameLst>
                                          <p:attrName>style.visibility</p:attrName>
                                        </p:attrNameLst>
                                      </p:cBhvr>
                                      <p:to>
                                        <p:strVal val="visible"/>
                                      </p:to>
                                    </p:set>
                                    <p:animEffect transition="in" filter="fade">
                                      <p:cBhvr>
                                        <p:cTn id="15" dur="1000"/>
                                        <p:tgtEl>
                                          <p:spTgt spid="508933"/>
                                        </p:tgtEl>
                                      </p:cBhvr>
                                    </p:animEffect>
                                  </p:childTnLst>
                                </p:cTn>
                              </p:par>
                              <p:par>
                                <p:cTn id="16" presetID="10" presetClass="entr" presetSubtype="0" fill="hold" nodeType="withEffect">
                                  <p:stCondLst>
                                    <p:cond delay="0"/>
                                  </p:stCondLst>
                                  <p:childTnLst>
                                    <p:set>
                                      <p:cBhvr>
                                        <p:cTn id="17" dur="1" fill="hold">
                                          <p:stCondLst>
                                            <p:cond delay="0"/>
                                          </p:stCondLst>
                                        </p:cTn>
                                        <p:tgtEl>
                                          <p:spTgt spid="508934"/>
                                        </p:tgtEl>
                                        <p:attrNameLst>
                                          <p:attrName>style.visibility</p:attrName>
                                        </p:attrNameLst>
                                      </p:cBhvr>
                                      <p:to>
                                        <p:strVal val="visible"/>
                                      </p:to>
                                    </p:set>
                                    <p:animEffect transition="in" filter="fade">
                                      <p:cBhvr>
                                        <p:cTn id="18" dur="1000"/>
                                        <p:tgtEl>
                                          <p:spTgt spid="5089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8942"/>
                                        </p:tgtEl>
                                        <p:attrNameLst>
                                          <p:attrName>style.visibility</p:attrName>
                                        </p:attrNameLst>
                                      </p:cBhvr>
                                      <p:to>
                                        <p:strVal val="visible"/>
                                      </p:to>
                                    </p:set>
                                    <p:animEffect transition="in" filter="fade">
                                      <p:cBhvr>
                                        <p:cTn id="21" dur="2000"/>
                                        <p:tgtEl>
                                          <p:spTgt spid="5089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8936"/>
                                        </p:tgtEl>
                                        <p:attrNameLst>
                                          <p:attrName>style.visibility</p:attrName>
                                        </p:attrNameLst>
                                      </p:cBhvr>
                                      <p:to>
                                        <p:strVal val="visible"/>
                                      </p:to>
                                    </p:set>
                                    <p:animEffect transition="in" filter="fade">
                                      <p:cBhvr>
                                        <p:cTn id="26" dur="1000"/>
                                        <p:tgtEl>
                                          <p:spTgt spid="508936"/>
                                        </p:tgtEl>
                                      </p:cBhvr>
                                    </p:animEffect>
                                  </p:childTnLst>
                                </p:cTn>
                              </p:par>
                              <p:par>
                                <p:cTn id="27" presetID="10" presetClass="entr" presetSubtype="0" fill="hold" nodeType="withEffect">
                                  <p:stCondLst>
                                    <p:cond delay="0"/>
                                  </p:stCondLst>
                                  <p:childTnLst>
                                    <p:set>
                                      <p:cBhvr>
                                        <p:cTn id="28" dur="1" fill="hold">
                                          <p:stCondLst>
                                            <p:cond delay="0"/>
                                          </p:stCondLst>
                                        </p:cTn>
                                        <p:tgtEl>
                                          <p:spTgt spid="508941"/>
                                        </p:tgtEl>
                                        <p:attrNameLst>
                                          <p:attrName>style.visibility</p:attrName>
                                        </p:attrNameLst>
                                      </p:cBhvr>
                                      <p:to>
                                        <p:strVal val="visible"/>
                                      </p:to>
                                    </p:set>
                                    <p:animEffect transition="in" filter="fade">
                                      <p:cBhvr>
                                        <p:cTn id="29" dur="1000"/>
                                        <p:tgtEl>
                                          <p:spTgt spid="508941"/>
                                        </p:tgtEl>
                                      </p:cBhvr>
                                    </p:animEffect>
                                  </p:childTnLst>
                                </p:cTn>
                              </p:par>
                              <p:par>
                                <p:cTn id="30" presetID="10" presetClass="entr" presetSubtype="0" fill="hold" nodeType="withEffect">
                                  <p:stCondLst>
                                    <p:cond delay="0"/>
                                  </p:stCondLst>
                                  <p:childTnLst>
                                    <p:set>
                                      <p:cBhvr>
                                        <p:cTn id="31" dur="1" fill="hold">
                                          <p:stCondLst>
                                            <p:cond delay="0"/>
                                          </p:stCondLst>
                                        </p:cTn>
                                        <p:tgtEl>
                                          <p:spTgt spid="508940"/>
                                        </p:tgtEl>
                                        <p:attrNameLst>
                                          <p:attrName>style.visibility</p:attrName>
                                        </p:attrNameLst>
                                      </p:cBhvr>
                                      <p:to>
                                        <p:strVal val="visible"/>
                                      </p:to>
                                    </p:set>
                                    <p:animEffect transition="in" filter="fade">
                                      <p:cBhvr>
                                        <p:cTn id="32" dur="1000"/>
                                        <p:tgtEl>
                                          <p:spTgt spid="508940"/>
                                        </p:tgtEl>
                                      </p:cBhvr>
                                    </p:animEffect>
                                  </p:childTnLst>
                                </p:cTn>
                              </p:par>
                              <p:par>
                                <p:cTn id="33" presetID="10" presetClass="entr" presetSubtype="0" fill="hold" nodeType="withEffect">
                                  <p:stCondLst>
                                    <p:cond delay="0"/>
                                  </p:stCondLst>
                                  <p:childTnLst>
                                    <p:set>
                                      <p:cBhvr>
                                        <p:cTn id="34" dur="1" fill="hold">
                                          <p:stCondLst>
                                            <p:cond delay="0"/>
                                          </p:stCondLst>
                                        </p:cTn>
                                        <p:tgtEl>
                                          <p:spTgt spid="508935"/>
                                        </p:tgtEl>
                                        <p:attrNameLst>
                                          <p:attrName>style.visibility</p:attrName>
                                        </p:attrNameLst>
                                      </p:cBhvr>
                                      <p:to>
                                        <p:strVal val="visible"/>
                                      </p:to>
                                    </p:set>
                                    <p:animEffect transition="in" filter="fade">
                                      <p:cBhvr>
                                        <p:cTn id="35" dur="1000"/>
                                        <p:tgtEl>
                                          <p:spTgt spid="508935"/>
                                        </p:tgtEl>
                                      </p:cBhvr>
                                    </p:animEffect>
                                  </p:childTnLst>
                                </p:cTn>
                              </p:par>
                              <p:par>
                                <p:cTn id="36" presetID="10" presetClass="entr" presetSubtype="0" fill="hold" nodeType="withEffect">
                                  <p:stCondLst>
                                    <p:cond delay="0"/>
                                  </p:stCondLst>
                                  <p:childTnLst>
                                    <p:set>
                                      <p:cBhvr>
                                        <p:cTn id="37" dur="1" fill="hold">
                                          <p:stCondLst>
                                            <p:cond delay="0"/>
                                          </p:stCondLst>
                                        </p:cTn>
                                        <p:tgtEl>
                                          <p:spTgt spid="508939"/>
                                        </p:tgtEl>
                                        <p:attrNameLst>
                                          <p:attrName>style.visibility</p:attrName>
                                        </p:attrNameLst>
                                      </p:cBhvr>
                                      <p:to>
                                        <p:strVal val="visible"/>
                                      </p:to>
                                    </p:set>
                                    <p:animEffect transition="in" filter="fade">
                                      <p:cBhvr>
                                        <p:cTn id="38" dur="1000"/>
                                        <p:tgtEl>
                                          <p:spTgt spid="508939"/>
                                        </p:tgtEl>
                                      </p:cBhvr>
                                    </p:animEffect>
                                  </p:childTnLst>
                                </p:cTn>
                              </p:par>
                              <p:par>
                                <p:cTn id="39" presetID="10" presetClass="entr" presetSubtype="0" fill="hold" nodeType="withEffect">
                                  <p:stCondLst>
                                    <p:cond delay="0"/>
                                  </p:stCondLst>
                                  <p:childTnLst>
                                    <p:set>
                                      <p:cBhvr>
                                        <p:cTn id="40" dur="1" fill="hold">
                                          <p:stCondLst>
                                            <p:cond delay="0"/>
                                          </p:stCondLst>
                                        </p:cTn>
                                        <p:tgtEl>
                                          <p:spTgt spid="508938"/>
                                        </p:tgtEl>
                                        <p:attrNameLst>
                                          <p:attrName>style.visibility</p:attrName>
                                        </p:attrNameLst>
                                      </p:cBhvr>
                                      <p:to>
                                        <p:strVal val="visible"/>
                                      </p:to>
                                    </p:set>
                                    <p:animEffect transition="in" filter="fade">
                                      <p:cBhvr>
                                        <p:cTn id="41" dur="1000"/>
                                        <p:tgtEl>
                                          <p:spTgt spid="508938"/>
                                        </p:tgtEl>
                                      </p:cBhvr>
                                    </p:animEffect>
                                  </p:childTnLst>
                                </p:cTn>
                              </p:par>
                              <p:par>
                                <p:cTn id="42" presetID="10" presetClass="entr" presetSubtype="0" fill="hold" nodeType="withEffect">
                                  <p:stCondLst>
                                    <p:cond delay="0"/>
                                  </p:stCondLst>
                                  <p:childTnLst>
                                    <p:set>
                                      <p:cBhvr>
                                        <p:cTn id="43" dur="1" fill="hold">
                                          <p:stCondLst>
                                            <p:cond delay="0"/>
                                          </p:stCondLst>
                                        </p:cTn>
                                        <p:tgtEl>
                                          <p:spTgt spid="508937"/>
                                        </p:tgtEl>
                                        <p:attrNameLst>
                                          <p:attrName>style.visibility</p:attrName>
                                        </p:attrNameLst>
                                      </p:cBhvr>
                                      <p:to>
                                        <p:strVal val="visible"/>
                                      </p:to>
                                    </p:set>
                                    <p:animEffect transition="in" filter="fade">
                                      <p:cBhvr>
                                        <p:cTn id="44" dur="1000"/>
                                        <p:tgtEl>
                                          <p:spTgt spid="5089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8952"/>
                                        </p:tgtEl>
                                        <p:attrNameLst>
                                          <p:attrName>style.visibility</p:attrName>
                                        </p:attrNameLst>
                                      </p:cBhvr>
                                      <p:to>
                                        <p:strVal val="visible"/>
                                      </p:to>
                                    </p:set>
                                    <p:animEffect transition="in" filter="fade">
                                      <p:cBhvr>
                                        <p:cTn id="47" dur="3000"/>
                                        <p:tgtEl>
                                          <p:spTgt spid="5089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8951"/>
                                        </p:tgtEl>
                                        <p:attrNameLst>
                                          <p:attrName>style.visibility</p:attrName>
                                        </p:attrNameLst>
                                      </p:cBhvr>
                                      <p:to>
                                        <p:strVal val="visible"/>
                                      </p:to>
                                    </p:set>
                                    <p:animEffect transition="in" filter="fade">
                                      <p:cBhvr>
                                        <p:cTn id="52" dur="1000"/>
                                        <p:tgtEl>
                                          <p:spTgt spid="508951"/>
                                        </p:tgtEl>
                                      </p:cBhvr>
                                    </p:animEffect>
                                  </p:childTnLst>
                                </p:cTn>
                              </p:par>
                              <p:par>
                                <p:cTn id="53" presetID="10" presetClass="entr" presetSubtype="0" fill="hold" nodeType="withEffect">
                                  <p:stCondLst>
                                    <p:cond delay="0"/>
                                  </p:stCondLst>
                                  <p:childTnLst>
                                    <p:set>
                                      <p:cBhvr>
                                        <p:cTn id="54" dur="1" fill="hold">
                                          <p:stCondLst>
                                            <p:cond delay="0"/>
                                          </p:stCondLst>
                                        </p:cTn>
                                        <p:tgtEl>
                                          <p:spTgt spid="508945"/>
                                        </p:tgtEl>
                                        <p:attrNameLst>
                                          <p:attrName>style.visibility</p:attrName>
                                        </p:attrNameLst>
                                      </p:cBhvr>
                                      <p:to>
                                        <p:strVal val="visible"/>
                                      </p:to>
                                    </p:set>
                                    <p:animEffect transition="in" filter="fade">
                                      <p:cBhvr>
                                        <p:cTn id="55" dur="1000"/>
                                        <p:tgtEl>
                                          <p:spTgt spid="508945"/>
                                        </p:tgtEl>
                                      </p:cBhvr>
                                    </p:animEffect>
                                  </p:childTnLst>
                                </p:cTn>
                              </p:par>
                              <p:par>
                                <p:cTn id="56" presetID="10" presetClass="entr" presetSubtype="0" fill="hold" nodeType="withEffect">
                                  <p:stCondLst>
                                    <p:cond delay="0"/>
                                  </p:stCondLst>
                                  <p:childTnLst>
                                    <p:set>
                                      <p:cBhvr>
                                        <p:cTn id="57" dur="1" fill="hold">
                                          <p:stCondLst>
                                            <p:cond delay="0"/>
                                          </p:stCondLst>
                                        </p:cTn>
                                        <p:tgtEl>
                                          <p:spTgt spid="508946"/>
                                        </p:tgtEl>
                                        <p:attrNameLst>
                                          <p:attrName>style.visibility</p:attrName>
                                        </p:attrNameLst>
                                      </p:cBhvr>
                                      <p:to>
                                        <p:strVal val="visible"/>
                                      </p:to>
                                    </p:set>
                                    <p:animEffect transition="in" filter="fade">
                                      <p:cBhvr>
                                        <p:cTn id="58" dur="1000"/>
                                        <p:tgtEl>
                                          <p:spTgt spid="508946"/>
                                        </p:tgtEl>
                                      </p:cBhvr>
                                    </p:animEffect>
                                  </p:childTnLst>
                                </p:cTn>
                              </p:par>
                              <p:par>
                                <p:cTn id="59" presetID="10" presetClass="entr" presetSubtype="0" fill="hold" nodeType="withEffect">
                                  <p:stCondLst>
                                    <p:cond delay="0"/>
                                  </p:stCondLst>
                                  <p:childTnLst>
                                    <p:set>
                                      <p:cBhvr>
                                        <p:cTn id="60" dur="1" fill="hold">
                                          <p:stCondLst>
                                            <p:cond delay="0"/>
                                          </p:stCondLst>
                                        </p:cTn>
                                        <p:tgtEl>
                                          <p:spTgt spid="508947"/>
                                        </p:tgtEl>
                                        <p:attrNameLst>
                                          <p:attrName>style.visibility</p:attrName>
                                        </p:attrNameLst>
                                      </p:cBhvr>
                                      <p:to>
                                        <p:strVal val="visible"/>
                                      </p:to>
                                    </p:set>
                                    <p:animEffect transition="in" filter="fade">
                                      <p:cBhvr>
                                        <p:cTn id="61" dur="1000"/>
                                        <p:tgtEl>
                                          <p:spTgt spid="508947"/>
                                        </p:tgtEl>
                                      </p:cBhvr>
                                    </p:animEffect>
                                  </p:childTnLst>
                                </p:cTn>
                              </p:par>
                              <p:par>
                                <p:cTn id="62" presetID="10" presetClass="entr" presetSubtype="0" fill="hold" nodeType="withEffect">
                                  <p:stCondLst>
                                    <p:cond delay="0"/>
                                  </p:stCondLst>
                                  <p:childTnLst>
                                    <p:set>
                                      <p:cBhvr>
                                        <p:cTn id="63" dur="1" fill="hold">
                                          <p:stCondLst>
                                            <p:cond delay="0"/>
                                          </p:stCondLst>
                                        </p:cTn>
                                        <p:tgtEl>
                                          <p:spTgt spid="508943"/>
                                        </p:tgtEl>
                                        <p:attrNameLst>
                                          <p:attrName>style.visibility</p:attrName>
                                        </p:attrNameLst>
                                      </p:cBhvr>
                                      <p:to>
                                        <p:strVal val="visible"/>
                                      </p:to>
                                    </p:set>
                                    <p:animEffect transition="in" filter="fade">
                                      <p:cBhvr>
                                        <p:cTn id="64" dur="1000"/>
                                        <p:tgtEl>
                                          <p:spTgt spid="508943"/>
                                        </p:tgtEl>
                                      </p:cBhvr>
                                    </p:animEffect>
                                  </p:childTnLst>
                                </p:cTn>
                              </p:par>
                              <p:par>
                                <p:cTn id="65" presetID="10" presetClass="entr" presetSubtype="0" fill="hold" nodeType="withEffect">
                                  <p:stCondLst>
                                    <p:cond delay="0"/>
                                  </p:stCondLst>
                                  <p:childTnLst>
                                    <p:set>
                                      <p:cBhvr>
                                        <p:cTn id="66" dur="1" fill="hold">
                                          <p:stCondLst>
                                            <p:cond delay="0"/>
                                          </p:stCondLst>
                                        </p:cTn>
                                        <p:tgtEl>
                                          <p:spTgt spid="508948"/>
                                        </p:tgtEl>
                                        <p:attrNameLst>
                                          <p:attrName>style.visibility</p:attrName>
                                        </p:attrNameLst>
                                      </p:cBhvr>
                                      <p:to>
                                        <p:strVal val="visible"/>
                                      </p:to>
                                    </p:set>
                                    <p:animEffect transition="in" filter="fade">
                                      <p:cBhvr>
                                        <p:cTn id="67" dur="1000"/>
                                        <p:tgtEl>
                                          <p:spTgt spid="508948"/>
                                        </p:tgtEl>
                                      </p:cBhvr>
                                    </p:animEffect>
                                  </p:childTnLst>
                                </p:cTn>
                              </p:par>
                              <p:par>
                                <p:cTn id="68" presetID="10" presetClass="entr" presetSubtype="0" fill="hold" nodeType="withEffect">
                                  <p:stCondLst>
                                    <p:cond delay="0"/>
                                  </p:stCondLst>
                                  <p:childTnLst>
                                    <p:set>
                                      <p:cBhvr>
                                        <p:cTn id="69" dur="1" fill="hold">
                                          <p:stCondLst>
                                            <p:cond delay="0"/>
                                          </p:stCondLst>
                                        </p:cTn>
                                        <p:tgtEl>
                                          <p:spTgt spid="508949"/>
                                        </p:tgtEl>
                                        <p:attrNameLst>
                                          <p:attrName>style.visibility</p:attrName>
                                        </p:attrNameLst>
                                      </p:cBhvr>
                                      <p:to>
                                        <p:strVal val="visible"/>
                                      </p:to>
                                    </p:set>
                                    <p:animEffect transition="in" filter="fade">
                                      <p:cBhvr>
                                        <p:cTn id="70" dur="1000"/>
                                        <p:tgtEl>
                                          <p:spTgt spid="508949"/>
                                        </p:tgtEl>
                                      </p:cBhvr>
                                    </p:animEffect>
                                  </p:childTnLst>
                                </p:cTn>
                              </p:par>
                              <p:par>
                                <p:cTn id="71" presetID="10" presetClass="entr" presetSubtype="0" fill="hold" nodeType="withEffect">
                                  <p:stCondLst>
                                    <p:cond delay="0"/>
                                  </p:stCondLst>
                                  <p:childTnLst>
                                    <p:set>
                                      <p:cBhvr>
                                        <p:cTn id="72" dur="1" fill="hold">
                                          <p:stCondLst>
                                            <p:cond delay="0"/>
                                          </p:stCondLst>
                                        </p:cTn>
                                        <p:tgtEl>
                                          <p:spTgt spid="508944"/>
                                        </p:tgtEl>
                                        <p:attrNameLst>
                                          <p:attrName>style.visibility</p:attrName>
                                        </p:attrNameLst>
                                      </p:cBhvr>
                                      <p:to>
                                        <p:strVal val="visible"/>
                                      </p:to>
                                    </p:set>
                                    <p:animEffect transition="in" filter="fade">
                                      <p:cBhvr>
                                        <p:cTn id="73" dur="1000"/>
                                        <p:tgtEl>
                                          <p:spTgt spid="508944"/>
                                        </p:tgtEl>
                                      </p:cBhvr>
                                    </p:animEffect>
                                  </p:childTnLst>
                                </p:cTn>
                              </p:par>
                              <p:par>
                                <p:cTn id="74" presetID="10" presetClass="entr" presetSubtype="0" fill="hold" nodeType="withEffect">
                                  <p:stCondLst>
                                    <p:cond delay="0"/>
                                  </p:stCondLst>
                                  <p:childTnLst>
                                    <p:set>
                                      <p:cBhvr>
                                        <p:cTn id="75" dur="1" fill="hold">
                                          <p:stCondLst>
                                            <p:cond delay="0"/>
                                          </p:stCondLst>
                                        </p:cTn>
                                        <p:tgtEl>
                                          <p:spTgt spid="508950"/>
                                        </p:tgtEl>
                                        <p:attrNameLst>
                                          <p:attrName>style.visibility</p:attrName>
                                        </p:attrNameLst>
                                      </p:cBhvr>
                                      <p:to>
                                        <p:strVal val="visible"/>
                                      </p:to>
                                    </p:set>
                                    <p:animEffect transition="in" filter="fade">
                                      <p:cBhvr>
                                        <p:cTn id="76" dur="1000"/>
                                        <p:tgtEl>
                                          <p:spTgt spid="50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2" grpId="0" animBg="1"/>
      <p:bldP spid="50895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3251" name="Text Box 9"/>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53252" name="Group 13"/>
          <p:cNvGrpSpPr>
            <a:grpSpLocks/>
          </p:cNvGrpSpPr>
          <p:nvPr/>
        </p:nvGrpSpPr>
        <p:grpSpPr bwMode="auto">
          <a:xfrm>
            <a:off x="609600" y="457200"/>
            <a:ext cx="7924800" cy="5247620"/>
            <a:chOff x="609600" y="457200"/>
            <a:chExt cx="7924800" cy="5247620"/>
          </a:xfrm>
        </p:grpSpPr>
        <p:sp>
          <p:nvSpPr>
            <p:cNvPr id="53253" name="Text Box 4"/>
            <p:cNvSpPr txBox="1">
              <a:spLocks noChangeArrowheads="1"/>
            </p:cNvSpPr>
            <p:nvPr/>
          </p:nvSpPr>
          <p:spPr bwMode="auto">
            <a:xfrm>
              <a:off x="5943600" y="2209800"/>
              <a:ext cx="2590800" cy="523220"/>
            </a:xfrm>
            <a:prstGeom prst="rect">
              <a:avLst/>
            </a:prstGeom>
            <a:noFill/>
            <a:ln w="9525">
              <a:noFill/>
              <a:miter lim="800000"/>
              <a:headEnd/>
              <a:tailEnd/>
            </a:ln>
          </p:spPr>
          <p:txBody>
            <a:bodyPr>
              <a:spAutoFit/>
            </a:bodyPr>
            <a:lstStyle/>
            <a:p>
              <a:pPr algn="ctr"/>
              <a:r>
                <a:rPr lang="en-US" sz="2800" u="none" dirty="0">
                  <a:latin typeface="Bell MT" pitchFamily="18" charset="0"/>
                </a:rPr>
                <a:t>Equally to All</a:t>
              </a:r>
            </a:p>
          </p:txBody>
        </p:sp>
        <p:sp>
          <p:nvSpPr>
            <p:cNvPr id="53254" name="Text Box 5"/>
            <p:cNvSpPr txBox="1">
              <a:spLocks noChangeArrowheads="1"/>
            </p:cNvSpPr>
            <p:nvPr/>
          </p:nvSpPr>
          <p:spPr bwMode="auto">
            <a:xfrm>
              <a:off x="609600" y="1997075"/>
              <a:ext cx="2819400" cy="954107"/>
            </a:xfrm>
            <a:prstGeom prst="rect">
              <a:avLst/>
            </a:prstGeom>
            <a:noFill/>
            <a:ln w="9525">
              <a:noFill/>
              <a:miter lim="800000"/>
              <a:headEnd/>
              <a:tailEnd/>
            </a:ln>
          </p:spPr>
          <p:txBody>
            <a:bodyPr>
              <a:spAutoFit/>
            </a:bodyPr>
            <a:lstStyle/>
            <a:p>
              <a:pPr algn="ctr"/>
              <a:r>
                <a:rPr lang="en-US" sz="2800" u="none" dirty="0">
                  <a:latin typeface="Bell MT" pitchFamily="18" charset="0"/>
                </a:rPr>
                <a:t>Applying </a:t>
              </a:r>
            </a:p>
            <a:p>
              <a:pPr algn="ctr"/>
              <a:r>
                <a:rPr lang="en-US" sz="2800" u="none" dirty="0">
                  <a:latin typeface="Bell MT" pitchFamily="18" charset="0"/>
                </a:rPr>
                <a:t>the Rule of Law</a:t>
              </a:r>
            </a:p>
          </p:txBody>
        </p:sp>
        <p:sp>
          <p:nvSpPr>
            <p:cNvPr id="53255" name="Text Box 6"/>
            <p:cNvSpPr txBox="1">
              <a:spLocks noChangeArrowheads="1"/>
            </p:cNvSpPr>
            <p:nvPr/>
          </p:nvSpPr>
          <p:spPr bwMode="auto">
            <a:xfrm>
              <a:off x="2286000" y="5181600"/>
              <a:ext cx="4800600" cy="523220"/>
            </a:xfrm>
            <a:prstGeom prst="rect">
              <a:avLst/>
            </a:prstGeom>
            <a:noFill/>
            <a:ln w="9525">
              <a:noFill/>
              <a:miter lim="800000"/>
              <a:headEnd/>
              <a:tailEnd/>
            </a:ln>
          </p:spPr>
          <p:txBody>
            <a:bodyPr>
              <a:spAutoFit/>
            </a:bodyPr>
            <a:lstStyle/>
            <a:p>
              <a:pPr algn="ctr"/>
              <a:r>
                <a:rPr lang="en-US" sz="2800" u="none" dirty="0">
                  <a:latin typeface="Bell MT" pitchFamily="18" charset="0"/>
                </a:rPr>
                <a:t>Fair &amp; Impartial Courts</a:t>
              </a:r>
            </a:p>
          </p:txBody>
        </p:sp>
        <p:grpSp>
          <p:nvGrpSpPr>
            <p:cNvPr id="53256" name="Group 12"/>
            <p:cNvGrpSpPr>
              <a:grpSpLocks/>
            </p:cNvGrpSpPr>
            <p:nvPr/>
          </p:nvGrpSpPr>
          <p:grpSpPr bwMode="auto">
            <a:xfrm>
              <a:off x="2057400" y="457200"/>
              <a:ext cx="5105400" cy="4724400"/>
              <a:chOff x="2057400" y="457200"/>
              <a:chExt cx="5105400" cy="4724400"/>
            </a:xfrm>
          </p:grpSpPr>
          <p:sp>
            <p:nvSpPr>
              <p:cNvPr id="11" name="Isosceles Triangle 10"/>
              <p:cNvSpPr/>
              <p:nvPr/>
            </p:nvSpPr>
            <p:spPr>
              <a:xfrm>
                <a:off x="2057400" y="457200"/>
                <a:ext cx="5105400" cy="4724400"/>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8" name="TextBox 9"/>
              <p:cNvSpPr txBox="1">
                <a:spLocks noChangeArrowheads="1"/>
              </p:cNvSpPr>
              <p:nvPr/>
            </p:nvSpPr>
            <p:spPr bwMode="auto">
              <a:xfrm>
                <a:off x="2971800" y="2743200"/>
                <a:ext cx="3153228" cy="2000548"/>
              </a:xfrm>
              <a:prstGeom prst="rect">
                <a:avLst/>
              </a:prstGeom>
              <a:noFill/>
              <a:ln w="9525">
                <a:noFill/>
                <a:miter lim="800000"/>
                <a:headEnd/>
                <a:tailEnd/>
              </a:ln>
            </p:spPr>
            <p:txBody>
              <a:bodyPr wrap="square">
                <a:spAutoFit/>
              </a:bodyPr>
              <a:lstStyle/>
              <a:p>
                <a:pPr algn="ctr"/>
                <a:r>
                  <a:rPr lang="en-US" sz="6200" b="1" u="none" dirty="0">
                    <a:solidFill>
                      <a:srgbClr val="1E2171"/>
                    </a:solidFill>
                    <a:effectLst>
                      <a:outerShdw blurRad="38100" dist="38100" dir="2700000" algn="tl">
                        <a:srgbClr val="000000">
                          <a:alpha val="43137"/>
                        </a:srgbClr>
                      </a:outerShdw>
                    </a:effectLst>
                    <a:latin typeface="Bell MT" pitchFamily="18" charset="0"/>
                  </a:rPr>
                  <a:t>Equal Justice </a:t>
                </a: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67298" name="Text Box 2"/>
          <p:cNvSpPr txBox="1">
            <a:spLocks noChangeArrowheads="1"/>
          </p:cNvSpPr>
          <p:nvPr/>
        </p:nvSpPr>
        <p:spPr bwMode="auto">
          <a:xfrm>
            <a:off x="2133600" y="2879725"/>
            <a:ext cx="4800600" cy="1006475"/>
          </a:xfrm>
          <a:prstGeom prst="rect">
            <a:avLst/>
          </a:prstGeom>
          <a:noFill/>
          <a:ln w="9525">
            <a:noFill/>
            <a:miter lim="800000"/>
            <a:headEnd/>
            <a:tailEnd/>
          </a:ln>
          <a:effectLst/>
        </p:spPr>
        <p:txBody>
          <a:bodyPr>
            <a:spAutoFit/>
          </a:bodyPr>
          <a:lstStyle/>
          <a:p>
            <a:pPr algn="ctr">
              <a:spcBef>
                <a:spcPct val="50000"/>
              </a:spcBef>
              <a:defRPr/>
            </a:pPr>
            <a:r>
              <a:rPr lang="en-US" sz="6000" u="none" dirty="0">
                <a:solidFill>
                  <a:srgbClr val="1E2171"/>
                </a:solidFill>
                <a:effectLst>
                  <a:outerShdw blurRad="38100" dist="38100" dir="2700000" algn="tl">
                    <a:srgbClr val="000000"/>
                  </a:outerShdw>
                </a:effectLst>
                <a:latin typeface="Bell MT" pitchFamily="18" charset="0"/>
              </a:rPr>
              <a:t>Our Courts</a:t>
            </a:r>
          </a:p>
        </p:txBody>
      </p:sp>
      <p:sp>
        <p:nvSpPr>
          <p:cNvPr id="567299" name="AutoShape 3"/>
          <p:cNvSpPr>
            <a:spLocks noChangeArrowheads="1"/>
          </p:cNvSpPr>
          <p:nvPr/>
        </p:nvSpPr>
        <p:spPr bwMode="auto">
          <a:xfrm>
            <a:off x="2895600" y="838200"/>
            <a:ext cx="2895600" cy="228600"/>
          </a:xfrm>
          <a:prstGeom prst="rightArrow">
            <a:avLst>
              <a:gd name="adj1" fmla="val 50000"/>
              <a:gd name="adj2" fmla="val 316667"/>
            </a:avLst>
          </a:prstGeom>
          <a:solidFill>
            <a:schemeClr val="accent1"/>
          </a:solidFill>
          <a:ln w="9525">
            <a:solidFill>
              <a:schemeClr val="tx1"/>
            </a:solidFill>
            <a:miter lim="800000"/>
            <a:headEnd/>
            <a:tailEnd/>
          </a:ln>
        </p:spPr>
        <p:txBody>
          <a:bodyPr wrap="none" anchor="ctr"/>
          <a:lstStyle/>
          <a:p>
            <a:endParaRPr lang="en-US"/>
          </a:p>
        </p:txBody>
      </p:sp>
      <p:sp>
        <p:nvSpPr>
          <p:cNvPr id="567300" name="AutoShape 4"/>
          <p:cNvSpPr>
            <a:spLocks noChangeArrowheads="1"/>
          </p:cNvSpPr>
          <p:nvPr/>
        </p:nvSpPr>
        <p:spPr bwMode="auto">
          <a:xfrm>
            <a:off x="2895600" y="2438400"/>
            <a:ext cx="2895600" cy="228600"/>
          </a:xfrm>
          <a:prstGeom prst="rightArrow">
            <a:avLst>
              <a:gd name="adj1" fmla="val 50000"/>
              <a:gd name="adj2" fmla="val 316667"/>
            </a:avLst>
          </a:prstGeom>
          <a:solidFill>
            <a:schemeClr val="accent1"/>
          </a:solidFill>
          <a:ln w="9525">
            <a:solidFill>
              <a:schemeClr val="tx1"/>
            </a:solidFill>
            <a:miter lim="800000"/>
            <a:headEnd/>
            <a:tailEnd/>
          </a:ln>
        </p:spPr>
        <p:txBody>
          <a:bodyPr wrap="none" anchor="ctr"/>
          <a:lstStyle/>
          <a:p>
            <a:endParaRPr lang="en-US"/>
          </a:p>
        </p:txBody>
      </p:sp>
      <p:sp>
        <p:nvSpPr>
          <p:cNvPr id="567301" name="AutoShape 5"/>
          <p:cNvSpPr>
            <a:spLocks noChangeArrowheads="1"/>
          </p:cNvSpPr>
          <p:nvPr/>
        </p:nvSpPr>
        <p:spPr bwMode="auto">
          <a:xfrm>
            <a:off x="2895600" y="4191000"/>
            <a:ext cx="2895600" cy="228600"/>
          </a:xfrm>
          <a:prstGeom prst="rightArrow">
            <a:avLst>
              <a:gd name="adj1" fmla="val 50000"/>
              <a:gd name="adj2" fmla="val 316667"/>
            </a:avLst>
          </a:prstGeom>
          <a:solidFill>
            <a:schemeClr val="accent1"/>
          </a:solidFill>
          <a:ln w="9525">
            <a:solidFill>
              <a:schemeClr val="tx1"/>
            </a:solidFill>
            <a:miter lim="800000"/>
            <a:headEnd/>
            <a:tailEnd/>
          </a:ln>
        </p:spPr>
        <p:txBody>
          <a:bodyPr wrap="none" anchor="ctr"/>
          <a:lstStyle/>
          <a:p>
            <a:endParaRPr lang="en-US"/>
          </a:p>
        </p:txBody>
      </p:sp>
      <p:sp>
        <p:nvSpPr>
          <p:cNvPr id="567302" name="AutoShape 6"/>
          <p:cNvSpPr>
            <a:spLocks noChangeArrowheads="1"/>
          </p:cNvSpPr>
          <p:nvPr/>
        </p:nvSpPr>
        <p:spPr bwMode="auto">
          <a:xfrm>
            <a:off x="2895600" y="5867400"/>
            <a:ext cx="2895600" cy="228600"/>
          </a:xfrm>
          <a:prstGeom prst="rightArrow">
            <a:avLst>
              <a:gd name="adj1" fmla="val 50000"/>
              <a:gd name="adj2" fmla="val 316667"/>
            </a:avLst>
          </a:prstGeom>
          <a:solidFill>
            <a:schemeClr val="accent1"/>
          </a:solidFill>
          <a:ln w="9525">
            <a:solidFill>
              <a:schemeClr val="tx1"/>
            </a:solidFill>
            <a:miter lim="800000"/>
            <a:headEnd/>
            <a:tailEnd/>
          </a:ln>
        </p:spPr>
        <p:txBody>
          <a:bodyPr wrap="none" anchor="ctr"/>
          <a:lstStyle/>
          <a:p>
            <a:endParaRPr lang="en-US"/>
          </a:p>
        </p:txBody>
      </p:sp>
      <p:sp>
        <p:nvSpPr>
          <p:cNvPr id="567303" name="Oval 7"/>
          <p:cNvSpPr>
            <a:spLocks noChangeArrowheads="1"/>
          </p:cNvSpPr>
          <p:nvPr/>
        </p:nvSpPr>
        <p:spPr bwMode="auto">
          <a:xfrm>
            <a:off x="0" y="228600"/>
            <a:ext cx="31242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Select the best </a:t>
            </a:r>
          </a:p>
          <a:p>
            <a:pPr algn="ctr"/>
            <a:r>
              <a:rPr lang="en-US" sz="2000" u="none" dirty="0">
                <a:latin typeface="Bell MT" pitchFamily="18" charset="0"/>
              </a:rPr>
              <a:t>to serve as judges.</a:t>
            </a:r>
          </a:p>
        </p:txBody>
      </p:sp>
      <p:sp>
        <p:nvSpPr>
          <p:cNvPr id="567304" name="Oval 8"/>
          <p:cNvSpPr>
            <a:spLocks noChangeArrowheads="1"/>
          </p:cNvSpPr>
          <p:nvPr/>
        </p:nvSpPr>
        <p:spPr bwMode="auto">
          <a:xfrm>
            <a:off x="0" y="1828800"/>
            <a:ext cx="31242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Ensure Compliance </a:t>
            </a:r>
          </a:p>
          <a:p>
            <a:pPr algn="ctr"/>
            <a:r>
              <a:rPr lang="en-US" sz="2000" u="none" dirty="0">
                <a:latin typeface="Bell MT" pitchFamily="18" charset="0"/>
              </a:rPr>
              <a:t>with </a:t>
            </a:r>
          </a:p>
          <a:p>
            <a:pPr algn="ctr"/>
            <a:r>
              <a:rPr lang="en-US" sz="2000" u="none" dirty="0">
                <a:latin typeface="Bell MT" pitchFamily="18" charset="0"/>
              </a:rPr>
              <a:t>Judicial Code of Conduct</a:t>
            </a:r>
          </a:p>
        </p:txBody>
      </p:sp>
      <p:sp>
        <p:nvSpPr>
          <p:cNvPr id="567305" name="Oval 9"/>
          <p:cNvSpPr>
            <a:spLocks noChangeArrowheads="1"/>
          </p:cNvSpPr>
          <p:nvPr/>
        </p:nvSpPr>
        <p:spPr bwMode="auto">
          <a:xfrm>
            <a:off x="0" y="3581400"/>
            <a:ext cx="31242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Ensure that Judges </a:t>
            </a:r>
          </a:p>
          <a:p>
            <a:pPr algn="ctr"/>
            <a:r>
              <a:rPr lang="en-US" sz="2000" u="none" dirty="0">
                <a:latin typeface="Bell MT" pitchFamily="18" charset="0"/>
              </a:rPr>
              <a:t>are fair &amp; impartial</a:t>
            </a:r>
          </a:p>
        </p:txBody>
      </p:sp>
      <p:sp>
        <p:nvSpPr>
          <p:cNvPr id="567306" name="Oval 10"/>
          <p:cNvSpPr>
            <a:spLocks noChangeArrowheads="1"/>
          </p:cNvSpPr>
          <p:nvPr/>
        </p:nvSpPr>
        <p:spPr bwMode="auto">
          <a:xfrm>
            <a:off x="0" y="5257800"/>
            <a:ext cx="31242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Ensure that judges </a:t>
            </a:r>
          </a:p>
          <a:p>
            <a:pPr algn="ctr"/>
            <a:r>
              <a:rPr lang="en-US" sz="2000" u="none" dirty="0">
                <a:latin typeface="Bell MT" pitchFamily="18" charset="0"/>
              </a:rPr>
              <a:t>conduct proceedings fairly</a:t>
            </a:r>
          </a:p>
          <a:p>
            <a:pPr algn="ctr"/>
            <a:r>
              <a:rPr lang="en-US" sz="2000" u="none" dirty="0">
                <a:latin typeface="Bell MT" pitchFamily="18" charset="0"/>
              </a:rPr>
              <a:t>&amp; apply the Rule of Law</a:t>
            </a:r>
          </a:p>
        </p:txBody>
      </p:sp>
      <p:sp>
        <p:nvSpPr>
          <p:cNvPr id="567307" name="Oval 11"/>
          <p:cNvSpPr>
            <a:spLocks noChangeArrowheads="1"/>
          </p:cNvSpPr>
          <p:nvPr/>
        </p:nvSpPr>
        <p:spPr bwMode="auto">
          <a:xfrm>
            <a:off x="5791200" y="228600"/>
            <a:ext cx="33528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Nominating Commissions</a:t>
            </a:r>
          </a:p>
          <a:p>
            <a:pPr algn="ctr"/>
            <a:r>
              <a:rPr lang="en-US" sz="2000" u="none" dirty="0">
                <a:latin typeface="Bell MT" pitchFamily="18" charset="0"/>
              </a:rPr>
              <a:t>select the best to serve.</a:t>
            </a:r>
          </a:p>
        </p:txBody>
      </p:sp>
      <p:sp>
        <p:nvSpPr>
          <p:cNvPr id="567308" name="Oval 12"/>
          <p:cNvSpPr>
            <a:spLocks noChangeArrowheads="1"/>
          </p:cNvSpPr>
          <p:nvPr/>
        </p:nvSpPr>
        <p:spPr bwMode="auto">
          <a:xfrm>
            <a:off x="5791200" y="5257800"/>
            <a:ext cx="33528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Appellate courts review </a:t>
            </a:r>
          </a:p>
          <a:p>
            <a:pPr algn="ctr"/>
            <a:r>
              <a:rPr lang="en-US" sz="2000" u="none" dirty="0">
                <a:latin typeface="Bell MT" pitchFamily="18" charset="0"/>
              </a:rPr>
              <a:t>trial court decisions.</a:t>
            </a:r>
          </a:p>
        </p:txBody>
      </p:sp>
      <p:sp>
        <p:nvSpPr>
          <p:cNvPr id="567309" name="Oval 13"/>
          <p:cNvSpPr>
            <a:spLocks noChangeArrowheads="1"/>
          </p:cNvSpPr>
          <p:nvPr/>
        </p:nvSpPr>
        <p:spPr bwMode="auto">
          <a:xfrm>
            <a:off x="5791200" y="3581400"/>
            <a:ext cx="33528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Judges are required to </a:t>
            </a:r>
          </a:p>
          <a:p>
            <a:pPr algn="ctr"/>
            <a:r>
              <a:rPr lang="en-US" sz="2000" u="none" dirty="0">
                <a:latin typeface="Bell MT" pitchFamily="18" charset="0"/>
              </a:rPr>
              <a:t>disclose their personal finances</a:t>
            </a:r>
          </a:p>
          <a:p>
            <a:pPr algn="ctr"/>
            <a:r>
              <a:rPr lang="en-US" sz="2000" u="none" dirty="0">
                <a:latin typeface="Bell MT" pitchFamily="18" charset="0"/>
              </a:rPr>
              <a:t>and to </a:t>
            </a:r>
            <a:r>
              <a:rPr lang="en-US" sz="2000" u="none" dirty="0" err="1">
                <a:latin typeface="Bell MT" pitchFamily="18" charset="0"/>
              </a:rPr>
              <a:t>recuse</a:t>
            </a:r>
            <a:r>
              <a:rPr lang="en-US" sz="2000" u="none" dirty="0">
                <a:latin typeface="Bell MT" pitchFamily="18" charset="0"/>
              </a:rPr>
              <a:t>. </a:t>
            </a:r>
          </a:p>
        </p:txBody>
      </p:sp>
      <p:sp>
        <p:nvSpPr>
          <p:cNvPr id="567310" name="Oval 14"/>
          <p:cNvSpPr>
            <a:spLocks noChangeArrowheads="1"/>
          </p:cNvSpPr>
          <p:nvPr/>
        </p:nvSpPr>
        <p:spPr bwMode="auto">
          <a:xfrm>
            <a:off x="5791200" y="1828800"/>
            <a:ext cx="3352800" cy="1447800"/>
          </a:xfrm>
          <a:prstGeom prst="ellipse">
            <a:avLst/>
          </a:prstGeom>
          <a:solidFill>
            <a:schemeClr val="accent1"/>
          </a:solidFill>
          <a:ln w="9525">
            <a:solidFill>
              <a:schemeClr val="tx1"/>
            </a:solidFill>
            <a:round/>
            <a:headEnd/>
            <a:tailEnd/>
          </a:ln>
        </p:spPr>
        <p:txBody>
          <a:bodyPr wrap="none" anchor="ctr"/>
          <a:lstStyle/>
          <a:p>
            <a:pPr algn="ctr"/>
            <a:r>
              <a:rPr lang="en-US" sz="2000" u="none" dirty="0">
                <a:latin typeface="Bell MT" pitchFamily="18" charset="0"/>
              </a:rPr>
              <a:t>Disciplinary Commission</a:t>
            </a:r>
          </a:p>
          <a:p>
            <a:pPr algn="ctr"/>
            <a:r>
              <a:rPr lang="en-US" sz="2000" u="none" dirty="0">
                <a:latin typeface="Bell MT" pitchFamily="18" charset="0"/>
              </a:rPr>
              <a:t>enforces conduct </a:t>
            </a:r>
          </a:p>
          <a:p>
            <a:pPr algn="ctr"/>
            <a:r>
              <a:rPr lang="en-US" sz="2000" u="none" dirty="0">
                <a:latin typeface="Bell MT" pitchFamily="18" charset="0"/>
              </a:rPr>
              <a:t>&amp; performance standards.</a:t>
            </a:r>
          </a:p>
        </p:txBody>
      </p:sp>
      <p:sp>
        <p:nvSpPr>
          <p:cNvPr id="54288" name="Text Box 1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7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67299"/>
                                        </p:tgtEl>
                                        <p:attrNameLst>
                                          <p:attrName>style.visibility</p:attrName>
                                        </p:attrNameLst>
                                      </p:cBhvr>
                                      <p:to>
                                        <p:strVal val="visible"/>
                                      </p:to>
                                    </p:set>
                                    <p:anim calcmode="lin" valueType="num">
                                      <p:cBhvr additive="base">
                                        <p:cTn id="11" dur="500" fill="hold"/>
                                        <p:tgtEl>
                                          <p:spTgt spid="567299"/>
                                        </p:tgtEl>
                                        <p:attrNameLst>
                                          <p:attrName>ppt_x</p:attrName>
                                        </p:attrNameLst>
                                      </p:cBhvr>
                                      <p:tavLst>
                                        <p:tav tm="0">
                                          <p:val>
                                            <p:strVal val="0-#ppt_w/2"/>
                                          </p:val>
                                        </p:tav>
                                        <p:tav tm="100000">
                                          <p:val>
                                            <p:strVal val="#ppt_x"/>
                                          </p:val>
                                        </p:tav>
                                      </p:tavLst>
                                    </p:anim>
                                    <p:anim calcmode="lin" valueType="num">
                                      <p:cBhvr additive="base">
                                        <p:cTn id="12" dur="500" fill="hold"/>
                                        <p:tgtEl>
                                          <p:spTgt spid="56729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673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73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7300"/>
                                        </p:tgtEl>
                                        <p:attrNameLst>
                                          <p:attrName>style.visibility</p:attrName>
                                        </p:attrNameLst>
                                      </p:cBhvr>
                                      <p:to>
                                        <p:strVal val="visible"/>
                                      </p:to>
                                    </p:set>
                                    <p:anim calcmode="lin" valueType="num">
                                      <p:cBhvr additive="base">
                                        <p:cTn id="24" dur="500" fill="hold"/>
                                        <p:tgtEl>
                                          <p:spTgt spid="567300"/>
                                        </p:tgtEl>
                                        <p:attrNameLst>
                                          <p:attrName>ppt_x</p:attrName>
                                        </p:attrNameLst>
                                      </p:cBhvr>
                                      <p:tavLst>
                                        <p:tav tm="0">
                                          <p:val>
                                            <p:strVal val="0-#ppt_w/2"/>
                                          </p:val>
                                        </p:tav>
                                        <p:tav tm="100000">
                                          <p:val>
                                            <p:strVal val="#ppt_x"/>
                                          </p:val>
                                        </p:tav>
                                      </p:tavLst>
                                    </p:anim>
                                    <p:anim calcmode="lin" valueType="num">
                                      <p:cBhvr additive="base">
                                        <p:cTn id="25" dur="500" fill="hold"/>
                                        <p:tgtEl>
                                          <p:spTgt spid="567300"/>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5673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73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7301"/>
                                        </p:tgtEl>
                                        <p:attrNameLst>
                                          <p:attrName>style.visibility</p:attrName>
                                        </p:attrNameLst>
                                      </p:cBhvr>
                                      <p:to>
                                        <p:strVal val="visible"/>
                                      </p:to>
                                    </p:set>
                                    <p:anim calcmode="lin" valueType="num">
                                      <p:cBhvr additive="base">
                                        <p:cTn id="37" dur="500" fill="hold"/>
                                        <p:tgtEl>
                                          <p:spTgt spid="567301"/>
                                        </p:tgtEl>
                                        <p:attrNameLst>
                                          <p:attrName>ppt_x</p:attrName>
                                        </p:attrNameLst>
                                      </p:cBhvr>
                                      <p:tavLst>
                                        <p:tav tm="0">
                                          <p:val>
                                            <p:strVal val="0-#ppt_w/2"/>
                                          </p:val>
                                        </p:tav>
                                        <p:tav tm="100000">
                                          <p:val>
                                            <p:strVal val="#ppt_x"/>
                                          </p:val>
                                        </p:tav>
                                      </p:tavLst>
                                    </p:anim>
                                    <p:anim calcmode="lin" valueType="num">
                                      <p:cBhvr additive="base">
                                        <p:cTn id="38" dur="500" fill="hold"/>
                                        <p:tgtEl>
                                          <p:spTgt spid="56730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56730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730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567302"/>
                                        </p:tgtEl>
                                        <p:attrNameLst>
                                          <p:attrName>style.visibility</p:attrName>
                                        </p:attrNameLst>
                                      </p:cBhvr>
                                      <p:to>
                                        <p:strVal val="visible"/>
                                      </p:to>
                                    </p:set>
                                    <p:anim calcmode="lin" valueType="num">
                                      <p:cBhvr additive="base">
                                        <p:cTn id="50" dur="500" fill="hold"/>
                                        <p:tgtEl>
                                          <p:spTgt spid="567302"/>
                                        </p:tgtEl>
                                        <p:attrNameLst>
                                          <p:attrName>ppt_x</p:attrName>
                                        </p:attrNameLst>
                                      </p:cBhvr>
                                      <p:tavLst>
                                        <p:tav tm="0">
                                          <p:val>
                                            <p:strVal val="0-#ppt_w/2"/>
                                          </p:val>
                                        </p:tav>
                                        <p:tav tm="100000">
                                          <p:val>
                                            <p:strVal val="#ppt_x"/>
                                          </p:val>
                                        </p:tav>
                                      </p:tavLst>
                                    </p:anim>
                                    <p:anim calcmode="lin" valueType="num">
                                      <p:cBhvr additive="base">
                                        <p:cTn id="51" dur="500" fill="hold"/>
                                        <p:tgtEl>
                                          <p:spTgt spid="56730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567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animBg="1"/>
      <p:bldP spid="567300" grpId="0" animBg="1"/>
      <p:bldP spid="567301" grpId="0" animBg="1"/>
      <p:bldP spid="567302" grpId="0" animBg="1"/>
      <p:bldP spid="567303" grpId="0" animBg="1"/>
      <p:bldP spid="567304" grpId="0" animBg="1"/>
      <p:bldP spid="567305" grpId="0" animBg="1"/>
      <p:bldP spid="567306" grpId="0" animBg="1"/>
      <p:bldP spid="567307" grpId="0" animBg="1"/>
      <p:bldP spid="567308" grpId="0" animBg="1"/>
      <p:bldP spid="567309" grpId="0" animBg="1"/>
      <p:bldP spid="5673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457200" y="0"/>
            <a:ext cx="8229600" cy="1371600"/>
          </a:xfrm>
        </p:spPr>
        <p:txBody>
          <a:bodyPr/>
          <a:lstStyle/>
          <a:p>
            <a:pPr eaLnBrk="1" fontAlgn="auto" hangingPunct="1">
              <a:spcAft>
                <a:spcPts val="0"/>
              </a:spcAft>
              <a:defRPr/>
            </a:pPr>
            <a:r>
              <a:rPr lang="en-US" sz="5400" dirty="0" smtClean="0">
                <a:solidFill>
                  <a:srgbClr val="1E2171"/>
                </a:solidFill>
                <a:effectLst>
                  <a:outerShdw blurRad="38100" dist="38100" dir="2700000" algn="tl">
                    <a:srgbClr val="000000">
                      <a:alpha val="43137"/>
                    </a:srgbClr>
                  </a:outerShdw>
                </a:effectLst>
                <a:latin typeface="Bell MT" pitchFamily="18" charset="0"/>
              </a:rPr>
              <a:t>Our State Courts are Busy</a:t>
            </a:r>
          </a:p>
        </p:txBody>
      </p:sp>
      <p:sp>
        <p:nvSpPr>
          <p:cNvPr id="5"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465924" name="Rectangle 4"/>
          <p:cNvSpPr>
            <a:spLocks noChangeArrowheads="1"/>
          </p:cNvSpPr>
          <p:nvPr/>
        </p:nvSpPr>
        <p:spPr bwMode="auto">
          <a:xfrm>
            <a:off x="1752600" y="1371600"/>
            <a:ext cx="5638800" cy="46482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en-US" sz="2800" dirty="0">
                <a:solidFill>
                  <a:srgbClr val="FFFF66"/>
                </a:solidFill>
                <a:effectLst>
                  <a:outerShdw blurRad="38100" dist="38100" dir="2700000" algn="tl">
                    <a:srgbClr val="000000"/>
                  </a:outerShdw>
                </a:effectLst>
                <a:latin typeface="Bell MT" pitchFamily="18" charset="0"/>
              </a:rPr>
              <a:t>Cases Filed—FY 2012</a:t>
            </a:r>
          </a:p>
          <a:p>
            <a:pPr marL="342900" indent="-342900" eaLnBrk="1" hangingPunct="1">
              <a:lnSpc>
                <a:spcPct val="80000"/>
              </a:lnSpc>
              <a:spcBef>
                <a:spcPct val="20000"/>
              </a:spcBef>
              <a:buClr>
                <a:schemeClr val="hlink"/>
              </a:buClr>
              <a:buSzPct val="65000"/>
              <a:buFont typeface="Wingdings" pitchFamily="2" charset="2"/>
              <a:buNone/>
              <a:defRPr/>
            </a:pPr>
            <a:r>
              <a:rPr lang="en-US" u="none" dirty="0">
                <a:effectLst>
                  <a:outerShdw blurRad="38100" dist="38100" dir="2700000" algn="tl">
                    <a:srgbClr val="000000"/>
                  </a:outerShdw>
                </a:effectLst>
                <a:latin typeface="Bell MT" pitchFamily="18" charset="0"/>
              </a:rPr>
              <a:t>	</a:t>
            </a:r>
          </a:p>
          <a:p>
            <a:pPr marL="1257300" lvl="2" indent="-342900" eaLnBrk="1" hangingPunct="1">
              <a:lnSpc>
                <a:spcPct val="80000"/>
              </a:lnSpc>
              <a:spcBef>
                <a:spcPct val="20000"/>
              </a:spcBef>
              <a:buClr>
                <a:schemeClr val="hlink"/>
              </a:buClr>
              <a:buSzPct val="65000"/>
              <a:buFont typeface="Wingdings" pitchFamily="2" charset="2"/>
              <a:buNone/>
              <a:defRPr/>
            </a:pPr>
            <a:r>
              <a:rPr lang="en-US" sz="2400" dirty="0">
                <a:latin typeface="Bell MT" pitchFamily="18" charset="0"/>
              </a:rPr>
              <a:t>484,371</a:t>
            </a:r>
            <a:r>
              <a:rPr lang="en-US" sz="2400" u="none" dirty="0">
                <a:effectLst>
                  <a:outerShdw blurRad="38100" dist="38100" dir="2700000" algn="tl">
                    <a:srgbClr val="000000"/>
                  </a:outerShdw>
                </a:effectLst>
                <a:latin typeface="Bell MT" pitchFamily="18" charset="0"/>
              </a:rPr>
              <a:t>	-County Courts</a:t>
            </a:r>
          </a:p>
          <a:p>
            <a:pPr marL="1257300" lvl="2" indent="-342900" eaLnBrk="1" hangingPunct="1">
              <a:lnSpc>
                <a:spcPct val="80000"/>
              </a:lnSpc>
              <a:spcBef>
                <a:spcPct val="20000"/>
              </a:spcBef>
              <a:buClr>
                <a:schemeClr val="hlink"/>
              </a:buClr>
              <a:buSzPct val="65000"/>
              <a:buFont typeface="Wingdings" pitchFamily="2" charset="2"/>
              <a:buNone/>
              <a:defRPr/>
            </a:pPr>
            <a:r>
              <a:rPr lang="en-US" u="none" dirty="0">
                <a:effectLst>
                  <a:outerShdw blurRad="38100" dist="38100" dir="2700000" algn="tl">
                    <a:srgbClr val="000000"/>
                  </a:outerShdw>
                </a:effectLst>
                <a:latin typeface="Bell MT" pitchFamily="18" charset="0"/>
              </a:rPr>
              <a:t>	</a:t>
            </a:r>
          </a:p>
          <a:p>
            <a:pPr marL="1257300" lvl="2" indent="-342900" eaLnBrk="1" hangingPunct="1">
              <a:lnSpc>
                <a:spcPct val="80000"/>
              </a:lnSpc>
              <a:spcBef>
                <a:spcPct val="20000"/>
              </a:spcBef>
              <a:buClr>
                <a:schemeClr val="hlink"/>
              </a:buClr>
              <a:buSzPct val="65000"/>
              <a:buFont typeface="Wingdings" pitchFamily="2" charset="2"/>
              <a:buNone/>
              <a:defRPr/>
            </a:pPr>
            <a:r>
              <a:rPr lang="en-US" sz="2400" dirty="0">
                <a:latin typeface="Bell MT" pitchFamily="18" charset="0"/>
              </a:rPr>
              <a:t>288,877</a:t>
            </a:r>
            <a:r>
              <a:rPr lang="en-US" sz="2400" u="none" dirty="0">
                <a:effectLst>
                  <a:outerShdw blurRad="38100" dist="38100" dir="2700000" algn="tl">
                    <a:srgbClr val="000000"/>
                  </a:outerShdw>
                </a:effectLst>
                <a:latin typeface="Bell MT" pitchFamily="18" charset="0"/>
              </a:rPr>
              <a:t>	-District Courts</a:t>
            </a:r>
          </a:p>
          <a:p>
            <a:pPr marL="1257300" lvl="2" indent="-342900" eaLnBrk="1" hangingPunct="1">
              <a:lnSpc>
                <a:spcPct val="80000"/>
              </a:lnSpc>
              <a:spcBef>
                <a:spcPct val="20000"/>
              </a:spcBef>
              <a:buClr>
                <a:schemeClr val="hlink"/>
              </a:buClr>
              <a:buSzPct val="65000"/>
              <a:buFont typeface="Wingdings" pitchFamily="2" charset="2"/>
              <a:buNone/>
              <a:defRPr/>
            </a:pPr>
            <a:r>
              <a:rPr lang="en-US" sz="2400" u="none" dirty="0">
                <a:effectLst>
                  <a:outerShdw blurRad="38100" dist="38100" dir="2700000" algn="tl">
                    <a:srgbClr val="000000"/>
                  </a:outerShdw>
                </a:effectLst>
                <a:latin typeface="Bell MT" pitchFamily="18" charset="0"/>
              </a:rPr>
              <a:t>		</a:t>
            </a:r>
          </a:p>
          <a:p>
            <a:pPr marL="1257300" lvl="2" indent="-342900" eaLnBrk="1" hangingPunct="1">
              <a:lnSpc>
                <a:spcPct val="80000"/>
              </a:lnSpc>
              <a:spcBef>
                <a:spcPct val="20000"/>
              </a:spcBef>
              <a:buClr>
                <a:schemeClr val="hlink"/>
              </a:buClr>
              <a:buSzPct val="65000"/>
              <a:buFont typeface="Wingdings" pitchFamily="2" charset="2"/>
              <a:buNone/>
              <a:defRPr/>
            </a:pPr>
            <a:r>
              <a:rPr lang="en-US" sz="2400" u="none" dirty="0">
                <a:effectLst>
                  <a:outerShdw blurRad="38100" dist="38100" dir="2700000" algn="tl">
                    <a:srgbClr val="000000"/>
                  </a:outerShdw>
                </a:effectLst>
                <a:latin typeface="Bell MT" pitchFamily="18" charset="0"/>
              </a:rPr>
              <a:t>    </a:t>
            </a:r>
            <a:r>
              <a:rPr lang="en-US" sz="2400" dirty="0">
                <a:latin typeface="Bell MT" pitchFamily="18" charset="0"/>
              </a:rPr>
              <a:t>1,076</a:t>
            </a:r>
            <a:r>
              <a:rPr lang="en-US" sz="2400" u="none" dirty="0">
                <a:effectLst>
                  <a:outerShdw blurRad="38100" dist="38100" dir="2700000" algn="tl">
                    <a:srgbClr val="000000"/>
                  </a:outerShdw>
                </a:effectLst>
                <a:latin typeface="Bell MT" pitchFamily="18" charset="0"/>
              </a:rPr>
              <a:t> 	-Water Courts</a:t>
            </a:r>
          </a:p>
          <a:p>
            <a:pPr marL="1257300" lvl="2" indent="-342900" eaLnBrk="1" hangingPunct="1">
              <a:lnSpc>
                <a:spcPct val="80000"/>
              </a:lnSpc>
              <a:spcBef>
                <a:spcPct val="20000"/>
              </a:spcBef>
              <a:buClr>
                <a:schemeClr val="hlink"/>
              </a:buClr>
              <a:buSzPct val="65000"/>
              <a:buFont typeface="Wingdings" pitchFamily="2" charset="2"/>
              <a:buNone/>
              <a:defRPr/>
            </a:pPr>
            <a:r>
              <a:rPr lang="en-US" sz="2400" u="none" dirty="0">
                <a:effectLst>
                  <a:outerShdw blurRad="38100" dist="38100" dir="2700000" algn="tl">
                    <a:srgbClr val="000000"/>
                  </a:outerShdw>
                </a:effectLst>
                <a:latin typeface="Bell MT" pitchFamily="18" charset="0"/>
              </a:rPr>
              <a:t>	   </a:t>
            </a:r>
          </a:p>
          <a:p>
            <a:pPr marL="1257300" lvl="2" indent="-342900" eaLnBrk="1" hangingPunct="1">
              <a:lnSpc>
                <a:spcPct val="80000"/>
              </a:lnSpc>
              <a:spcBef>
                <a:spcPct val="20000"/>
              </a:spcBef>
              <a:buClr>
                <a:schemeClr val="hlink"/>
              </a:buClr>
              <a:buSzPct val="65000"/>
              <a:buFont typeface="Wingdings" pitchFamily="2" charset="2"/>
              <a:buNone/>
              <a:defRPr/>
            </a:pPr>
            <a:r>
              <a:rPr lang="en-US" sz="2400" u="none" dirty="0">
                <a:effectLst>
                  <a:outerShdw blurRad="38100" dist="38100" dir="2700000" algn="tl">
                    <a:srgbClr val="000000"/>
                  </a:outerShdw>
                </a:effectLst>
                <a:latin typeface="Bell MT" pitchFamily="18" charset="0"/>
              </a:rPr>
              <a:t>    </a:t>
            </a:r>
            <a:r>
              <a:rPr lang="en-US" sz="2400" dirty="0">
                <a:latin typeface="Bell MT" pitchFamily="18" charset="0"/>
              </a:rPr>
              <a:t>2,711</a:t>
            </a:r>
            <a:r>
              <a:rPr lang="en-US" sz="2400" u="none" dirty="0">
                <a:effectLst>
                  <a:outerShdw blurRad="38100" dist="38100" dir="2700000" algn="tl">
                    <a:srgbClr val="000000"/>
                  </a:outerShdw>
                </a:effectLst>
                <a:latin typeface="Bell MT" pitchFamily="18" charset="0"/>
              </a:rPr>
              <a:t>       -Court of Appeals</a:t>
            </a:r>
          </a:p>
          <a:p>
            <a:pPr marL="1257300" lvl="2" indent="-342900" eaLnBrk="1" hangingPunct="1">
              <a:lnSpc>
                <a:spcPct val="80000"/>
              </a:lnSpc>
              <a:spcBef>
                <a:spcPct val="20000"/>
              </a:spcBef>
              <a:buClr>
                <a:schemeClr val="hlink"/>
              </a:buClr>
              <a:buSzPct val="65000"/>
              <a:buFont typeface="Wingdings" pitchFamily="2" charset="2"/>
              <a:buNone/>
              <a:defRPr/>
            </a:pPr>
            <a:endParaRPr lang="en-US" sz="2400" u="none" dirty="0">
              <a:effectLst>
                <a:outerShdw blurRad="38100" dist="38100" dir="2700000" algn="tl">
                  <a:srgbClr val="000000"/>
                </a:outerShdw>
              </a:effectLst>
              <a:latin typeface="Bell MT" pitchFamily="18" charset="0"/>
            </a:endParaRPr>
          </a:p>
          <a:p>
            <a:pPr marL="1257300" lvl="2" indent="-342900" eaLnBrk="1" hangingPunct="1">
              <a:lnSpc>
                <a:spcPct val="80000"/>
              </a:lnSpc>
              <a:spcBef>
                <a:spcPct val="20000"/>
              </a:spcBef>
              <a:buClr>
                <a:schemeClr val="hlink"/>
              </a:buClr>
              <a:buSzPct val="65000"/>
              <a:buFont typeface="Wingdings" pitchFamily="2" charset="2"/>
              <a:buNone/>
              <a:defRPr/>
            </a:pPr>
            <a:r>
              <a:rPr lang="en-US" sz="2400" u="none" dirty="0">
                <a:effectLst>
                  <a:outerShdw blurRad="38100" dist="38100" dir="2700000" algn="tl">
                    <a:srgbClr val="000000"/>
                  </a:outerShdw>
                </a:effectLst>
                <a:latin typeface="Bell MT" pitchFamily="18" charset="0"/>
              </a:rPr>
              <a:t>	</a:t>
            </a:r>
            <a:r>
              <a:rPr lang="en-US" sz="2400" dirty="0">
                <a:latin typeface="Bell MT" pitchFamily="18" charset="0"/>
              </a:rPr>
              <a:t>1,494</a:t>
            </a:r>
            <a:r>
              <a:rPr lang="en-US" sz="2400" u="none" dirty="0">
                <a:effectLst>
                  <a:outerShdw blurRad="38100" dist="38100" dir="2700000" algn="tl">
                    <a:srgbClr val="000000"/>
                  </a:outerShdw>
                </a:effectLst>
                <a:latin typeface="Bell MT" pitchFamily="18" charset="0"/>
              </a:rPr>
              <a:t>	-Supreme Court</a:t>
            </a:r>
          </a:p>
          <a:p>
            <a:pPr marL="1257300" lvl="2" indent="-342900" eaLnBrk="1" hangingPunct="1">
              <a:lnSpc>
                <a:spcPct val="80000"/>
              </a:lnSpc>
              <a:spcBef>
                <a:spcPct val="20000"/>
              </a:spcBef>
              <a:buClr>
                <a:schemeClr val="hlink"/>
              </a:buClr>
              <a:buSzPct val="65000"/>
              <a:buFont typeface="Wingdings" pitchFamily="2" charset="2"/>
              <a:buNone/>
              <a:defRPr/>
            </a:pPr>
            <a:endParaRPr lang="en-US" sz="2000" u="none" dirty="0">
              <a:effectLst>
                <a:outerShdw blurRad="38100" dist="38100" dir="2700000" algn="tl">
                  <a:srgbClr val="000000"/>
                </a:outerShdw>
              </a:effectLst>
              <a:latin typeface="Bell MT" pitchFamily="18" charset="0"/>
            </a:endParaRPr>
          </a:p>
          <a:p>
            <a:pPr marL="342900" indent="-342900" algn="ctr" eaLnBrk="1" hangingPunct="1">
              <a:lnSpc>
                <a:spcPct val="80000"/>
              </a:lnSpc>
              <a:spcBef>
                <a:spcPct val="20000"/>
              </a:spcBef>
              <a:buClr>
                <a:schemeClr val="hlink"/>
              </a:buClr>
              <a:buSzPct val="65000"/>
              <a:buFont typeface="Wingdings" pitchFamily="2" charset="2"/>
              <a:buNone/>
              <a:defRPr/>
            </a:pPr>
            <a:r>
              <a:rPr lang="en-US" sz="2800" b="1" u="none" dirty="0">
                <a:solidFill>
                  <a:srgbClr val="FF0000"/>
                </a:solidFill>
                <a:effectLst>
                  <a:outerShdw blurRad="38100" dist="38100" dir="2700000" algn="tl">
                    <a:srgbClr val="000000"/>
                  </a:outerShdw>
                </a:effectLst>
                <a:latin typeface="Bell MT" pitchFamily="18" charset="0"/>
              </a:rPr>
              <a:t>778,529  Total State Cases</a:t>
            </a:r>
            <a:endParaRPr lang="en-US" sz="2400" b="1" u="none" dirty="0">
              <a:solidFill>
                <a:srgbClr val="FF0000"/>
              </a:solidFill>
              <a:effectLst>
                <a:outerShdw blurRad="38100" dist="38100" dir="2700000" algn="tl">
                  <a:srgbClr val="000000"/>
                </a:outerShdw>
              </a:effectLst>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animEffect transition="in" filter="fade">
                                      <p:cBhvr>
                                        <p:cTn id="7" dur="1000"/>
                                        <p:tgtEl>
                                          <p:spTgt spid="465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69346" name="AutoShape 2"/>
          <p:cNvSpPr>
            <a:spLocks noChangeArrowheads="1"/>
          </p:cNvSpPr>
          <p:nvPr/>
        </p:nvSpPr>
        <p:spPr bwMode="auto">
          <a:xfrm>
            <a:off x="4343400" y="2514600"/>
            <a:ext cx="381000" cy="2133600"/>
          </a:xfrm>
          <a:prstGeom prst="upArrow">
            <a:avLst>
              <a:gd name="adj1" fmla="val 50000"/>
              <a:gd name="adj2" fmla="val 140000"/>
            </a:avLst>
          </a:prstGeom>
          <a:solidFill>
            <a:schemeClr val="accent1"/>
          </a:solidFill>
          <a:ln w="9525">
            <a:solidFill>
              <a:schemeClr val="tx1"/>
            </a:solidFill>
            <a:miter lim="800000"/>
            <a:headEnd/>
            <a:tailEnd/>
          </a:ln>
        </p:spPr>
        <p:txBody>
          <a:bodyPr vert="eaVert" wrap="none" anchor="ctr"/>
          <a:lstStyle/>
          <a:p>
            <a:endParaRPr lang="en-US"/>
          </a:p>
        </p:txBody>
      </p:sp>
      <p:sp>
        <p:nvSpPr>
          <p:cNvPr id="569347" name="Oval 3"/>
          <p:cNvSpPr>
            <a:spLocks noChangeArrowheads="1"/>
          </p:cNvSpPr>
          <p:nvPr/>
        </p:nvSpPr>
        <p:spPr bwMode="auto">
          <a:xfrm>
            <a:off x="2133600" y="4572000"/>
            <a:ext cx="4800600" cy="2209800"/>
          </a:xfrm>
          <a:prstGeom prst="ellipse">
            <a:avLst/>
          </a:prstGeom>
          <a:solidFill>
            <a:schemeClr val="accent1"/>
          </a:solidFill>
          <a:ln w="9525">
            <a:solidFill>
              <a:schemeClr val="tx1"/>
            </a:solidFill>
            <a:round/>
            <a:headEnd/>
            <a:tailEnd/>
          </a:ln>
        </p:spPr>
        <p:txBody>
          <a:bodyPr wrap="none" anchor="ctr"/>
          <a:lstStyle/>
          <a:p>
            <a:pPr algn="ctr"/>
            <a:r>
              <a:rPr lang="en-US" sz="2800" u="none" dirty="0">
                <a:latin typeface="Bell MT" pitchFamily="18" charset="0"/>
              </a:rPr>
              <a:t>Performance Commissions </a:t>
            </a:r>
          </a:p>
          <a:p>
            <a:pPr algn="ctr"/>
            <a:r>
              <a:rPr lang="en-US" sz="2800" u="none" dirty="0">
                <a:latin typeface="Bell MT" pitchFamily="18" charset="0"/>
              </a:rPr>
              <a:t>review the performance </a:t>
            </a:r>
          </a:p>
          <a:p>
            <a:pPr algn="ctr"/>
            <a:r>
              <a:rPr lang="en-US" sz="2800" u="none" dirty="0">
                <a:latin typeface="Bell MT" pitchFamily="18" charset="0"/>
              </a:rPr>
              <a:t>of all judges.</a:t>
            </a:r>
          </a:p>
        </p:txBody>
      </p:sp>
      <p:sp>
        <p:nvSpPr>
          <p:cNvPr id="569348" name="Oval 4"/>
          <p:cNvSpPr>
            <a:spLocks noChangeArrowheads="1"/>
          </p:cNvSpPr>
          <p:nvPr/>
        </p:nvSpPr>
        <p:spPr bwMode="auto">
          <a:xfrm>
            <a:off x="2133600" y="304800"/>
            <a:ext cx="4800600" cy="2209800"/>
          </a:xfrm>
          <a:prstGeom prst="ellipse">
            <a:avLst/>
          </a:prstGeom>
          <a:solidFill>
            <a:schemeClr val="accent1"/>
          </a:solidFill>
          <a:ln w="9525">
            <a:solidFill>
              <a:schemeClr val="tx1"/>
            </a:solidFill>
            <a:round/>
            <a:headEnd/>
            <a:tailEnd/>
          </a:ln>
        </p:spPr>
        <p:txBody>
          <a:bodyPr wrap="none" anchor="ctr"/>
          <a:lstStyle/>
          <a:p>
            <a:pPr algn="ctr"/>
            <a:r>
              <a:rPr lang="en-US" sz="2800" u="none" dirty="0">
                <a:latin typeface="Bell MT" pitchFamily="18" charset="0"/>
              </a:rPr>
              <a:t>Voters decide whether </a:t>
            </a:r>
          </a:p>
          <a:p>
            <a:pPr algn="ctr"/>
            <a:r>
              <a:rPr lang="en-US" sz="2800" u="none" dirty="0">
                <a:latin typeface="Bell MT" pitchFamily="18" charset="0"/>
              </a:rPr>
              <a:t>each judge </a:t>
            </a:r>
          </a:p>
          <a:p>
            <a:pPr algn="ctr"/>
            <a:r>
              <a:rPr lang="en-US" sz="2800" u="none" dirty="0">
                <a:latin typeface="Bell MT" pitchFamily="18" charset="0"/>
              </a:rPr>
              <a:t>should continue to serve.</a:t>
            </a:r>
          </a:p>
        </p:txBody>
      </p:sp>
      <p:sp>
        <p:nvSpPr>
          <p:cNvPr id="55302"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69346"/>
                                        </p:tgtEl>
                                        <p:attrNameLst>
                                          <p:attrName>style.visibility</p:attrName>
                                        </p:attrNameLst>
                                      </p:cBhvr>
                                      <p:to>
                                        <p:strVal val="visible"/>
                                      </p:to>
                                    </p:set>
                                    <p:anim calcmode="lin" valueType="num">
                                      <p:cBhvr additive="base">
                                        <p:cTn id="11" dur="500" fill="hold"/>
                                        <p:tgtEl>
                                          <p:spTgt spid="569346"/>
                                        </p:tgtEl>
                                        <p:attrNameLst>
                                          <p:attrName>ppt_x</p:attrName>
                                        </p:attrNameLst>
                                      </p:cBhvr>
                                      <p:tavLst>
                                        <p:tav tm="0">
                                          <p:val>
                                            <p:strVal val="#ppt_x"/>
                                          </p:val>
                                        </p:tav>
                                        <p:tav tm="100000">
                                          <p:val>
                                            <p:strVal val="#ppt_x"/>
                                          </p:val>
                                        </p:tav>
                                      </p:tavLst>
                                    </p:anim>
                                    <p:anim calcmode="lin" valueType="num">
                                      <p:cBhvr additive="base">
                                        <p:cTn id="12" dur="500" fill="hold"/>
                                        <p:tgtEl>
                                          <p:spTgt spid="56934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69348"/>
                                        </p:tgtEl>
                                        <p:attrNameLst>
                                          <p:attrName>style.visibility</p:attrName>
                                        </p:attrNameLst>
                                      </p:cBhvr>
                                      <p:to>
                                        <p:strVal val="visible"/>
                                      </p:to>
                                    </p:set>
                                    <p:animEffect transition="in" filter="fade">
                                      <p:cBhvr>
                                        <p:cTn id="16" dur="500"/>
                                        <p:tgtEl>
                                          <p:spTgt spid="5693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569347"/>
                                        </p:tgtEl>
                                      </p:cBhvr>
                                    </p:animEffect>
                                    <p:set>
                                      <p:cBhvr>
                                        <p:cTn id="21" dur="1" fill="hold">
                                          <p:stCondLst>
                                            <p:cond delay="1999"/>
                                          </p:stCondLst>
                                        </p:cTn>
                                        <p:tgtEl>
                                          <p:spTgt spid="56934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569346"/>
                                        </p:tgtEl>
                                      </p:cBhvr>
                                    </p:animEffect>
                                    <p:set>
                                      <p:cBhvr>
                                        <p:cTn id="24" dur="1" fill="hold">
                                          <p:stCondLst>
                                            <p:cond delay="1999"/>
                                          </p:stCondLst>
                                        </p:cTn>
                                        <p:tgtEl>
                                          <p:spTgt spid="56934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569348"/>
                                        </p:tgtEl>
                                      </p:cBhvr>
                                    </p:animEffect>
                                    <p:set>
                                      <p:cBhvr>
                                        <p:cTn id="27" dur="1" fill="hold">
                                          <p:stCondLst>
                                            <p:cond delay="1999"/>
                                          </p:stCondLst>
                                        </p:cTn>
                                        <p:tgtEl>
                                          <p:spTgt spid="569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animBg="1"/>
      <p:bldP spid="569346" grpId="1" animBg="1"/>
      <p:bldP spid="569347" grpId="0" animBg="1"/>
      <p:bldP spid="569347" grpId="1" animBg="1"/>
      <p:bldP spid="569348" grpId="0" animBg="1"/>
      <p:bldP spid="5693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73445" name="Text Box 5"/>
          <p:cNvSpPr txBox="1">
            <a:spLocks noChangeArrowheads="1"/>
          </p:cNvSpPr>
          <p:nvPr/>
        </p:nvSpPr>
        <p:spPr bwMode="auto">
          <a:xfrm>
            <a:off x="1752600" y="1127125"/>
            <a:ext cx="6019800" cy="923925"/>
          </a:xfrm>
          <a:prstGeom prst="rect">
            <a:avLst/>
          </a:prstGeom>
          <a:noFill/>
          <a:ln w="9525">
            <a:noFill/>
            <a:miter lim="800000"/>
            <a:headEnd/>
            <a:tailEnd/>
          </a:ln>
          <a:effectLst/>
        </p:spPr>
        <p:txBody>
          <a:bodyPr>
            <a:spAutoFit/>
          </a:bodyPr>
          <a:lstStyle/>
          <a:p>
            <a:pPr algn="ctr">
              <a:spcBef>
                <a:spcPct val="50000"/>
              </a:spcBef>
              <a:defRPr/>
            </a:pPr>
            <a:r>
              <a:rPr lang="en-US" sz="5400" b="1" u="none" dirty="0">
                <a:solidFill>
                  <a:srgbClr val="1E2171"/>
                </a:solidFill>
                <a:effectLst>
                  <a:outerShdw blurRad="38100" dist="38100" dir="2700000" algn="tl">
                    <a:srgbClr val="000000"/>
                  </a:outerShdw>
                </a:effectLst>
                <a:latin typeface="Bell MT" pitchFamily="18" charset="0"/>
              </a:rPr>
              <a:t>Our Voters Ensure</a:t>
            </a:r>
          </a:p>
        </p:txBody>
      </p:sp>
      <p:sp>
        <p:nvSpPr>
          <p:cNvPr id="573446" name="Text Box 6"/>
          <p:cNvSpPr txBox="1">
            <a:spLocks noChangeArrowheads="1"/>
          </p:cNvSpPr>
          <p:nvPr/>
        </p:nvSpPr>
        <p:spPr bwMode="auto">
          <a:xfrm>
            <a:off x="1676400" y="2254250"/>
            <a:ext cx="6019800" cy="1006475"/>
          </a:xfrm>
          <a:prstGeom prst="rect">
            <a:avLst/>
          </a:prstGeom>
          <a:noFill/>
          <a:ln w="9525">
            <a:noFill/>
            <a:miter lim="800000"/>
            <a:headEnd/>
            <a:tailEnd/>
          </a:ln>
          <a:effectLst/>
        </p:spPr>
        <p:txBody>
          <a:bodyPr>
            <a:spAutoFit/>
          </a:bodyPr>
          <a:lstStyle/>
          <a:p>
            <a:pPr algn="ctr">
              <a:spcBef>
                <a:spcPct val="50000"/>
              </a:spcBef>
              <a:defRPr/>
            </a:pPr>
            <a:r>
              <a:rPr lang="en-US" sz="6000" b="1" i="1" u="none" dirty="0">
                <a:solidFill>
                  <a:srgbClr val="1E2171"/>
                </a:solidFill>
                <a:effectLst>
                  <a:outerShdw blurRad="38100" dist="38100" dir="2700000" algn="tl">
                    <a:srgbClr val="000000"/>
                  </a:outerShdw>
                </a:effectLst>
                <a:latin typeface="Bell MT" pitchFamily="18" charset="0"/>
              </a:rPr>
              <a:t>Our Courts</a:t>
            </a:r>
          </a:p>
        </p:txBody>
      </p:sp>
      <p:sp>
        <p:nvSpPr>
          <p:cNvPr id="573447" name="Text Box 7"/>
          <p:cNvSpPr txBox="1">
            <a:spLocks noChangeArrowheads="1"/>
          </p:cNvSpPr>
          <p:nvPr/>
        </p:nvSpPr>
        <p:spPr bwMode="auto">
          <a:xfrm>
            <a:off x="1371600" y="3413125"/>
            <a:ext cx="6553200" cy="1920875"/>
          </a:xfrm>
          <a:prstGeom prst="rect">
            <a:avLst/>
          </a:prstGeom>
          <a:noFill/>
          <a:ln w="9525">
            <a:noFill/>
            <a:miter lim="800000"/>
            <a:headEnd/>
            <a:tailEnd/>
          </a:ln>
          <a:effectLst/>
        </p:spPr>
        <p:txBody>
          <a:bodyPr>
            <a:spAutoFit/>
          </a:bodyPr>
          <a:lstStyle/>
          <a:p>
            <a:pPr algn="ctr">
              <a:defRPr/>
            </a:pPr>
            <a:r>
              <a:rPr lang="en-US" sz="6000" b="1" u="none" dirty="0">
                <a:solidFill>
                  <a:srgbClr val="1E2171"/>
                </a:solidFill>
                <a:effectLst>
                  <a:outerShdw blurRad="38100" dist="38100" dir="2700000" algn="tl">
                    <a:srgbClr val="000000"/>
                  </a:outerShdw>
                </a:effectLst>
                <a:latin typeface="Bell MT" pitchFamily="18" charset="0"/>
              </a:rPr>
              <a:t>serve </a:t>
            </a:r>
            <a:r>
              <a:rPr lang="en-US" sz="6000" b="1" dirty="0">
                <a:solidFill>
                  <a:srgbClr val="1E2171"/>
                </a:solidFill>
                <a:effectLst>
                  <a:outerShdw blurRad="38100" dist="38100" dir="2700000" algn="tl">
                    <a:srgbClr val="000000"/>
                  </a:outerShdw>
                </a:effectLst>
                <a:latin typeface="Bell MT" pitchFamily="18" charset="0"/>
              </a:rPr>
              <a:t>all of us</a:t>
            </a:r>
            <a:r>
              <a:rPr lang="en-US" sz="6000" b="1" u="none" dirty="0">
                <a:solidFill>
                  <a:srgbClr val="1E2171"/>
                </a:solidFill>
                <a:effectLst>
                  <a:outerShdw blurRad="38100" dist="38100" dir="2700000" algn="tl">
                    <a:srgbClr val="000000"/>
                  </a:outerShdw>
                </a:effectLst>
                <a:latin typeface="Bell MT" pitchFamily="18" charset="0"/>
              </a:rPr>
              <a:t> . . .</a:t>
            </a:r>
          </a:p>
          <a:p>
            <a:pPr algn="ctr">
              <a:defRPr/>
            </a:pPr>
            <a:r>
              <a:rPr lang="en-US" sz="6000" b="1" dirty="0">
                <a:solidFill>
                  <a:srgbClr val="1E2171"/>
                </a:solidFill>
                <a:effectLst>
                  <a:outerShdw blurRad="38100" dist="38100" dir="2700000" algn="tl">
                    <a:srgbClr val="000000"/>
                  </a:outerShdw>
                </a:effectLst>
                <a:latin typeface="Bell MT" pitchFamily="18" charset="0"/>
              </a:rPr>
              <a:t>fairly &amp; equally</a:t>
            </a:r>
            <a:r>
              <a:rPr lang="en-US" sz="6000" b="1" u="none" dirty="0">
                <a:solidFill>
                  <a:srgbClr val="1E2171"/>
                </a:solidFill>
                <a:effectLst>
                  <a:outerShdw blurRad="38100" dist="38100" dir="2700000" algn="tl">
                    <a:srgbClr val="000000"/>
                  </a:outerShdw>
                </a:effectLst>
                <a:latin typeface="Bell MT" pitchFamily="18" charset="0"/>
              </a:rPr>
              <a:t>.</a:t>
            </a:r>
          </a:p>
        </p:txBody>
      </p:sp>
      <p:sp>
        <p:nvSpPr>
          <p:cNvPr id="56326"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3445">
                                            <p:txEl>
                                              <p:pRg st="0" end="0"/>
                                            </p:txEl>
                                          </p:spTgt>
                                        </p:tgtEl>
                                        <p:attrNameLst>
                                          <p:attrName>style.visibility</p:attrName>
                                        </p:attrNameLst>
                                      </p:cBhvr>
                                      <p:to>
                                        <p:strVal val="visible"/>
                                      </p:to>
                                    </p:set>
                                    <p:animEffect transition="in" filter="fade">
                                      <p:cBhvr>
                                        <p:cTn id="7" dur="1000"/>
                                        <p:tgtEl>
                                          <p:spTgt spid="57344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3447">
                                            <p:txEl>
                                              <p:pRg st="0" end="0"/>
                                            </p:txEl>
                                          </p:spTgt>
                                        </p:tgtEl>
                                        <p:attrNameLst>
                                          <p:attrName>style.visibility</p:attrName>
                                        </p:attrNameLst>
                                      </p:cBhvr>
                                      <p:to>
                                        <p:strVal val="visible"/>
                                      </p:to>
                                    </p:set>
                                    <p:animEffect transition="in" filter="fade">
                                      <p:cBhvr>
                                        <p:cTn id="11" dur="2000"/>
                                        <p:tgtEl>
                                          <p:spTgt spid="573447">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73447">
                                            <p:txEl>
                                              <p:pRg st="1" end="1"/>
                                            </p:txEl>
                                          </p:spTgt>
                                        </p:tgtEl>
                                        <p:attrNameLst>
                                          <p:attrName>style.visibility</p:attrName>
                                        </p:attrNameLst>
                                      </p:cBhvr>
                                      <p:to>
                                        <p:strVal val="visible"/>
                                      </p:to>
                                    </p:set>
                                    <p:animEffect transition="in" filter="fade">
                                      <p:cBhvr>
                                        <p:cTn id="15" dur="3000"/>
                                        <p:tgtEl>
                                          <p:spTgt spid="5734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8" descr="New Image.TIF"/>
          <p:cNvPicPr>
            <a:picLocks noChangeAspect="1"/>
          </p:cNvPicPr>
          <p:nvPr/>
        </p:nvPicPr>
        <p:blipFill>
          <a:blip r:embed="rId3" cstate="print"/>
          <a:srcRect/>
          <a:stretch>
            <a:fillRect/>
          </a:stretch>
        </p:blipFill>
        <p:spPr bwMode="auto">
          <a:xfrm>
            <a:off x="3048000" y="2468563"/>
            <a:ext cx="2819400" cy="1265237"/>
          </a:xfrm>
          <a:prstGeom prst="rect">
            <a:avLst/>
          </a:prstGeom>
          <a:noFill/>
          <a:ln w="9525">
            <a:noFill/>
            <a:miter lim="800000"/>
            <a:headEnd/>
            <a:tailEnd/>
          </a:ln>
        </p:spPr>
      </p:pic>
      <p:sp>
        <p:nvSpPr>
          <p:cNvPr id="1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7348" name="Picture 2" descr="Cheyenne County"/>
          <p:cNvPicPr>
            <a:picLocks noChangeAspect="1" noChangeArrowheads="1"/>
          </p:cNvPicPr>
          <p:nvPr/>
        </p:nvPicPr>
        <p:blipFill>
          <a:blip r:embed="rId4" cstate="print"/>
          <a:srcRect/>
          <a:stretch>
            <a:fillRect/>
          </a:stretch>
        </p:blipFill>
        <p:spPr bwMode="auto">
          <a:xfrm>
            <a:off x="990600" y="2133600"/>
            <a:ext cx="1905000" cy="1428750"/>
          </a:xfrm>
          <a:prstGeom prst="rect">
            <a:avLst/>
          </a:prstGeom>
          <a:noFill/>
          <a:ln w="9525">
            <a:noFill/>
            <a:miter lim="800000"/>
            <a:headEnd/>
            <a:tailEnd/>
          </a:ln>
        </p:spPr>
      </p:pic>
      <p:pic>
        <p:nvPicPr>
          <p:cNvPr id="57349" name="Picture 4" descr="delta co"/>
          <p:cNvPicPr>
            <a:picLocks noChangeAspect="1" noChangeArrowheads="1"/>
          </p:cNvPicPr>
          <p:nvPr/>
        </p:nvPicPr>
        <p:blipFill>
          <a:blip r:embed="rId5" cstate="print"/>
          <a:srcRect/>
          <a:stretch>
            <a:fillRect/>
          </a:stretch>
        </p:blipFill>
        <p:spPr bwMode="auto">
          <a:xfrm>
            <a:off x="5029200" y="1371600"/>
            <a:ext cx="1828800" cy="1133475"/>
          </a:xfrm>
          <a:prstGeom prst="rect">
            <a:avLst/>
          </a:prstGeom>
          <a:noFill/>
          <a:ln w="9525">
            <a:noFill/>
            <a:miter lim="800000"/>
            <a:headEnd/>
            <a:tailEnd/>
          </a:ln>
        </p:spPr>
      </p:pic>
      <p:pic>
        <p:nvPicPr>
          <p:cNvPr id="57350" name="Picture 5" descr="denver district"/>
          <p:cNvPicPr>
            <a:picLocks noChangeAspect="1" noChangeArrowheads="1"/>
          </p:cNvPicPr>
          <p:nvPr/>
        </p:nvPicPr>
        <p:blipFill>
          <a:blip r:embed="rId6" cstate="print"/>
          <a:srcRect/>
          <a:stretch>
            <a:fillRect/>
          </a:stretch>
        </p:blipFill>
        <p:spPr bwMode="auto">
          <a:xfrm>
            <a:off x="2209800" y="838200"/>
            <a:ext cx="1905000" cy="1525588"/>
          </a:xfrm>
          <a:prstGeom prst="rect">
            <a:avLst/>
          </a:prstGeom>
          <a:noFill/>
          <a:ln w="9525">
            <a:noFill/>
            <a:miter lim="800000"/>
            <a:headEnd/>
            <a:tailEnd/>
          </a:ln>
        </p:spPr>
      </p:pic>
      <p:pic>
        <p:nvPicPr>
          <p:cNvPr id="57351" name="Picture 6" descr="elbert co"/>
          <p:cNvPicPr>
            <a:picLocks noChangeAspect="1" noChangeArrowheads="1"/>
          </p:cNvPicPr>
          <p:nvPr/>
        </p:nvPicPr>
        <p:blipFill>
          <a:blip r:embed="rId7" cstate="print"/>
          <a:srcRect/>
          <a:stretch>
            <a:fillRect/>
          </a:stretch>
        </p:blipFill>
        <p:spPr bwMode="auto">
          <a:xfrm>
            <a:off x="2590800" y="4495800"/>
            <a:ext cx="1951038" cy="1463675"/>
          </a:xfrm>
          <a:prstGeom prst="rect">
            <a:avLst/>
          </a:prstGeom>
          <a:noFill/>
          <a:ln w="9525">
            <a:noFill/>
            <a:miter lim="800000"/>
            <a:headEnd/>
            <a:tailEnd/>
          </a:ln>
        </p:spPr>
      </p:pic>
      <p:pic>
        <p:nvPicPr>
          <p:cNvPr id="57352" name="Picture 8" descr="jackson co"/>
          <p:cNvPicPr>
            <a:picLocks noChangeAspect="1" noChangeArrowheads="1"/>
          </p:cNvPicPr>
          <p:nvPr/>
        </p:nvPicPr>
        <p:blipFill>
          <a:blip r:embed="rId8" cstate="print"/>
          <a:srcRect/>
          <a:stretch>
            <a:fillRect/>
          </a:stretch>
        </p:blipFill>
        <p:spPr bwMode="auto">
          <a:xfrm>
            <a:off x="4191000" y="3810000"/>
            <a:ext cx="1722438" cy="1292225"/>
          </a:xfrm>
          <a:prstGeom prst="rect">
            <a:avLst/>
          </a:prstGeom>
          <a:noFill/>
          <a:ln w="9525">
            <a:noFill/>
            <a:miter lim="800000"/>
            <a:headEnd/>
            <a:tailEnd/>
          </a:ln>
        </p:spPr>
      </p:pic>
      <p:pic>
        <p:nvPicPr>
          <p:cNvPr id="57353" name="Picture 9" descr="jefferson co"/>
          <p:cNvPicPr>
            <a:picLocks noChangeAspect="1" noChangeArrowheads="1"/>
          </p:cNvPicPr>
          <p:nvPr/>
        </p:nvPicPr>
        <p:blipFill>
          <a:blip r:embed="rId9" cstate="print"/>
          <a:srcRect/>
          <a:stretch>
            <a:fillRect/>
          </a:stretch>
        </p:blipFill>
        <p:spPr bwMode="auto">
          <a:xfrm>
            <a:off x="1981200" y="4038600"/>
            <a:ext cx="1331913" cy="998538"/>
          </a:xfrm>
          <a:prstGeom prst="rect">
            <a:avLst/>
          </a:prstGeom>
          <a:noFill/>
          <a:ln w="9525">
            <a:noFill/>
            <a:miter lim="800000"/>
            <a:headEnd/>
            <a:tailEnd/>
          </a:ln>
        </p:spPr>
      </p:pic>
      <p:pic>
        <p:nvPicPr>
          <p:cNvPr id="57354" name="Picture 10" descr="logan county"/>
          <p:cNvPicPr>
            <a:picLocks noChangeAspect="1" noChangeArrowheads="1"/>
          </p:cNvPicPr>
          <p:nvPr/>
        </p:nvPicPr>
        <p:blipFill>
          <a:blip r:embed="rId10" cstate="print"/>
          <a:srcRect/>
          <a:stretch>
            <a:fillRect/>
          </a:stretch>
        </p:blipFill>
        <p:spPr bwMode="auto">
          <a:xfrm>
            <a:off x="3810000" y="381000"/>
            <a:ext cx="1524000" cy="1143000"/>
          </a:xfrm>
          <a:prstGeom prst="rect">
            <a:avLst/>
          </a:prstGeom>
          <a:noFill/>
          <a:ln w="9525">
            <a:noFill/>
            <a:miter lim="800000"/>
            <a:headEnd/>
            <a:tailEnd/>
          </a:ln>
        </p:spPr>
      </p:pic>
      <p:pic>
        <p:nvPicPr>
          <p:cNvPr id="57355" name="Picture 11" descr="weld co"/>
          <p:cNvPicPr>
            <a:picLocks noChangeAspect="1" noChangeArrowheads="1"/>
          </p:cNvPicPr>
          <p:nvPr/>
        </p:nvPicPr>
        <p:blipFill>
          <a:blip r:embed="rId11" cstate="print"/>
          <a:srcRect/>
          <a:stretch>
            <a:fillRect/>
          </a:stretch>
        </p:blipFill>
        <p:spPr bwMode="auto">
          <a:xfrm>
            <a:off x="838200" y="3505200"/>
            <a:ext cx="1371600" cy="985838"/>
          </a:xfrm>
          <a:prstGeom prst="rect">
            <a:avLst/>
          </a:prstGeom>
          <a:noFill/>
          <a:ln w="9525">
            <a:noFill/>
            <a:miter lim="800000"/>
            <a:headEnd/>
            <a:tailEnd/>
          </a:ln>
        </p:spPr>
      </p:pic>
      <p:pic>
        <p:nvPicPr>
          <p:cNvPr id="57356" name="Picture 12" descr="san miguel co"/>
          <p:cNvPicPr>
            <a:picLocks noChangeAspect="1" noChangeArrowheads="1"/>
          </p:cNvPicPr>
          <p:nvPr/>
        </p:nvPicPr>
        <p:blipFill>
          <a:blip r:embed="rId12" cstate="print"/>
          <a:srcRect/>
          <a:stretch>
            <a:fillRect/>
          </a:stretch>
        </p:blipFill>
        <p:spPr bwMode="auto">
          <a:xfrm>
            <a:off x="5715000" y="4572000"/>
            <a:ext cx="1371600" cy="1096963"/>
          </a:xfrm>
          <a:prstGeom prst="rect">
            <a:avLst/>
          </a:prstGeom>
          <a:noFill/>
          <a:ln w="9525">
            <a:noFill/>
            <a:miter lim="800000"/>
            <a:headEnd/>
            <a:tailEnd/>
          </a:ln>
        </p:spPr>
      </p:pic>
      <p:pic>
        <p:nvPicPr>
          <p:cNvPr id="57357" name="Picture 13" descr="El Paso County Courthouse"/>
          <p:cNvPicPr>
            <a:picLocks noChangeAspect="1" noChangeArrowheads="1"/>
          </p:cNvPicPr>
          <p:nvPr/>
        </p:nvPicPr>
        <p:blipFill>
          <a:blip r:embed="rId13" cstate="print"/>
          <a:srcRect/>
          <a:stretch>
            <a:fillRect/>
          </a:stretch>
        </p:blipFill>
        <p:spPr bwMode="auto">
          <a:xfrm>
            <a:off x="6248400" y="2590800"/>
            <a:ext cx="1371600" cy="914400"/>
          </a:xfrm>
          <a:prstGeom prst="rect">
            <a:avLst/>
          </a:prstGeom>
          <a:noFill/>
          <a:ln w="9525">
            <a:noFill/>
            <a:miter lim="800000"/>
            <a:headEnd/>
            <a:tailEnd/>
          </a:ln>
        </p:spPr>
      </p:pic>
      <p:sp>
        <p:nvSpPr>
          <p:cNvPr id="17" name="Text Box 14"/>
          <p:cNvSpPr txBox="1">
            <a:spLocks noChangeArrowheads="1"/>
          </p:cNvSpPr>
          <p:nvPr/>
        </p:nvSpPr>
        <p:spPr bwMode="auto">
          <a:xfrm>
            <a:off x="304800" y="18288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9" name="Text Box 15"/>
          <p:cNvSpPr txBox="1">
            <a:spLocks noChangeArrowheads="1"/>
          </p:cNvSpPr>
          <p:nvPr/>
        </p:nvSpPr>
        <p:spPr bwMode="auto">
          <a:xfrm>
            <a:off x="914400" y="32004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Colorado</a:t>
            </a:r>
          </a:p>
        </p:txBody>
      </p:sp>
      <p:sp>
        <p:nvSpPr>
          <p:cNvPr id="20" name="Text Box 16"/>
          <p:cNvSpPr txBox="1">
            <a:spLocks noChangeArrowheads="1"/>
          </p:cNvSpPr>
          <p:nvPr/>
        </p:nvSpPr>
        <p:spPr bwMode="auto">
          <a:xfrm>
            <a:off x="152400" y="40386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An Unexpected Event</a:t>
            </a:r>
          </a:p>
        </p:txBody>
      </p:sp>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19460" name="Picture 5" descr="MCSO01921_0000[1]"/>
          <p:cNvPicPr>
            <a:picLocks noChangeAspect="1" noChangeArrowheads="1"/>
          </p:cNvPicPr>
          <p:nvPr/>
        </p:nvPicPr>
        <p:blipFill>
          <a:blip r:embed="rId3" cstate="print"/>
          <a:srcRect/>
          <a:stretch>
            <a:fillRect/>
          </a:stretch>
        </p:blipFill>
        <p:spPr bwMode="auto">
          <a:xfrm>
            <a:off x="2286000" y="1905000"/>
            <a:ext cx="4191000" cy="2857500"/>
          </a:xfrm>
          <a:prstGeom prst="rect">
            <a:avLst/>
          </a:prstGeom>
          <a:noFill/>
          <a:ln w="9525">
            <a:noFill/>
            <a:miter lim="800000"/>
            <a:headEnd/>
            <a:tailEnd/>
          </a:ln>
        </p:spPr>
      </p:pic>
      <p:sp>
        <p:nvSpPr>
          <p:cNvPr id="184326" name="Rectangle 6"/>
          <p:cNvSpPr>
            <a:spLocks noChangeArrowheads="1"/>
          </p:cNvSpPr>
          <p:nvPr/>
        </p:nvSpPr>
        <p:spPr bwMode="auto">
          <a:xfrm>
            <a:off x="685800" y="5410200"/>
            <a:ext cx="7696200" cy="584200"/>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65000"/>
              <a:buFont typeface="Wingdings" pitchFamily="2" charset="2"/>
              <a:buNone/>
              <a:defRPr/>
            </a:pPr>
            <a:r>
              <a:rPr lang="en-US" sz="3200" u="none" dirty="0">
                <a:effectLst>
                  <a:outerShdw blurRad="38100" dist="38100" dir="2700000" algn="tl">
                    <a:srgbClr val="000000"/>
                  </a:outerShdw>
                </a:effectLst>
                <a:latin typeface="Bell MT" pitchFamily="18" charset="0"/>
              </a:rPr>
              <a:t>Walker slips on ice, falls, and breaks a hip.</a:t>
            </a:r>
          </a:p>
        </p:txBody>
      </p:sp>
      <p:sp>
        <p:nvSpPr>
          <p:cNvPr id="19462"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upreme Ct Equal Justice under Law #3"/>
          <p:cNvPicPr>
            <a:picLocks noGrp="1" noChangeAspect="1" noChangeArrowheads="1"/>
          </p:cNvPicPr>
          <p:nvPr>
            <p:ph idx="1"/>
          </p:nvPr>
        </p:nvPicPr>
        <p:blipFill>
          <a:blip r:embed="rId3" cstate="print"/>
          <a:srcRect r="1428"/>
          <a:stretch>
            <a:fillRect/>
          </a:stretch>
        </p:blipFill>
        <p:spPr>
          <a:xfrm>
            <a:off x="1905000" y="990600"/>
            <a:ext cx="5257800" cy="3667125"/>
          </a:xfrm>
          <a:noFill/>
        </p:spPr>
      </p:pic>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61123" name="Text Box 3"/>
          <p:cNvSpPr txBox="1">
            <a:spLocks noChangeArrowheads="1"/>
          </p:cNvSpPr>
          <p:nvPr/>
        </p:nvSpPr>
        <p:spPr bwMode="auto">
          <a:xfrm>
            <a:off x="1066800" y="4800600"/>
            <a:ext cx="7162800" cy="1200329"/>
          </a:xfrm>
          <a:prstGeom prst="rect">
            <a:avLst/>
          </a:prstGeom>
          <a:noFill/>
          <a:ln w="9525">
            <a:noFill/>
            <a:miter lim="800000"/>
            <a:headEnd/>
            <a:tailEnd/>
          </a:ln>
          <a:effectLst/>
        </p:spPr>
        <p:txBody>
          <a:bodyPr wrap="square">
            <a:spAutoFit/>
          </a:bodyPr>
          <a:lstStyle/>
          <a:p>
            <a:pPr algn="ctr">
              <a:spcBef>
                <a:spcPct val="50000"/>
              </a:spcBef>
              <a:defRPr/>
            </a:pPr>
            <a:r>
              <a:rPr lang="en-US" sz="3600" b="1" u="none" dirty="0">
                <a:solidFill>
                  <a:srgbClr val="1E2171"/>
                </a:solidFill>
                <a:effectLst>
                  <a:outerShdw blurRad="38100" dist="38100" dir="2700000" algn="tl">
                    <a:srgbClr val="000000"/>
                  </a:outerShdw>
                </a:effectLst>
                <a:latin typeface="Bell MT" pitchFamily="18" charset="0"/>
              </a:rPr>
              <a:t>EQUAL JUSTICE UNDER LAW</a:t>
            </a:r>
          </a:p>
          <a:p>
            <a:pPr algn="ctr">
              <a:spcBef>
                <a:spcPct val="50000"/>
              </a:spcBef>
              <a:defRPr/>
            </a:pPr>
            <a:r>
              <a:rPr lang="en-US" sz="2400" u="none" dirty="0">
                <a:latin typeface="Bell MT" pitchFamily="18" charset="0"/>
              </a:rPr>
              <a:t>Entrance to the U.S. Supreme Court</a:t>
            </a:r>
          </a:p>
        </p:txBody>
      </p:sp>
      <p:sp>
        <p:nvSpPr>
          <p:cNvPr id="20485"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53954" name="Text Box 2"/>
          <p:cNvSpPr txBox="1">
            <a:spLocks noChangeArrowheads="1"/>
          </p:cNvSpPr>
          <p:nvPr/>
        </p:nvSpPr>
        <p:spPr bwMode="auto">
          <a:xfrm>
            <a:off x="609600" y="-1588"/>
            <a:ext cx="8001000" cy="1754188"/>
          </a:xfrm>
          <a:prstGeom prst="rect">
            <a:avLst/>
          </a:prstGeom>
          <a:noFill/>
          <a:ln w="9525">
            <a:noFill/>
            <a:miter lim="800000"/>
            <a:headEnd/>
            <a:tailEnd/>
          </a:ln>
          <a:effectLst/>
        </p:spPr>
        <p:txBody>
          <a:bodyPr>
            <a:spAutoFit/>
          </a:bodyPr>
          <a:lstStyle/>
          <a:p>
            <a:pPr algn="ctr">
              <a:defRPr/>
            </a:pPr>
            <a:r>
              <a:rPr lang="en-US" sz="5400" b="1" u="none" dirty="0">
                <a:solidFill>
                  <a:srgbClr val="1E2171"/>
                </a:solidFill>
                <a:effectLst>
                  <a:outerShdw blurRad="38100" dist="38100" dir="2700000" algn="tl">
                    <a:srgbClr val="000000"/>
                  </a:outerShdw>
                </a:effectLst>
                <a:latin typeface="Bell MT" pitchFamily="18" charset="0"/>
              </a:rPr>
              <a:t>How we keep our courts </a:t>
            </a:r>
          </a:p>
          <a:p>
            <a:pPr algn="ctr">
              <a:defRPr/>
            </a:pPr>
            <a:r>
              <a:rPr lang="en-US" sz="5400" b="1" u="none" dirty="0">
                <a:solidFill>
                  <a:srgbClr val="1E2171"/>
                </a:solidFill>
                <a:effectLst>
                  <a:outerShdw blurRad="38100" dist="38100" dir="2700000" algn="tl">
                    <a:srgbClr val="000000"/>
                  </a:outerShdw>
                </a:effectLst>
                <a:latin typeface="Bell MT" pitchFamily="18" charset="0"/>
              </a:rPr>
              <a:t>fair &amp; impartial</a:t>
            </a:r>
          </a:p>
        </p:txBody>
      </p:sp>
      <p:pic>
        <p:nvPicPr>
          <p:cNvPr id="21508" name="Picture 3" descr="Cheyenne County"/>
          <p:cNvPicPr>
            <a:picLocks noChangeAspect="1" noChangeArrowheads="1"/>
          </p:cNvPicPr>
          <p:nvPr/>
        </p:nvPicPr>
        <p:blipFill>
          <a:blip r:embed="rId3" cstate="print"/>
          <a:srcRect/>
          <a:stretch>
            <a:fillRect/>
          </a:stretch>
        </p:blipFill>
        <p:spPr bwMode="auto">
          <a:xfrm>
            <a:off x="2133600" y="1733550"/>
            <a:ext cx="4800600" cy="3600450"/>
          </a:xfrm>
          <a:prstGeom prst="rect">
            <a:avLst/>
          </a:prstGeom>
          <a:noFill/>
          <a:ln w="9525">
            <a:solidFill>
              <a:schemeClr val="tx1"/>
            </a:solidFill>
            <a:miter lim="800000"/>
            <a:headEnd/>
            <a:tailEnd/>
          </a:ln>
        </p:spPr>
      </p:pic>
      <p:sp>
        <p:nvSpPr>
          <p:cNvPr id="21509" name="Text Box 4"/>
          <p:cNvSpPr txBox="1">
            <a:spLocks noChangeArrowheads="1"/>
          </p:cNvSpPr>
          <p:nvPr/>
        </p:nvSpPr>
        <p:spPr bwMode="auto">
          <a:xfrm>
            <a:off x="2819400" y="5410200"/>
            <a:ext cx="3429000" cy="708025"/>
          </a:xfrm>
          <a:prstGeom prst="rect">
            <a:avLst/>
          </a:prstGeom>
          <a:noFill/>
          <a:ln w="9525">
            <a:noFill/>
            <a:miter lim="800000"/>
            <a:headEnd/>
            <a:tailEnd/>
          </a:ln>
        </p:spPr>
        <p:txBody>
          <a:bodyPr>
            <a:spAutoFit/>
          </a:bodyPr>
          <a:lstStyle/>
          <a:p>
            <a:pPr algn="ctr"/>
            <a:r>
              <a:rPr lang="en-US" sz="2000" u="none" dirty="0">
                <a:latin typeface="Bell MT" pitchFamily="18" charset="0"/>
              </a:rPr>
              <a:t>Cheyenne County Courthouse</a:t>
            </a:r>
          </a:p>
          <a:p>
            <a:pPr algn="ctr"/>
            <a:r>
              <a:rPr lang="en-US" sz="2000" u="none" dirty="0">
                <a:latin typeface="Bell MT" pitchFamily="18" charset="0"/>
              </a:rPr>
              <a:t>Cheyenne Wells  - 1908</a:t>
            </a:r>
          </a:p>
        </p:txBody>
      </p:sp>
      <p:sp>
        <p:nvSpPr>
          <p:cNvPr id="21510"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en-US" sz="5400" dirty="0" smtClean="0">
                <a:solidFill>
                  <a:srgbClr val="1E2171"/>
                </a:solidFill>
                <a:latin typeface="Bell MT" pitchFamily="18" charset="0"/>
              </a:rPr>
              <a:t>Judges Must</a:t>
            </a:r>
          </a:p>
        </p:txBody>
      </p:sp>
      <p:sp>
        <p:nvSpPr>
          <p:cNvPr id="22531" name="Rectangle 3"/>
          <p:cNvSpPr>
            <a:spLocks noGrp="1" noChangeArrowheads="1"/>
          </p:cNvSpPr>
          <p:nvPr>
            <p:ph idx="1"/>
          </p:nvPr>
        </p:nvSpPr>
        <p:spPr/>
        <p:txBody>
          <a:bodyPr/>
          <a:lstStyle/>
          <a:p>
            <a:pPr algn="ctr" eaLnBrk="1" hangingPunct="1">
              <a:buFont typeface="Wingdings" pitchFamily="2" charset="2"/>
              <a:buNone/>
            </a:pPr>
            <a:r>
              <a:rPr lang="en-US" sz="3200" dirty="0" smtClean="0">
                <a:latin typeface="Bell MT" pitchFamily="18" charset="0"/>
              </a:rPr>
              <a:t>Not participate when they have a personal relationship with either party</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3200" dirty="0" smtClean="0">
                <a:latin typeface="Bell MT" pitchFamily="18" charset="0"/>
              </a:rPr>
              <a:t>Not participate in any case in which they have a personal interest in the outcome of the case</a:t>
            </a:r>
          </a:p>
          <a:p>
            <a:pPr algn="ct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2533"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sz="5400" dirty="0" smtClean="0">
                <a:solidFill>
                  <a:srgbClr val="1E2171"/>
                </a:solidFill>
                <a:latin typeface="Bell MT" pitchFamily="18" charset="0"/>
              </a:rPr>
              <a:t>Judges Must</a:t>
            </a:r>
          </a:p>
        </p:txBody>
      </p:sp>
      <p:sp>
        <p:nvSpPr>
          <p:cNvPr id="23555" name="Rectangle 3"/>
          <p:cNvSpPr>
            <a:spLocks noGrp="1" noChangeArrowheads="1"/>
          </p:cNvSpPr>
          <p:nvPr>
            <p:ph idx="1"/>
          </p:nvPr>
        </p:nvSpPr>
        <p:spPr/>
        <p:txBody>
          <a:bodyPr/>
          <a:lstStyle/>
          <a:p>
            <a:pPr algn="ctr" eaLnBrk="1" hangingPunct="1">
              <a:buFont typeface="Wingdings" pitchFamily="2" charset="2"/>
              <a:buNone/>
            </a:pPr>
            <a:endParaRPr lang="en-US" sz="1600" dirty="0" smtClean="0"/>
          </a:p>
          <a:p>
            <a:pPr algn="ctr" eaLnBrk="1" hangingPunct="1">
              <a:buFont typeface="Wingdings" pitchFamily="2" charset="2"/>
              <a:buNone/>
            </a:pPr>
            <a:r>
              <a:rPr lang="en-US" sz="4400" dirty="0" smtClean="0">
                <a:latin typeface="Bell MT" pitchFamily="18" charset="0"/>
              </a:rPr>
              <a:t>Regularly disclose</a:t>
            </a:r>
          </a:p>
          <a:p>
            <a:pPr algn="ctr" eaLnBrk="1" hangingPunct="1">
              <a:buFont typeface="Wingdings" pitchFamily="2" charset="2"/>
              <a:buNone/>
            </a:pPr>
            <a:r>
              <a:rPr lang="en-US" sz="4400" dirty="0" smtClean="0">
                <a:latin typeface="Bell MT" pitchFamily="18" charset="0"/>
              </a:rPr>
              <a:t>their personal financial interests</a:t>
            </a:r>
          </a:p>
          <a:p>
            <a:pPr algn="ctr" eaLnBrk="1" hangingPunct="1">
              <a:buFont typeface="Wingdings" pitchFamily="2" charset="2"/>
              <a:buNone/>
            </a:pPr>
            <a:endParaRPr lang="en-US" sz="2000" dirty="0" smtClean="0">
              <a:solidFill>
                <a:srgbClr val="2D0DEB"/>
              </a:solidFill>
            </a:endParaRPr>
          </a:p>
          <a:p>
            <a:pPr algn="ctr" eaLnBrk="1" hangingPunct="1">
              <a:buFont typeface="Wingdings" pitchFamily="2" charset="2"/>
              <a:buNone/>
            </a:pPr>
            <a:endParaRPr lang="en-US" sz="2000" dirty="0" smtClean="0">
              <a:solidFill>
                <a:srgbClr val="2D0DEB"/>
              </a:solidFill>
            </a:endParaRPr>
          </a:p>
          <a:p>
            <a:pPr algn="ctr" eaLnBrk="1" hangingPunct="1">
              <a:buFont typeface="Wingdings" pitchFamily="2" charset="2"/>
              <a:buNone/>
            </a:pPr>
            <a:endParaRPr lang="en-US" sz="2000" dirty="0" smtClean="0">
              <a:solidFill>
                <a:srgbClr val="E5FFFF"/>
              </a:solidFill>
            </a:endParaRPr>
          </a:p>
        </p:txBody>
      </p:sp>
      <p:sp>
        <p:nvSpPr>
          <p:cNvPr id="6" name="Footer Placeholder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23557" name="Text Box 6"/>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9286</TotalTime>
  <Words>2494</Words>
  <Application>Microsoft Office PowerPoint</Application>
  <PresentationFormat>On-screen Show (4:3)</PresentationFormat>
  <Paragraphs>995</Paragraphs>
  <Slides>42</Slides>
  <Notes>42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Tahoma</vt:lpstr>
      <vt:lpstr>Arial</vt:lpstr>
      <vt:lpstr>Lucida Sans</vt:lpstr>
      <vt:lpstr>Book Antiqua</vt:lpstr>
      <vt:lpstr>Wingdings 2</vt:lpstr>
      <vt:lpstr>Wingdings</vt:lpstr>
      <vt:lpstr>Wingdings 3</vt:lpstr>
      <vt:lpstr>Georgia</vt:lpstr>
      <vt:lpstr>Bell MT</vt:lpstr>
      <vt:lpstr>Batang</vt:lpstr>
      <vt:lpstr>Calibri</vt:lpstr>
      <vt:lpstr>Apex</vt:lpstr>
      <vt:lpstr>Civic</vt:lpstr>
      <vt:lpstr>Slide 1</vt:lpstr>
      <vt:lpstr>Slide 2</vt:lpstr>
      <vt:lpstr>Court Systems</vt:lpstr>
      <vt:lpstr>Our State Courts are Busy</vt:lpstr>
      <vt:lpstr>An Unexpected Event</vt:lpstr>
      <vt:lpstr>Slide 6</vt:lpstr>
      <vt:lpstr>Slide 7</vt:lpstr>
      <vt:lpstr>Judges Must</vt:lpstr>
      <vt:lpstr>Judges Must</vt:lpstr>
      <vt:lpstr>Slide 10</vt:lpstr>
      <vt:lpstr>Slide 11</vt:lpstr>
      <vt:lpstr>Enforcing Rules of Conduct  Judicial Disciplinary Commission</vt:lpstr>
      <vt:lpstr>Options</vt:lpstr>
      <vt:lpstr>Slide 14</vt:lpstr>
      <vt:lpstr>Slide 15</vt:lpstr>
      <vt:lpstr>Slide 16</vt:lpstr>
      <vt:lpstr>Nominating Commissions County and District Courts</vt:lpstr>
      <vt:lpstr>Nominating Commission  Considers the Applications</vt:lpstr>
      <vt:lpstr>Interviews the Trial Court Applicants</vt:lpstr>
      <vt:lpstr>Nominating Commission Supreme Court &amp; Court of Appeals</vt:lpstr>
      <vt:lpstr>Interviews the  Appellate Court Applicants</vt:lpstr>
      <vt:lpstr>Slide 22</vt:lpstr>
      <vt:lpstr>Governor’s Office</vt:lpstr>
      <vt:lpstr>The Oath</vt:lpstr>
      <vt:lpstr>Initial Term of State Judges</vt:lpstr>
      <vt:lpstr>How we decide whether a judge should continue to serve</vt:lpstr>
      <vt:lpstr>Judicial Performance Commission Reviews the Performance of Every Judge</vt:lpstr>
      <vt:lpstr>Performance Criteria</vt:lpstr>
      <vt:lpstr>Sources of Performance Information</vt:lpstr>
      <vt:lpstr>Public Information About Judges’ Performance</vt:lpstr>
      <vt:lpstr>Public Information</vt:lpstr>
      <vt:lpstr>Public Information</vt:lpstr>
      <vt:lpstr>Slide 33</vt:lpstr>
      <vt:lpstr>Our Courts Must Apply</vt:lpstr>
      <vt:lpstr>Decisions of Higher Courts</vt:lpstr>
      <vt:lpstr>Slide 36</vt:lpstr>
      <vt:lpstr>Appeals</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Courts</dc:title>
  <dc:creator>b000slb</dc:creator>
  <cp:lastModifiedBy>pleintern</cp:lastModifiedBy>
  <cp:revision>328</cp:revision>
  <dcterms:created xsi:type="dcterms:W3CDTF">2007-04-27T20:25:04Z</dcterms:created>
  <dcterms:modified xsi:type="dcterms:W3CDTF">2013-11-08T21:28:04Z</dcterms:modified>
</cp:coreProperties>
</file>