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 id="2147483816" r:id="rId2"/>
  </p:sldMasterIdLst>
  <p:notesMasterIdLst>
    <p:notesMasterId r:id="rId28"/>
  </p:notesMasterIdLst>
  <p:handoutMasterIdLst>
    <p:handoutMasterId r:id="rId29"/>
  </p:handoutMasterIdLst>
  <p:sldIdLst>
    <p:sldId id="599" r:id="rId3"/>
    <p:sldId id="411" r:id="rId4"/>
    <p:sldId id="415" r:id="rId5"/>
    <p:sldId id="578" r:id="rId6"/>
    <p:sldId id="597" r:id="rId7"/>
    <p:sldId id="583" r:id="rId8"/>
    <p:sldId id="553" r:id="rId9"/>
    <p:sldId id="568" r:id="rId10"/>
    <p:sldId id="554" r:id="rId11"/>
    <p:sldId id="595" r:id="rId12"/>
    <p:sldId id="596" r:id="rId13"/>
    <p:sldId id="562" r:id="rId14"/>
    <p:sldId id="563" r:id="rId15"/>
    <p:sldId id="564" r:id="rId16"/>
    <p:sldId id="558" r:id="rId17"/>
    <p:sldId id="594" r:id="rId18"/>
    <p:sldId id="571" r:id="rId19"/>
    <p:sldId id="589" r:id="rId20"/>
    <p:sldId id="410" r:id="rId21"/>
    <p:sldId id="590" r:id="rId22"/>
    <p:sldId id="591" r:id="rId23"/>
    <p:sldId id="408" r:id="rId24"/>
    <p:sldId id="519" r:id="rId25"/>
    <p:sldId id="600" r:id="rId26"/>
    <p:sldId id="598" r:id="rId27"/>
  </p:sldIdLst>
  <p:sldSz cx="9144000" cy="6858000" type="screen4x3"/>
  <p:notesSz cx="7315200" cy="9601200"/>
  <p:defaultTextStyle>
    <a:defPPr>
      <a:defRPr lang="en-US"/>
    </a:defPPr>
    <a:lvl1pPr algn="l" rtl="0" fontAlgn="base">
      <a:spcBef>
        <a:spcPct val="0"/>
      </a:spcBef>
      <a:spcAft>
        <a:spcPct val="0"/>
      </a:spcAft>
      <a:defRPr u="sng" kern="1200">
        <a:solidFill>
          <a:schemeClr val="tx1"/>
        </a:solidFill>
        <a:latin typeface="Tahoma" pitchFamily="34" charset="0"/>
        <a:ea typeface="+mn-ea"/>
        <a:cs typeface="+mn-cs"/>
      </a:defRPr>
    </a:lvl1pPr>
    <a:lvl2pPr marL="457200" algn="l" rtl="0" fontAlgn="base">
      <a:spcBef>
        <a:spcPct val="0"/>
      </a:spcBef>
      <a:spcAft>
        <a:spcPct val="0"/>
      </a:spcAft>
      <a:defRPr u="sng" kern="1200">
        <a:solidFill>
          <a:schemeClr val="tx1"/>
        </a:solidFill>
        <a:latin typeface="Tahoma" pitchFamily="34" charset="0"/>
        <a:ea typeface="+mn-ea"/>
        <a:cs typeface="+mn-cs"/>
      </a:defRPr>
    </a:lvl2pPr>
    <a:lvl3pPr marL="914400" algn="l" rtl="0" fontAlgn="base">
      <a:spcBef>
        <a:spcPct val="0"/>
      </a:spcBef>
      <a:spcAft>
        <a:spcPct val="0"/>
      </a:spcAft>
      <a:defRPr u="sng" kern="1200">
        <a:solidFill>
          <a:schemeClr val="tx1"/>
        </a:solidFill>
        <a:latin typeface="Tahoma" pitchFamily="34" charset="0"/>
        <a:ea typeface="+mn-ea"/>
        <a:cs typeface="+mn-cs"/>
      </a:defRPr>
    </a:lvl3pPr>
    <a:lvl4pPr marL="1371600" algn="l" rtl="0" fontAlgn="base">
      <a:spcBef>
        <a:spcPct val="0"/>
      </a:spcBef>
      <a:spcAft>
        <a:spcPct val="0"/>
      </a:spcAft>
      <a:defRPr u="sng" kern="1200">
        <a:solidFill>
          <a:schemeClr val="tx1"/>
        </a:solidFill>
        <a:latin typeface="Tahoma" pitchFamily="34" charset="0"/>
        <a:ea typeface="+mn-ea"/>
        <a:cs typeface="+mn-cs"/>
      </a:defRPr>
    </a:lvl4pPr>
    <a:lvl5pPr marL="1828800" algn="l" rtl="0" fontAlgn="base">
      <a:spcBef>
        <a:spcPct val="0"/>
      </a:spcBef>
      <a:spcAft>
        <a:spcPct val="0"/>
      </a:spcAft>
      <a:defRPr u="sng" kern="1200">
        <a:solidFill>
          <a:schemeClr val="tx1"/>
        </a:solidFill>
        <a:latin typeface="Tahoma" pitchFamily="34" charset="0"/>
        <a:ea typeface="+mn-ea"/>
        <a:cs typeface="+mn-cs"/>
      </a:defRPr>
    </a:lvl5pPr>
    <a:lvl6pPr marL="2286000" algn="l" defTabSz="914400" rtl="0" eaLnBrk="1" latinLnBrk="0" hangingPunct="1">
      <a:defRPr u="sng" kern="1200">
        <a:solidFill>
          <a:schemeClr val="tx1"/>
        </a:solidFill>
        <a:latin typeface="Tahoma" pitchFamily="34" charset="0"/>
        <a:ea typeface="+mn-ea"/>
        <a:cs typeface="+mn-cs"/>
      </a:defRPr>
    </a:lvl6pPr>
    <a:lvl7pPr marL="2743200" algn="l" defTabSz="914400" rtl="0" eaLnBrk="1" latinLnBrk="0" hangingPunct="1">
      <a:defRPr u="sng" kern="1200">
        <a:solidFill>
          <a:schemeClr val="tx1"/>
        </a:solidFill>
        <a:latin typeface="Tahoma" pitchFamily="34" charset="0"/>
        <a:ea typeface="+mn-ea"/>
        <a:cs typeface="+mn-cs"/>
      </a:defRPr>
    </a:lvl7pPr>
    <a:lvl8pPr marL="3200400" algn="l" defTabSz="914400" rtl="0" eaLnBrk="1" latinLnBrk="0" hangingPunct="1">
      <a:defRPr u="sng" kern="1200">
        <a:solidFill>
          <a:schemeClr val="tx1"/>
        </a:solidFill>
        <a:latin typeface="Tahoma" pitchFamily="34" charset="0"/>
        <a:ea typeface="+mn-ea"/>
        <a:cs typeface="+mn-cs"/>
      </a:defRPr>
    </a:lvl8pPr>
    <a:lvl9pPr marL="3657600" algn="l" defTabSz="914400" rtl="0" eaLnBrk="1" latinLnBrk="0" hangingPunct="1">
      <a:defRPr u="sng"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171"/>
    <a:srgbClr val="050A0F"/>
    <a:srgbClr val="E5FFFF"/>
    <a:srgbClr val="FFFF00"/>
    <a:srgbClr val="2D0DEB"/>
    <a:srgbClr val="CC9900"/>
    <a:srgbClr val="663300"/>
    <a:srgbClr val="000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5" autoAdjust="0"/>
    <p:restoredTop sz="71781" autoAdjust="0"/>
  </p:normalViewPr>
  <p:slideViewPr>
    <p:cSldViewPr>
      <p:cViewPr>
        <p:scale>
          <a:sx n="50" d="100"/>
          <a:sy n="50" d="100"/>
        </p:scale>
        <p:origin x="-10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608" y="51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eaLnBrk="1" hangingPunct="1">
              <a:defRPr sz="1300" u="none">
                <a:latin typeface="Arial" charset="0"/>
              </a:defRPr>
            </a:lvl1pPr>
          </a:lstStyle>
          <a:p>
            <a:pPr>
              <a:defRPr/>
            </a:pPr>
            <a:endParaRPr lang="en-US"/>
          </a:p>
        </p:txBody>
      </p:sp>
      <p:sp>
        <p:nvSpPr>
          <p:cNvPr id="128003"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eaLnBrk="1" hangingPunct="1">
              <a:defRPr sz="1300" u="none">
                <a:latin typeface="Arial" charset="0"/>
              </a:defRPr>
            </a:lvl1pPr>
          </a:lstStyle>
          <a:p>
            <a:pPr>
              <a:defRPr/>
            </a:pPr>
            <a:endParaRPr lang="en-US"/>
          </a:p>
        </p:txBody>
      </p:sp>
      <p:sp>
        <p:nvSpPr>
          <p:cNvPr id="128004"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eaLnBrk="1" hangingPunct="1">
              <a:defRPr sz="1300" u="none">
                <a:latin typeface="Arial" charset="0"/>
              </a:defRPr>
            </a:lvl1pPr>
          </a:lstStyle>
          <a:p>
            <a:pPr>
              <a:defRPr/>
            </a:pPr>
            <a:endParaRPr lang="en-US"/>
          </a:p>
        </p:txBody>
      </p:sp>
      <p:sp>
        <p:nvSpPr>
          <p:cNvPr id="12800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eaLnBrk="1" hangingPunct="1">
              <a:defRPr sz="1300" u="none">
                <a:latin typeface="Arial" charset="0"/>
              </a:defRPr>
            </a:lvl1pPr>
          </a:lstStyle>
          <a:p>
            <a:pPr>
              <a:defRPr/>
            </a:pPr>
            <a:fld id="{A512725E-A683-4B3A-BF48-AA92369BC28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eaLnBrk="1" hangingPunct="1">
              <a:defRPr sz="1300" u="none">
                <a:latin typeface="Arial" charset="0"/>
              </a:defRPr>
            </a:lvl1pPr>
          </a:lstStyle>
          <a:p>
            <a:pPr>
              <a:defRPr/>
            </a:pPr>
            <a:endParaRPr lang="en-US"/>
          </a:p>
        </p:txBody>
      </p:sp>
      <p:sp>
        <p:nvSpPr>
          <p:cNvPr id="303107"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eaLnBrk="1" hangingPunct="1">
              <a:defRPr sz="1300" u="none">
                <a:latin typeface="Arial"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3109"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3110"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eaLnBrk="1" hangingPunct="1">
              <a:defRPr sz="1300" u="none">
                <a:latin typeface="Arial" charset="0"/>
              </a:defRPr>
            </a:lvl1pPr>
          </a:lstStyle>
          <a:p>
            <a:pPr>
              <a:defRPr/>
            </a:pPr>
            <a:endParaRPr lang="en-US"/>
          </a:p>
        </p:txBody>
      </p:sp>
      <p:sp>
        <p:nvSpPr>
          <p:cNvPr id="303111"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eaLnBrk="1" hangingPunct="1">
              <a:defRPr sz="1300" u="none">
                <a:latin typeface="Arial" charset="0"/>
              </a:defRPr>
            </a:lvl1pPr>
          </a:lstStyle>
          <a:p>
            <a:pPr>
              <a:defRPr/>
            </a:pPr>
            <a:fld id="{A4F93589-017C-45E6-82D3-5C9E746E93C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779D04F-9098-421F-8934-7EAF385FD9F4}" type="slidenum">
              <a:rPr lang="en-US" smtClean="0">
                <a:solidFill>
                  <a:srgbClr val="000000"/>
                </a:solidFill>
              </a:rPr>
              <a:pPr/>
              <a:t>1</a:t>
            </a:fld>
            <a:endParaRPr lang="en-US" smtClean="0">
              <a:solidFill>
                <a:srgbClr val="000000"/>
              </a:solidFill>
            </a:endParaRPr>
          </a:p>
        </p:txBody>
      </p:sp>
      <p:sp>
        <p:nvSpPr>
          <p:cNvPr id="41987" name="Rectangle 2"/>
          <p:cNvSpPr>
            <a:spLocks noGrp="1" noRot="1" noChangeAspect="1" noChangeArrowheads="1" noTextEdit="1"/>
          </p:cNvSpPr>
          <p:nvPr>
            <p:ph type="sldImg"/>
          </p:nvPr>
        </p:nvSpPr>
        <p:spPr>
          <a:xfrm>
            <a:off x="1136650" y="720725"/>
            <a:ext cx="1385888" cy="1039813"/>
          </a:xfrm>
          <a:ln/>
        </p:spPr>
      </p:sp>
      <p:sp>
        <p:nvSpPr>
          <p:cNvPr id="41988" name="Rectangle 3"/>
          <p:cNvSpPr>
            <a:spLocks noGrp="1" noChangeArrowheads="1"/>
          </p:cNvSpPr>
          <p:nvPr>
            <p:ph type="body" idx="1"/>
          </p:nvPr>
        </p:nvSpPr>
        <p:spPr>
          <a:xfrm>
            <a:off x="731838" y="1920875"/>
            <a:ext cx="5851525" cy="6959600"/>
          </a:xfrm>
          <a:noFill/>
          <a:ln/>
        </p:spPr>
        <p:txBody>
          <a:bodyPr/>
          <a:lstStyle/>
          <a:p>
            <a:pPr eaLnBrk="1" hangingPunct="1">
              <a:lnSpc>
                <a:spcPct val="80000"/>
              </a:lnSpc>
              <a:buSzPct val="160000"/>
              <a:buFontTx/>
              <a:buChar char="•"/>
            </a:pPr>
            <a:r>
              <a:rPr lang="en-US" sz="1800" b="1" smtClean="0"/>
              <a:t> Introduce yourself</a:t>
            </a:r>
            <a:r>
              <a:rPr lang="en-US" sz="1800" smtClean="0"/>
              <a:t>.</a:t>
            </a:r>
          </a:p>
          <a:p>
            <a:pPr eaLnBrk="1" hangingPunct="1">
              <a:lnSpc>
                <a:spcPct val="80000"/>
              </a:lnSpc>
              <a:buSzPct val="160000"/>
              <a:buFontTx/>
              <a:buChar char="•"/>
            </a:pPr>
            <a:r>
              <a:rPr lang="en-US" sz="1800" smtClean="0"/>
              <a:t> </a:t>
            </a:r>
            <a:r>
              <a:rPr lang="en-US" sz="1800" b="1" smtClean="0"/>
              <a:t>Introduce Our Courts</a:t>
            </a:r>
            <a:r>
              <a:rPr lang="en-US" sz="1800" smtClean="0"/>
              <a:t>: Our Courts is a joint activity of citizens, lawyers, and judges to provide information to the public about our state and federal courts. </a:t>
            </a:r>
          </a:p>
          <a:p>
            <a:pPr eaLnBrk="1" hangingPunct="1">
              <a:lnSpc>
                <a:spcPct val="80000"/>
              </a:lnSpc>
              <a:buSzPct val="160000"/>
              <a:buFontTx/>
              <a:buChar char="•"/>
            </a:pPr>
            <a:r>
              <a:rPr lang="en-US" sz="1800" b="1" smtClean="0"/>
              <a:t>Ask the Audience</a:t>
            </a:r>
            <a:r>
              <a:rPr lang="en-US" sz="1800" smtClean="0"/>
              <a:t>:</a:t>
            </a:r>
          </a:p>
          <a:p>
            <a:pPr lvl="2" eaLnBrk="1" hangingPunct="1">
              <a:lnSpc>
                <a:spcPct val="80000"/>
              </a:lnSpc>
              <a:buSzPct val="160000"/>
              <a:buFontTx/>
              <a:buChar char="•"/>
            </a:pPr>
            <a:r>
              <a:rPr lang="en-US" sz="1800" smtClean="0"/>
              <a:t>Have you heard the expression, “Don’t make a federal case out of it”?  How about, “I’m going to take my case all the way to the Supreme Court”?</a:t>
            </a:r>
          </a:p>
          <a:p>
            <a:pPr lvl="2" eaLnBrk="1" hangingPunct="1">
              <a:lnSpc>
                <a:spcPct val="80000"/>
              </a:lnSpc>
              <a:buSzPct val="160000"/>
              <a:buFontTx/>
              <a:buChar char="•"/>
            </a:pPr>
            <a:r>
              <a:rPr lang="en-US" sz="1800" smtClean="0"/>
              <a:t>It may surprise some of you to hear that most cases are in the state court system and not in our federal court system.  It isn’t easy to make a federal case out of something, and it is very rare to get a case to the Supreme Court.</a:t>
            </a:r>
          </a:p>
          <a:p>
            <a:pPr eaLnBrk="1" hangingPunct="1">
              <a:lnSpc>
                <a:spcPct val="80000"/>
              </a:lnSpc>
              <a:buSzPct val="160000"/>
              <a:buFontTx/>
              <a:buChar char="•"/>
            </a:pPr>
            <a:r>
              <a:rPr lang="en-US" sz="1800" b="1" smtClean="0"/>
              <a:t>Our goal today is to introduce you to our federal courts in Colorado</a:t>
            </a:r>
            <a:endParaRPr lang="en-US" sz="1800" smtClean="0"/>
          </a:p>
          <a:p>
            <a:pPr lvl="2" eaLnBrk="1" hangingPunct="1">
              <a:lnSpc>
                <a:spcPct val="80000"/>
              </a:lnSpc>
              <a:buSzPct val="160000"/>
              <a:buFontTx/>
              <a:buChar char="•"/>
            </a:pPr>
            <a:r>
              <a:rPr lang="en-US" sz="1800" smtClean="0"/>
              <a:t>We’ll start by discussing our two parallel but separate government systems (federal and state), and we’ll explore how our federal courts fit in that structure.</a:t>
            </a:r>
          </a:p>
          <a:p>
            <a:pPr lvl="2" eaLnBrk="1" hangingPunct="1">
              <a:lnSpc>
                <a:spcPct val="80000"/>
              </a:lnSpc>
              <a:buSzPct val="160000"/>
              <a:buFontTx/>
              <a:buChar char="•"/>
            </a:pPr>
            <a:r>
              <a:rPr lang="en-US" sz="1800" smtClean="0"/>
              <a:t>Next, we’ll talk about how our federal courts themselves are structured and the types of cases they hear.</a:t>
            </a:r>
          </a:p>
          <a:p>
            <a:pPr lvl="2" eaLnBrk="1" hangingPunct="1">
              <a:lnSpc>
                <a:spcPct val="80000"/>
              </a:lnSpc>
              <a:buSzPct val="160000"/>
              <a:buFontTx/>
              <a:buChar char="•"/>
            </a:pPr>
            <a:r>
              <a:rPr lang="en-US" sz="1800" smtClean="0"/>
              <a:t>We’ll then talk about how U.S. Judges are selected and how long they serve.</a:t>
            </a:r>
          </a:p>
          <a:p>
            <a:pPr lvl="2" eaLnBrk="1" hangingPunct="1">
              <a:lnSpc>
                <a:spcPct val="80000"/>
              </a:lnSpc>
              <a:buSzPct val="160000"/>
              <a:buFontTx/>
              <a:buChar char="•"/>
            </a:pPr>
            <a:r>
              <a:rPr lang="en-US" sz="1800" smtClean="0"/>
              <a:t>And we’ll end by talking about the many ways that we keep our U.S. Courts fair and impartial.</a:t>
            </a:r>
          </a:p>
          <a:p>
            <a:pPr eaLnBrk="1" hangingPunct="1">
              <a:lnSpc>
                <a:spcPct val="80000"/>
              </a:lnSpc>
              <a:buSzPct val="160000"/>
              <a:buFontTx/>
              <a:buChar char="•"/>
            </a:pPr>
            <a:r>
              <a:rPr lang="en-US" sz="1800" b="1" smtClean="0"/>
              <a:t>When we are done today, I feel confident that you will all leave here with a better understanding of our U.S. Courts.</a:t>
            </a:r>
            <a:endParaRPr lang="en-US"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514475" y="719138"/>
            <a:ext cx="4287838" cy="3216275"/>
          </a:xfrm>
          <a:ln/>
        </p:spPr>
      </p:sp>
      <p:sp>
        <p:nvSpPr>
          <p:cNvPr id="51203" name="Rectangle 3"/>
          <p:cNvSpPr>
            <a:spLocks noGrp="1" noChangeArrowheads="1"/>
          </p:cNvSpPr>
          <p:nvPr>
            <p:ph type="body" idx="1"/>
          </p:nvPr>
        </p:nvSpPr>
        <p:spPr>
          <a:xfrm>
            <a:off x="731838" y="4170363"/>
            <a:ext cx="5851525" cy="4711700"/>
          </a:xfrm>
          <a:noFill/>
          <a:ln/>
        </p:spPr>
        <p:txBody>
          <a:bodyPr/>
          <a:lstStyle/>
          <a:p>
            <a:pPr eaLnBrk="1" hangingPunct="1">
              <a:buSzPct val="160000"/>
              <a:buFontTx/>
              <a:buChar char="•"/>
            </a:pPr>
            <a:r>
              <a:rPr lang="en-US" sz="2000" b="1" smtClean="0"/>
              <a:t>Because our U.S. Courts have limited jurisdiction, they see fewer cases than state courts and have fewer judges.</a:t>
            </a:r>
          </a:p>
          <a:p>
            <a:pPr eaLnBrk="1" hangingPunct="1">
              <a:buSzPct val="160000"/>
              <a:buFontTx/>
              <a:buChar char="•"/>
            </a:pPr>
            <a:r>
              <a:rPr lang="en-US" sz="2000" b="1" smtClean="0"/>
              <a:t>Not counting traffic cases, in FY 2012 about 95% of all criminal and civil cases in Colorado were filed in our Colorado state courts, and only about 5% were filed in our Colorado federal courts.  Again, it isn’t so easy to make a federal case out of an issue.</a:t>
            </a:r>
          </a:p>
          <a:p>
            <a:pPr eaLnBrk="1" hangingPunct="1">
              <a:buSzPct val="160000"/>
              <a:buFontTx/>
              <a:buChar char="•"/>
            </a:pPr>
            <a:r>
              <a:rPr lang="en-US" sz="2000" b="1" smtClean="0"/>
              <a:t>This chart compares the number of cases in the state courts of Colorado and our own U.S. District Court for Colorado and the 10</a:t>
            </a:r>
            <a:r>
              <a:rPr lang="en-US" sz="2000" b="1" baseline="30000" smtClean="0"/>
              <a:t>th</a:t>
            </a:r>
            <a:r>
              <a:rPr lang="en-US" sz="2000" b="1" smtClean="0"/>
              <a:t> Circuit Court of Appeals, which is based right here in Denver, in 2012.</a:t>
            </a:r>
            <a:endParaRPr lang="en-US" sz="2000" smtClean="0"/>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731838" y="5037138"/>
            <a:ext cx="5851525" cy="3382962"/>
          </a:xfrm>
          <a:noFill/>
          <a:ln/>
        </p:spPr>
        <p:txBody>
          <a:bodyPr/>
          <a:lstStyle/>
          <a:p>
            <a:pPr eaLnBrk="1" hangingPunct="1">
              <a:buSzPct val="160000"/>
              <a:buFontTx/>
              <a:buChar char="•"/>
            </a:pPr>
            <a:r>
              <a:rPr lang="en-US" sz="2000" b="1" smtClean="0"/>
              <a:t>This slide compares the number of judges in our Colorado state courts and those in our Colorado federal trial courts, in the 10</a:t>
            </a:r>
            <a:r>
              <a:rPr lang="en-US" sz="2000" b="1" baseline="30000" smtClean="0"/>
              <a:t>th</a:t>
            </a:r>
            <a:r>
              <a:rPr lang="en-US" sz="2000" b="1" smtClean="0"/>
              <a:t> Circuit, and in the U.S. Supreme Court.</a:t>
            </a:r>
          </a:p>
          <a:p>
            <a:pPr eaLnBrk="1" hangingPunct="1">
              <a:buSzPct val="160000"/>
              <a:buFontTx/>
              <a:buChar char="•"/>
            </a:pPr>
            <a:r>
              <a:rPr lang="en-US" sz="2000" b="1" smtClean="0"/>
              <a:t>Remember that the judges on the 10</a:t>
            </a:r>
            <a:r>
              <a:rPr lang="en-US" sz="2000" b="1" baseline="30000" smtClean="0"/>
              <a:t>th</a:t>
            </a:r>
            <a:r>
              <a:rPr lang="en-US" sz="2000" b="1" smtClean="0"/>
              <a:t> Circuit Court of Appeals decide cases from 8 U.S. District Courts in 6 states, including Colorado.</a:t>
            </a:r>
            <a:endParaRPr lang="en-US" sz="20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buSzPct val="160000"/>
              <a:buFontTx/>
              <a:buChar char="•"/>
            </a:pPr>
            <a:r>
              <a:rPr lang="en-US" sz="2100" b="1" smtClean="0"/>
              <a:t>The process for selecting our U.S. Judges involves a number of steps.</a:t>
            </a:r>
          </a:p>
          <a:p>
            <a:pPr eaLnBrk="1" hangingPunct="1">
              <a:buSzPct val="160000"/>
              <a:buFontTx/>
              <a:buChar char="•"/>
            </a:pPr>
            <a:r>
              <a:rPr lang="en-US" sz="2100" b="1" smtClean="0"/>
              <a:t>This process ensures that our U.S. Judges are qualified to serve and meet extremely high ethical standards.</a:t>
            </a:r>
            <a:endParaRPr lang="en-US" sz="21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lnSpc>
                <a:spcPct val="80000"/>
              </a:lnSpc>
              <a:buSzPct val="160000"/>
              <a:buFontTx/>
              <a:buChar char="•"/>
            </a:pPr>
            <a:r>
              <a:rPr lang="en-US" sz="1900" b="1" smtClean="0"/>
              <a:t>This slide shows how judges of the U.S. Supreme Court, the U.S. Circuit Courts, and the U.S. District Courts (other than Bankruptcy and Magistrate Judges) are selected.</a:t>
            </a:r>
          </a:p>
          <a:p>
            <a:pPr eaLnBrk="1" hangingPunct="1">
              <a:lnSpc>
                <a:spcPct val="80000"/>
              </a:lnSpc>
              <a:buSzPct val="160000"/>
              <a:buFontTx/>
              <a:buChar char="•"/>
            </a:pPr>
            <a:r>
              <a:rPr lang="en-US" sz="1900" b="1" smtClean="0"/>
              <a:t>Go through process.</a:t>
            </a:r>
          </a:p>
          <a:p>
            <a:pPr eaLnBrk="1" hangingPunct="1">
              <a:lnSpc>
                <a:spcPct val="80000"/>
              </a:lnSpc>
              <a:buSzPct val="160000"/>
              <a:buFontTx/>
              <a:buChar char="•"/>
            </a:pPr>
            <a:r>
              <a:rPr lang="en-US" sz="1900" b="1" u="sng" smtClean="0"/>
              <a:t>If you are a judge, relate your personal experience with this process</a:t>
            </a:r>
            <a:r>
              <a:rPr lang="en-US" sz="1900" b="1" smtClean="0"/>
              <a:t>.</a:t>
            </a:r>
          </a:p>
          <a:p>
            <a:pPr eaLnBrk="1" hangingPunct="1">
              <a:lnSpc>
                <a:spcPct val="80000"/>
              </a:lnSpc>
              <a:buSzPct val="160000"/>
              <a:buFontTx/>
              <a:buChar char="•"/>
            </a:pPr>
            <a:r>
              <a:rPr lang="en-US" sz="1900" b="1" smtClean="0"/>
              <a:t>The U.S. Constitution says that these judges serve for “good behavior.”  That means for life, unless there is a basis to remove them from office.  This is different from our state court judges, who are appointed for a term of years.</a:t>
            </a:r>
            <a:endParaRPr lang="en-US" sz="1900" b="1" u="sng" smtClean="0"/>
          </a:p>
          <a:p>
            <a:pPr lvl="2" eaLnBrk="1" hangingPunct="1">
              <a:lnSpc>
                <a:spcPct val="80000"/>
              </a:lnSpc>
              <a:buSzPct val="160000"/>
              <a:buFontTx/>
              <a:buChar char="•"/>
            </a:pPr>
            <a:r>
              <a:rPr lang="en-US" sz="1900" smtClean="0"/>
              <a:t>Can anyone think of why terms for good behavior would be a good thing?</a:t>
            </a:r>
          </a:p>
          <a:p>
            <a:pPr lvl="2" eaLnBrk="1" hangingPunct="1">
              <a:lnSpc>
                <a:spcPct val="80000"/>
              </a:lnSpc>
              <a:buSzPct val="160000"/>
              <a:buFontTx/>
              <a:buChar char="•"/>
            </a:pPr>
            <a:r>
              <a:rPr lang="en-US" sz="1900" smtClean="0"/>
              <a:t>Discuss freedom from political trends and pressures.</a:t>
            </a:r>
          </a:p>
          <a:p>
            <a:pPr>
              <a:lnSpc>
                <a:spcPct val="80000"/>
              </a:lnSpc>
            </a:pPr>
            <a:endParaRPr lang="en-US" sz="10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buSzPct val="160000"/>
              <a:buFontTx/>
              <a:buChar char="•"/>
            </a:pPr>
            <a:r>
              <a:rPr lang="en-US" sz="2100" b="1" smtClean="0"/>
              <a:t>U.S. Magistrate Judges and U.S. Bankruptcy Judges are chosen in a different way than other U.S. judges.  U.S. statutes spell out this process.</a:t>
            </a:r>
          </a:p>
          <a:p>
            <a:pPr eaLnBrk="1" hangingPunct="1">
              <a:buSzPct val="160000"/>
              <a:buFontTx/>
              <a:buChar char="•"/>
            </a:pPr>
            <a:r>
              <a:rPr lang="en-US" sz="2100" b="1" smtClean="0"/>
              <a:t>Go through process.</a:t>
            </a:r>
          </a:p>
          <a:p>
            <a:pPr eaLnBrk="1" hangingPunct="1">
              <a:buSzPct val="160000"/>
              <a:buFontTx/>
              <a:buChar char="•"/>
            </a:pPr>
            <a:r>
              <a:rPr lang="en-US" sz="2100" b="1" u="sng" smtClean="0"/>
              <a:t>If you are a Magistrate or Bankruptcy  Judge, relate your personal experience</a:t>
            </a:r>
            <a:r>
              <a:rPr lang="en-US" sz="2100" b="1" smtClean="0"/>
              <a:t>.</a:t>
            </a:r>
          </a:p>
          <a:p>
            <a:pPr eaLnBrk="1" hangingPunct="1">
              <a:buSzPct val="160000"/>
              <a:buFontTx/>
              <a:buChar char="•"/>
            </a:pPr>
            <a:r>
              <a:rPr lang="en-US" sz="2100" b="1" smtClean="0"/>
              <a:t>U.S. Magistrate Judges serve for renewable terms of 8 years.</a:t>
            </a:r>
            <a:endParaRPr lang="en-US" sz="2100" b="1" u="sng" smtClean="0"/>
          </a:p>
          <a:p>
            <a:pPr eaLnBrk="1" hangingPunct="1">
              <a:buSzPct val="160000"/>
              <a:buFontTx/>
              <a:buChar char="•"/>
            </a:pPr>
            <a:r>
              <a:rPr lang="en-US" sz="2100" b="1" smtClean="0"/>
              <a:t>U.S. Bankruptcy Judges serve for renewable terms of 14 years.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906588" y="630238"/>
            <a:ext cx="3868737" cy="2900362"/>
          </a:xfrm>
          <a:ln/>
        </p:spPr>
      </p:sp>
      <p:sp>
        <p:nvSpPr>
          <p:cNvPr id="56323" name="Rectangle 3"/>
          <p:cNvSpPr>
            <a:spLocks noGrp="1" noChangeArrowheads="1"/>
          </p:cNvSpPr>
          <p:nvPr>
            <p:ph type="body" idx="1"/>
          </p:nvPr>
        </p:nvSpPr>
        <p:spPr>
          <a:xfrm>
            <a:off x="893763" y="3856038"/>
            <a:ext cx="5853112" cy="4321175"/>
          </a:xfrm>
          <a:noFill/>
          <a:ln/>
        </p:spPr>
        <p:txBody>
          <a:bodyPr/>
          <a:lstStyle/>
          <a:p>
            <a:pPr eaLnBrk="1" hangingPunct="1">
              <a:buSzPct val="160000"/>
              <a:buFontTx/>
              <a:buChar char="•"/>
            </a:pPr>
            <a:r>
              <a:rPr lang="en-US" sz="2100" b="1" smtClean="0"/>
              <a:t>This slide shows the Alfred A. Arraj U.S. Courthouse in Denver.  This courthouse was built in 2002 and honors Alfred A. Arraj, the longest serving federal trial court judge in Colorado history.</a:t>
            </a:r>
          </a:p>
          <a:p>
            <a:endParaRPr lang="en-US" b="1" u="sng" smtClean="0"/>
          </a:p>
          <a:p>
            <a:r>
              <a:rPr lang="en-US" b="1" u="sng" smtClean="0"/>
              <a:t>Ask questions to establish the concepts of fairness and impartiality, equal treatment, and freedom from improper influence.  For example, you might ask the following</a:t>
            </a:r>
            <a:r>
              <a:rPr lang="en-US" b="1" smtClean="0"/>
              <a:t>:</a:t>
            </a:r>
          </a:p>
          <a:p>
            <a:endParaRPr lang="en-US" b="1" smtClean="0"/>
          </a:p>
          <a:p>
            <a:pPr eaLnBrk="1" hangingPunct="1">
              <a:buSzPct val="160000"/>
              <a:buFontTx/>
              <a:buChar char="•"/>
            </a:pPr>
            <a:r>
              <a:rPr lang="en-US" sz="2100" b="1" smtClean="0"/>
              <a:t>Apart from winning or losing, if you were a party in a lawsuit in a U.S. Court like Emily Employee, how would you want to be treated?  Why?</a:t>
            </a:r>
          </a:p>
          <a:p>
            <a:pPr eaLnBrk="1" hangingPunct="1">
              <a:buSzPct val="160000"/>
              <a:buFontTx/>
              <a:buChar char="•"/>
            </a:pPr>
            <a:r>
              <a:rPr lang="en-US" sz="2100" b="1" smtClean="0"/>
              <a:t>What would you expect from the judge and/or the jury in your case?  Why?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buSzPct val="160000"/>
              <a:buFontTx/>
              <a:buChar char="•"/>
            </a:pPr>
            <a:r>
              <a:rPr lang="en-US" sz="1900" b="1" smtClean="0"/>
              <a:t>Our U.S. Courts are kept fair and impartial in a number of ways.</a:t>
            </a:r>
          </a:p>
          <a:p>
            <a:pPr eaLnBrk="1" hangingPunct="1">
              <a:buSzPct val="160000"/>
              <a:buFontTx/>
              <a:buChar char="•"/>
            </a:pPr>
            <a:r>
              <a:rPr lang="en-US" sz="1900" b="1" smtClean="0"/>
              <a:t>First, the U.S. Constitution talks about the right to jury trials in civil and criminal cases.</a:t>
            </a:r>
          </a:p>
          <a:p>
            <a:pPr eaLnBrk="1" hangingPunct="1">
              <a:buSzPct val="160000"/>
              <a:buFontTx/>
              <a:buChar char="•"/>
            </a:pPr>
            <a:r>
              <a:rPr lang="en-US" sz="1900" b="1" smtClean="0"/>
              <a:t>Note the 6</a:t>
            </a:r>
            <a:r>
              <a:rPr lang="en-US" sz="1900" b="1" baseline="30000" smtClean="0"/>
              <a:t>th</a:t>
            </a:r>
            <a:r>
              <a:rPr lang="en-US" sz="1900" b="1" smtClean="0"/>
              <a:t> and 7</a:t>
            </a:r>
            <a:r>
              <a:rPr lang="en-US" sz="1900" b="1" baseline="30000" smtClean="0"/>
              <a:t>th</a:t>
            </a:r>
            <a:r>
              <a:rPr lang="en-US" sz="1900" b="1" smtClean="0"/>
              <a:t> Amendments.</a:t>
            </a:r>
          </a:p>
          <a:p>
            <a:pPr eaLnBrk="1" hangingPunct="1">
              <a:buSzPct val="160000"/>
              <a:buFontTx/>
              <a:buChar char="•"/>
            </a:pPr>
            <a:r>
              <a:rPr lang="en-US" sz="1900" b="1" smtClean="0"/>
              <a:t>Some of you mentioned that you have served as jurors.  How did the court try to ensure that you could be fair and impartial?</a:t>
            </a:r>
          </a:p>
          <a:p>
            <a:pPr eaLnBrk="1" hangingPunct="1">
              <a:buSzPct val="160000"/>
              <a:buFontTx/>
              <a:buChar char="•"/>
            </a:pPr>
            <a:r>
              <a:rPr lang="en-US" sz="1900" b="1" smtClean="0"/>
              <a:t>What about the judge?  What kinds of things would affect whether the judge can be fair and impartial, say in Emily Employee’s case?  Does it matter if the judge knows the parties?  The lawyers?  What other factors?  [this sets up next slide].</a:t>
            </a:r>
            <a:endParaRPr lang="en-US" sz="1900" smtClean="0"/>
          </a:p>
          <a:p>
            <a:endParaRPr lang="en-US" sz="10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2593975" y="471488"/>
            <a:ext cx="1679575" cy="1260475"/>
          </a:xfrm>
          <a:ln/>
        </p:spPr>
      </p:sp>
      <p:sp>
        <p:nvSpPr>
          <p:cNvPr id="58371" name="Rectangle 3"/>
          <p:cNvSpPr>
            <a:spLocks noGrp="1" noChangeArrowheads="1"/>
          </p:cNvSpPr>
          <p:nvPr>
            <p:ph type="body" idx="1"/>
          </p:nvPr>
        </p:nvSpPr>
        <p:spPr>
          <a:xfrm>
            <a:off x="731838" y="1889125"/>
            <a:ext cx="5851525" cy="7318375"/>
          </a:xfrm>
          <a:noFill/>
          <a:ln/>
        </p:spPr>
        <p:txBody>
          <a:bodyPr/>
          <a:lstStyle/>
          <a:p>
            <a:pPr eaLnBrk="1" hangingPunct="1">
              <a:buSzPct val="160000"/>
              <a:buFontTx/>
              <a:buChar char="•"/>
            </a:pPr>
            <a:r>
              <a:rPr lang="en-US" sz="1700" b="1" smtClean="0"/>
              <a:t>Code of Judicial Conduct &amp; statutes provide</a:t>
            </a:r>
          </a:p>
          <a:p>
            <a:pPr lvl="1">
              <a:lnSpc>
                <a:spcPct val="90000"/>
              </a:lnSpc>
              <a:buFontTx/>
              <a:buChar char="•"/>
            </a:pPr>
            <a:r>
              <a:rPr lang="en-US" sz="1700" smtClean="0"/>
              <a:t>No nepotism</a:t>
            </a:r>
            <a:endParaRPr lang="en-US" smtClean="0"/>
          </a:p>
          <a:p>
            <a:pPr lvl="1">
              <a:lnSpc>
                <a:spcPct val="90000"/>
              </a:lnSpc>
              <a:buFontTx/>
              <a:buChar char="•"/>
            </a:pPr>
            <a:r>
              <a:rPr lang="en-US" sz="1700" smtClean="0"/>
              <a:t>No political activity </a:t>
            </a:r>
          </a:p>
          <a:p>
            <a:pPr lvl="1">
              <a:lnSpc>
                <a:spcPct val="90000"/>
              </a:lnSpc>
              <a:buFontTx/>
              <a:buChar char="•"/>
            </a:pPr>
            <a:r>
              <a:rPr lang="en-US" sz="1700" smtClean="0"/>
              <a:t>No receipt of gifts </a:t>
            </a:r>
          </a:p>
          <a:p>
            <a:pPr lvl="1">
              <a:lnSpc>
                <a:spcPct val="90000"/>
              </a:lnSpc>
              <a:buFontTx/>
              <a:buChar char="•"/>
            </a:pPr>
            <a:r>
              <a:rPr lang="en-US" sz="1700" smtClean="0"/>
              <a:t>Limits on outside income</a:t>
            </a:r>
          </a:p>
          <a:p>
            <a:pPr lvl="1">
              <a:lnSpc>
                <a:spcPct val="90000"/>
              </a:lnSpc>
              <a:buFontTx/>
              <a:buChar char="•"/>
            </a:pPr>
            <a:r>
              <a:rPr lang="en-US" sz="1700" smtClean="0"/>
              <a:t>Must act impartially and diligently</a:t>
            </a:r>
          </a:p>
          <a:p>
            <a:pPr lvl="1">
              <a:lnSpc>
                <a:spcPct val="90000"/>
              </a:lnSpc>
              <a:buFontTx/>
              <a:buChar char="•"/>
            </a:pPr>
            <a:r>
              <a:rPr lang="en-US" sz="1700" smtClean="0"/>
              <a:t>Must avoid impropriety and the appearance of impropriety</a:t>
            </a:r>
          </a:p>
          <a:p>
            <a:pPr eaLnBrk="1" hangingPunct="1">
              <a:buSzPct val="160000"/>
              <a:buFontTx/>
              <a:buChar char="•"/>
            </a:pPr>
            <a:r>
              <a:rPr lang="en-US" sz="1700" b="1" smtClean="0"/>
              <a:t>More information on the statutes and the Code is in the brochure that we have distributed.</a:t>
            </a:r>
          </a:p>
          <a:p>
            <a:pPr eaLnBrk="1" hangingPunct="1">
              <a:buSzPct val="160000"/>
              <a:buFontTx/>
              <a:buChar char="•"/>
            </a:pPr>
            <a:r>
              <a:rPr lang="en-US" sz="1700" b="1" u="sng" smtClean="0"/>
              <a:t>Set up next slide</a:t>
            </a:r>
            <a:r>
              <a:rPr lang="en-US" sz="1700" b="1" smtClean="0"/>
              <a:t>:  So, what if a U.S. Judge violates these rules?  If the judge in Emily Employee’s federal case violated these rules, can Emily do something?  </a:t>
            </a:r>
            <a:r>
              <a:rPr lang="en-US" sz="1700" b="1" u="sng" smtClean="0"/>
              <a:t>Yes</a:t>
            </a:r>
          </a:p>
          <a:p>
            <a:pPr eaLnBrk="1" hangingPunct="1">
              <a:buSzPct val="160000"/>
              <a:buFontTx/>
              <a:buChar char="•"/>
            </a:pPr>
            <a:r>
              <a:rPr lang="en-US" sz="1700" b="1" smtClean="0"/>
              <a:t>There are ways that citizens like Emily and the Legislature hold judges accountable.</a:t>
            </a:r>
          </a:p>
          <a:p>
            <a:pPr eaLnBrk="1" hangingPunct="1">
              <a:buSzPct val="160000"/>
              <a:buFontTx/>
              <a:buChar char="•"/>
            </a:pPr>
            <a:r>
              <a:rPr lang="en-US" sz="1700" b="1" smtClean="0"/>
              <a:t>If Emily feels that the Court has done something wrong, she not only has the right to appeal, but also she could file a complaint against the judge.</a:t>
            </a:r>
          </a:p>
          <a:p>
            <a:pPr eaLnBrk="1" hangingPunct="1">
              <a:buSzPct val="160000"/>
              <a:buFontTx/>
              <a:buChar char="•"/>
            </a:pPr>
            <a:r>
              <a:rPr lang="en-US" sz="1700" b="1" smtClean="0"/>
              <a:t>Any person can file such a complaint, but there have to be rules to protect both the person filing the complaint and the judge.</a:t>
            </a:r>
            <a:endParaRPr lang="en-US" sz="2100"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2546350" y="314325"/>
            <a:ext cx="2100263" cy="1574800"/>
          </a:xfrm>
          <a:ln/>
        </p:spPr>
      </p:sp>
      <p:sp>
        <p:nvSpPr>
          <p:cNvPr id="68611" name="Rectangle 3"/>
          <p:cNvSpPr>
            <a:spLocks noGrp="1" noChangeArrowheads="1"/>
          </p:cNvSpPr>
          <p:nvPr>
            <p:ph type="body" idx="1"/>
          </p:nvPr>
        </p:nvSpPr>
        <p:spPr>
          <a:xfrm>
            <a:off x="731838" y="2124075"/>
            <a:ext cx="5851525" cy="6757988"/>
          </a:xfrm>
          <a:ln/>
        </p:spPr>
        <p:txBody>
          <a:bodyPr/>
          <a:lstStyle/>
          <a:p>
            <a:pPr eaLnBrk="1" hangingPunct="1">
              <a:defRPr/>
            </a:pPr>
            <a:r>
              <a:rPr lang="en-US" sz="1400" dirty="0" smtClean="0">
                <a:effectLst>
                  <a:outerShdw blurRad="38100" dist="38100" dir="2700000" algn="tl">
                    <a:srgbClr val="C0C0C0"/>
                  </a:outerShdw>
                </a:effectLst>
              </a:rPr>
              <a:t>When someone like Emily files a complaint against a judge, it starts as a private matter, to protect her privacy and the judge’s privacy.  The disciplinary process then runs its course, with disciplinary power largely exercised by the legislative branch.  Various statutes and rules govern what happen:</a:t>
            </a:r>
          </a:p>
          <a:p>
            <a:pPr eaLnBrk="1" hangingPunct="1">
              <a:spcBef>
                <a:spcPct val="0"/>
              </a:spcBef>
              <a:spcAft>
                <a:spcPct val="5000"/>
              </a:spcAft>
              <a:buSzPct val="160000"/>
              <a:buFontTx/>
              <a:buChar char="•"/>
              <a:defRPr/>
            </a:pPr>
            <a:r>
              <a:rPr lang="en-US" sz="1400" dirty="0" smtClean="0">
                <a:effectLst>
                  <a:outerShdw blurRad="38100" dist="38100" dir="2700000" algn="tl">
                    <a:srgbClr val="C0C0C0"/>
                  </a:outerShdw>
                </a:effectLst>
              </a:rPr>
              <a:t>Judicial Conduct and Disability Act of 1980 </a:t>
            </a:r>
            <a:r>
              <a:rPr lang="en-US" sz="1400" dirty="0" smtClean="0"/>
              <a:t>permits any person to file a complaint where the person believes that the U.S. judge has engaged in conduct “prejudicial to the effective and expeditious administration of the business of the courts” or that the U.S. judge is unable to perform his or her duties due to a mental or physical disability.  [</a:t>
            </a:r>
            <a:r>
              <a:rPr lang="en-US" sz="1400" b="1" u="sng" dirty="0" smtClean="0"/>
              <a:t>If asked</a:t>
            </a:r>
            <a:r>
              <a:rPr lang="en-US" sz="1400" dirty="0" smtClean="0"/>
              <a:t>:  complaint goes first to Chief Judge of Circuit and, possibly, through higher levels of the judiciary and on to the House of Representatives for the commencement of impeachment proceedings, with an impeachment trial to be heard in the U.S. Senate.]</a:t>
            </a:r>
          </a:p>
          <a:p>
            <a:pPr eaLnBrk="1" hangingPunct="1">
              <a:spcBef>
                <a:spcPct val="0"/>
              </a:spcBef>
              <a:spcAft>
                <a:spcPct val="5000"/>
              </a:spcAft>
              <a:buSzPct val="160000"/>
              <a:buFontTx/>
              <a:buChar char="•"/>
              <a:defRPr/>
            </a:pPr>
            <a:r>
              <a:rPr lang="en-US" sz="1400" dirty="0" smtClean="0"/>
              <a:t>Judicial Conference Rules for Judicial Conduct and Judicial Disability Proceedings create uniform procedural rules for handling misconduct and disability complaints against U.S. judges.  </a:t>
            </a:r>
          </a:p>
          <a:p>
            <a:pPr eaLnBrk="1" hangingPunct="1">
              <a:spcBef>
                <a:spcPct val="0"/>
              </a:spcBef>
              <a:spcAft>
                <a:spcPct val="5000"/>
              </a:spcAft>
              <a:buSzPct val="160000"/>
              <a:buFontTx/>
              <a:buChar char="•"/>
              <a:defRPr/>
            </a:pPr>
            <a:r>
              <a:rPr lang="en-US" sz="1400" dirty="0" smtClean="0"/>
              <a:t>[</a:t>
            </a:r>
            <a:r>
              <a:rPr lang="en-US" sz="1400" b="1" u="sng" dirty="0" smtClean="0"/>
              <a:t>If asked</a:t>
            </a:r>
            <a:r>
              <a:rPr lang="en-US" sz="1400" dirty="0" smtClean="0"/>
              <a:t>:  Rules re disclosure of proceedings:  (1) consideration of complaint by Chief Judge, Special Committee, Judicial Conference, or Judicial Conference Committee is confidential.  To maintain public confidence, however, a chief judge may disclose the existence of a proceeding; (2) when final action is taken and the process is complete, all orders are made public except where the matter was dismissed, resolved by voluntary action, or resolved by private censure or reprimand, in which case the judge’s name and/or the text of the private reprimand are not disclosed.]</a:t>
            </a:r>
          </a:p>
          <a:p>
            <a:pPr eaLnBrk="1" hangingPunct="1">
              <a:spcBef>
                <a:spcPct val="0"/>
              </a:spcBef>
              <a:spcAft>
                <a:spcPct val="5000"/>
              </a:spcAft>
              <a:buSzPct val="160000"/>
              <a:buFontTx/>
              <a:buChar char="•"/>
              <a:defRPr/>
            </a:pPr>
            <a:r>
              <a:rPr lang="en-US" sz="1400" dirty="0" smtClean="0"/>
              <a:t>There is also the remedy of censure, removal, or impeachment, as applicable.  [</a:t>
            </a:r>
            <a:r>
              <a:rPr lang="en-US" sz="1400" b="1" u="sng" dirty="0" smtClean="0"/>
              <a:t>If asked</a:t>
            </a:r>
            <a:r>
              <a:rPr lang="en-US" sz="1400" dirty="0" smtClean="0"/>
              <a:t>:  In our history, 13 federal judges have been impeached, and 7 have been convicted.]</a:t>
            </a:r>
          </a:p>
          <a:p>
            <a:pPr eaLnBrk="1" hangingPunct="1">
              <a:spcBef>
                <a:spcPct val="0"/>
              </a:spcBef>
              <a:buSzPct val="160000"/>
              <a:defRPr/>
            </a:pPr>
            <a:endParaRPr lang="en-US" sz="1400" dirty="0" smtClean="0">
              <a:effectLst>
                <a:outerShdw blurRad="38100" dist="38100" dir="2700000" algn="tl">
                  <a:srgbClr val="C0C0C0"/>
                </a:outerShdw>
              </a:effectLst>
            </a:endParaRPr>
          </a:p>
          <a:p>
            <a:pPr eaLnBrk="1" hangingPunct="1">
              <a:defRPr/>
            </a:pPr>
            <a:r>
              <a:rPr lang="en-US" sz="1400" b="1" u="sng" dirty="0" smtClean="0">
                <a:effectLst>
                  <a:outerShdw blurRad="38100" dist="38100" dir="2700000" algn="tl">
                    <a:srgbClr val="C0C0C0"/>
                  </a:outerShdw>
                </a:effectLst>
              </a:rPr>
              <a:t>The handout explains how to get more information and how to file a complaint against a U.S. Court judge</a:t>
            </a:r>
          </a:p>
          <a:p>
            <a:pPr>
              <a:defRPr/>
            </a:pPr>
            <a:endParaRPr lang="en-US" sz="1400" b="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93FB750-13B9-450B-A000-BB52DB952314}" type="slidenum">
              <a:rPr lang="en-US" smtClean="0"/>
              <a:pPr/>
              <a:t>19</a:t>
            </a:fld>
            <a:endParaRPr lang="en-US" smtClean="0"/>
          </a:p>
        </p:txBody>
      </p:sp>
      <p:sp>
        <p:nvSpPr>
          <p:cNvPr id="60419" name="Rectangle 2"/>
          <p:cNvSpPr>
            <a:spLocks noGrp="1" noRot="1" noChangeAspect="1" noChangeArrowheads="1" noTextEdit="1"/>
          </p:cNvSpPr>
          <p:nvPr>
            <p:ph type="sldImg"/>
          </p:nvPr>
        </p:nvSpPr>
        <p:spPr>
          <a:xfrm>
            <a:off x="2139950" y="550863"/>
            <a:ext cx="3238500" cy="2428875"/>
          </a:xfrm>
          <a:ln/>
        </p:spPr>
      </p:sp>
      <p:sp>
        <p:nvSpPr>
          <p:cNvPr id="60420" name="Rectangle 3"/>
          <p:cNvSpPr>
            <a:spLocks noGrp="1" noChangeArrowheads="1"/>
          </p:cNvSpPr>
          <p:nvPr>
            <p:ph type="body" idx="1"/>
          </p:nvPr>
        </p:nvSpPr>
        <p:spPr>
          <a:xfrm>
            <a:off x="731838" y="3305175"/>
            <a:ext cx="5851525" cy="5576888"/>
          </a:xfrm>
          <a:noFill/>
          <a:ln/>
        </p:spPr>
        <p:txBody>
          <a:bodyPr/>
          <a:lstStyle/>
          <a:p>
            <a:pPr eaLnBrk="1" hangingPunct="1">
              <a:spcBef>
                <a:spcPct val="0"/>
              </a:spcBef>
              <a:buSzPct val="160000"/>
              <a:buFontTx/>
              <a:buChar char="•"/>
            </a:pPr>
            <a:r>
              <a:rPr lang="en-US" sz="1500" smtClean="0"/>
              <a:t>This slide shows the Byron G. Rogers U.S. Courthouse in Denver.  Byron Rogers was a lawyer who served in the Colorado legislature, as an assistant U.S. Attorney, as Colorado’s attorney general, and as a U.S. Representative for Colorado from 1951-1971.</a:t>
            </a:r>
          </a:p>
          <a:p>
            <a:pPr eaLnBrk="1" hangingPunct="1">
              <a:spcBef>
                <a:spcPct val="0"/>
              </a:spcBef>
              <a:buSzPct val="160000"/>
            </a:pPr>
            <a:endParaRPr lang="en-US" sz="1500" smtClean="0"/>
          </a:p>
          <a:p>
            <a:pPr eaLnBrk="1" hangingPunct="1">
              <a:spcBef>
                <a:spcPct val="0"/>
              </a:spcBef>
            </a:pPr>
            <a:r>
              <a:rPr lang="en-US" sz="1700" b="1" smtClean="0"/>
              <a:t>Ask the audience</a:t>
            </a:r>
            <a:r>
              <a:rPr lang="en-US" sz="1500" smtClean="0"/>
              <a:t> questions, such as the following, </a:t>
            </a:r>
            <a:r>
              <a:rPr lang="en-US" sz="1500" u="sng" smtClean="0"/>
              <a:t>using our employment case as an example</a:t>
            </a:r>
            <a:r>
              <a:rPr lang="en-US" sz="1500" smtClean="0"/>
              <a:t>:</a:t>
            </a:r>
          </a:p>
          <a:p>
            <a:pPr eaLnBrk="1" hangingPunct="1">
              <a:spcBef>
                <a:spcPct val="0"/>
              </a:spcBef>
            </a:pPr>
            <a:endParaRPr lang="en-US" sz="1500" smtClean="0"/>
          </a:p>
          <a:p>
            <a:pPr eaLnBrk="1" hangingPunct="1">
              <a:spcBef>
                <a:spcPct val="0"/>
              </a:spcBef>
              <a:buSzPct val="160000"/>
              <a:buFontTx/>
              <a:buChar char="•"/>
            </a:pPr>
            <a:r>
              <a:rPr lang="en-US" sz="1500" smtClean="0"/>
              <a:t>Should the judge decide the case based on his or her own beliefs as to what is fair?</a:t>
            </a:r>
          </a:p>
          <a:p>
            <a:pPr eaLnBrk="1" hangingPunct="1">
              <a:spcBef>
                <a:spcPct val="0"/>
              </a:spcBef>
              <a:buSzPct val="160000"/>
            </a:pPr>
            <a:endParaRPr lang="en-US" sz="1500" smtClean="0"/>
          </a:p>
          <a:p>
            <a:pPr eaLnBrk="1" hangingPunct="1">
              <a:spcBef>
                <a:spcPct val="0"/>
              </a:spcBef>
              <a:buSzPct val="160000"/>
              <a:buFontTx/>
              <a:buChar char="•"/>
            </a:pPr>
            <a:r>
              <a:rPr lang="en-US" sz="1500" smtClean="0"/>
              <a:t>Should the court be influenced by statements a lawyer makes to the press?</a:t>
            </a:r>
          </a:p>
          <a:p>
            <a:pPr eaLnBrk="1" hangingPunct="1">
              <a:spcBef>
                <a:spcPct val="0"/>
              </a:spcBef>
              <a:buSzPct val="160000"/>
              <a:buFontTx/>
              <a:buChar char="•"/>
            </a:pPr>
            <a:endParaRPr lang="en-US" sz="1500" smtClean="0"/>
          </a:p>
          <a:p>
            <a:pPr eaLnBrk="1" hangingPunct="1">
              <a:spcBef>
                <a:spcPct val="0"/>
              </a:spcBef>
              <a:buSzPct val="160000"/>
              <a:buFontTx/>
              <a:buChar char="•"/>
            </a:pPr>
            <a:r>
              <a:rPr lang="en-US" sz="1500" smtClean="0"/>
              <a:t>Should the court be influenced by the fact one party has a lot of power and influence in the community?</a:t>
            </a:r>
          </a:p>
          <a:p>
            <a:pPr eaLnBrk="1" hangingPunct="1">
              <a:spcBef>
                <a:spcPct val="0"/>
              </a:spcBef>
              <a:buSzPct val="160000"/>
            </a:pPr>
            <a:endParaRPr lang="en-US" sz="1500" smtClean="0"/>
          </a:p>
          <a:p>
            <a:pPr eaLnBrk="1" hangingPunct="1">
              <a:spcBef>
                <a:spcPct val="0"/>
              </a:spcBef>
              <a:buSzPct val="160000"/>
              <a:buFontTx/>
              <a:buChar char="•"/>
            </a:pPr>
            <a:r>
              <a:rPr lang="en-US" sz="1500" smtClean="0"/>
              <a:t>Should the court be influenced by the fact that there is a lot of public interest in the case, indeed there is newspaper and TV coverage?</a:t>
            </a:r>
          </a:p>
          <a:p>
            <a:pPr eaLnBrk="1" hangingPunct="1">
              <a:spcBef>
                <a:spcPct val="0"/>
              </a:spcBef>
            </a:pPr>
            <a:endParaRPr lang="en-US" sz="1500" smtClean="0"/>
          </a:p>
          <a:p>
            <a:pPr eaLnBrk="1" hangingPunct="1">
              <a:spcBef>
                <a:spcPct val="0"/>
              </a:spcBef>
            </a:pPr>
            <a:r>
              <a:rPr lang="en-US" i="1" smtClean="0"/>
              <a:t>(The audience should conclude that the decision should be based on the law and the evidence.)</a:t>
            </a:r>
          </a:p>
          <a:p>
            <a:pPr eaLnBrk="1" hangingPunct="1">
              <a:spcBef>
                <a:spcPct val="0"/>
              </a:spcBef>
            </a:pPr>
            <a:endParaRPr lang="en-US" i="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0AEDED5-878D-4D6B-8914-59A5654A6F01}" type="slidenum">
              <a:rPr lang="en-US" smtClean="0"/>
              <a:pPr/>
              <a:t>2</a:t>
            </a:fld>
            <a:endParaRPr lang="en-US" smtClean="0"/>
          </a:p>
        </p:txBody>
      </p:sp>
      <p:sp>
        <p:nvSpPr>
          <p:cNvPr id="43011" name="Rectangle 2"/>
          <p:cNvSpPr>
            <a:spLocks noGrp="1" noRot="1" noChangeAspect="1" noChangeArrowheads="1" noTextEdit="1"/>
          </p:cNvSpPr>
          <p:nvPr>
            <p:ph type="sldImg"/>
          </p:nvPr>
        </p:nvSpPr>
        <p:spPr>
          <a:xfrm>
            <a:off x="1808163" y="708025"/>
            <a:ext cx="3659187" cy="2743200"/>
          </a:xfrm>
          <a:ln/>
        </p:spPr>
      </p:sp>
      <p:sp>
        <p:nvSpPr>
          <p:cNvPr id="43012" name="Rectangle 3"/>
          <p:cNvSpPr>
            <a:spLocks noGrp="1" noChangeArrowheads="1"/>
          </p:cNvSpPr>
          <p:nvPr>
            <p:ph type="body" idx="1"/>
          </p:nvPr>
        </p:nvSpPr>
        <p:spPr>
          <a:xfrm>
            <a:off x="731838" y="3698875"/>
            <a:ext cx="5851525" cy="5183188"/>
          </a:xfrm>
          <a:noFill/>
          <a:ln/>
        </p:spPr>
        <p:txBody>
          <a:bodyPr/>
          <a:lstStyle/>
          <a:p>
            <a:pPr eaLnBrk="1" hangingPunct="1">
              <a:buSzPct val="160000"/>
              <a:buFontTx/>
              <a:buChar char="•"/>
            </a:pPr>
            <a:r>
              <a:rPr lang="en-US" sz="1500" smtClean="0"/>
              <a:t>I’m sure that you all remember that there are three branches of government</a:t>
            </a:r>
          </a:p>
          <a:p>
            <a:pPr marL="777875" lvl="1" indent="-298450" eaLnBrk="1" hangingPunct="1">
              <a:buSzPct val="160000"/>
              <a:buFontTx/>
              <a:buChar char="•"/>
            </a:pPr>
            <a:r>
              <a:rPr lang="en-US" sz="1500" smtClean="0"/>
              <a:t>Legislative</a:t>
            </a:r>
          </a:p>
          <a:p>
            <a:pPr marL="777875" lvl="1" indent="-298450" eaLnBrk="1" hangingPunct="1">
              <a:buSzPct val="160000"/>
              <a:buFontTx/>
              <a:buChar char="•"/>
            </a:pPr>
            <a:r>
              <a:rPr lang="en-US" sz="1500" smtClean="0"/>
              <a:t>Executive</a:t>
            </a:r>
          </a:p>
          <a:p>
            <a:pPr marL="777875" lvl="1" indent="-298450" eaLnBrk="1" hangingPunct="1">
              <a:buSzPct val="160000"/>
              <a:buFontTx/>
              <a:buChar char="•"/>
            </a:pPr>
            <a:r>
              <a:rPr lang="en-US" sz="1500" smtClean="0"/>
              <a:t>Judicial</a:t>
            </a:r>
          </a:p>
          <a:p>
            <a:pPr eaLnBrk="1" hangingPunct="1">
              <a:buSzPct val="160000"/>
              <a:buFontTx/>
              <a:buChar char="•"/>
            </a:pPr>
            <a:r>
              <a:rPr lang="en-US" sz="1500" smtClean="0"/>
              <a:t>These are photos representing those branches in both the federal and the state systems.</a:t>
            </a:r>
          </a:p>
          <a:p>
            <a:pPr eaLnBrk="1" hangingPunct="1">
              <a:buSzPct val="160000"/>
              <a:buFontTx/>
              <a:buChar char="•"/>
            </a:pPr>
            <a:r>
              <a:rPr lang="en-US" sz="1500" smtClean="0"/>
              <a:t>This slide also makes an important point that underlies much of what we will be discussing today:</a:t>
            </a:r>
          </a:p>
          <a:p>
            <a:pPr marL="777875" lvl="1" indent="-298450" eaLnBrk="1" hangingPunct="1">
              <a:buSzPct val="160000"/>
              <a:buFontTx/>
              <a:buChar char="•"/>
            </a:pPr>
            <a:r>
              <a:rPr lang="en-US" sz="1500" smtClean="0"/>
              <a:t>We are governed by two parallel but separate government systems.</a:t>
            </a:r>
          </a:p>
          <a:p>
            <a:pPr marL="777875" lvl="1" indent="-298450" eaLnBrk="1" hangingPunct="1">
              <a:buSzPct val="160000"/>
              <a:buFontTx/>
              <a:buChar char="•"/>
            </a:pPr>
            <a:r>
              <a:rPr lang="en-US" sz="1500" smtClean="0"/>
              <a:t>The states have their own government system, represented by the photos of our Colorado capitol, governor’s mansion, and Supreme Court building.</a:t>
            </a:r>
          </a:p>
          <a:p>
            <a:pPr marL="777875" lvl="1" indent="-298450" eaLnBrk="1" hangingPunct="1">
              <a:buSzPct val="160000"/>
              <a:buFontTx/>
              <a:buChar char="•"/>
            </a:pPr>
            <a:r>
              <a:rPr lang="en-US" sz="1500" smtClean="0"/>
              <a:t>And the federal government has a completely separate governmental system that governs us.</a:t>
            </a:r>
          </a:p>
          <a:p>
            <a:pPr marL="777875" lvl="1" indent="-298450" eaLnBrk="1" hangingPunct="1">
              <a:buSzPct val="160000"/>
              <a:buFontTx/>
              <a:buChar char="•"/>
            </a:pPr>
            <a:r>
              <a:rPr lang="en-US" sz="1500" smtClean="0"/>
              <a:t>When people hear about courts, they may think of one system of courts.  There are really two, the state court system and the federal or U.S. court system.</a:t>
            </a:r>
          </a:p>
          <a:p>
            <a:pPr marL="777875" lvl="1" indent="-298450" eaLnBrk="1" hangingPunct="1">
              <a:buSzPct val="160000"/>
              <a:buFontTx/>
              <a:buChar char="•"/>
            </a:pPr>
            <a:r>
              <a:rPr lang="en-US" sz="1500" smtClean="0"/>
              <a:t>Today, I will be talking about our federal or U.S. courts, and, particularly, our Colorado federal courts.</a:t>
            </a:r>
          </a:p>
          <a:p>
            <a:pPr marL="777875" lvl="1" indent="-298450" eaLnBrk="1" hangingPunct="1">
              <a:buSzPct val="160000"/>
              <a:buFontTx/>
              <a:buChar char="•"/>
            </a:pPr>
            <a:endParaRPr lang="en-US" sz="15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5747" tIns="47873" rIns="95747" bIns="47873" anchor="b"/>
          <a:lstStyle/>
          <a:p>
            <a:pPr algn="r"/>
            <a:fld id="{D3E706E9-DE63-4041-8554-660CA5130743}" type="slidenum">
              <a:rPr lang="en-US" sz="1300" u="none">
                <a:latin typeface="Arial" charset="0"/>
              </a:rPr>
              <a:pPr algn="r"/>
              <a:t>20</a:t>
            </a:fld>
            <a:endParaRPr lang="en-US" sz="1300" u="none">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lnSpc>
                <a:spcPct val="80000"/>
              </a:lnSpc>
              <a:buSzPct val="160000"/>
              <a:buFontTx/>
              <a:buChar char="•"/>
            </a:pPr>
            <a:r>
              <a:rPr lang="en-US" sz="1900" b="1" smtClean="0"/>
              <a:t>The Courts </a:t>
            </a:r>
            <a:r>
              <a:rPr lang="en-US" sz="1900" b="1" u="sng" smtClean="0"/>
              <a:t>must</a:t>
            </a:r>
            <a:r>
              <a:rPr lang="en-US" sz="1900" b="1" smtClean="0"/>
              <a:t> apply the law.</a:t>
            </a:r>
            <a:r>
              <a:rPr lang="en-US" sz="1900" smtClean="0"/>
              <a:t> </a:t>
            </a:r>
          </a:p>
          <a:p>
            <a:pPr eaLnBrk="1" hangingPunct="1">
              <a:lnSpc>
                <a:spcPct val="80000"/>
              </a:lnSpc>
              <a:buSzPct val="160000"/>
              <a:buFontTx/>
              <a:buChar char="•"/>
            </a:pPr>
            <a:r>
              <a:rPr lang="en-US" sz="1900" b="1" smtClean="0"/>
              <a:t>The law has many sources, including the United States Constitution, U.S. statutes, regulations that come from U.S. agencies, the Federal Rules of Procedure and Evidence, and state laws that might apply.</a:t>
            </a:r>
          </a:p>
          <a:p>
            <a:pPr eaLnBrk="1" hangingPunct="1">
              <a:lnSpc>
                <a:spcPct val="80000"/>
              </a:lnSpc>
              <a:buSzPct val="160000"/>
              <a:buFontTx/>
              <a:buChar char="•"/>
            </a:pPr>
            <a:r>
              <a:rPr lang="en-US" sz="1900" b="1" u="sng" smtClean="0"/>
              <a:t>If you are a judge, explain how you are bound by precedents of higher courts.</a:t>
            </a:r>
          </a:p>
          <a:p>
            <a:pPr eaLnBrk="1" hangingPunct="1">
              <a:lnSpc>
                <a:spcPct val="80000"/>
              </a:lnSpc>
              <a:buSzPct val="160000"/>
            </a:pPr>
            <a:endParaRPr lang="en-US" sz="1900" b="1" u="sng" smtClean="0"/>
          </a:p>
          <a:p>
            <a:pPr eaLnBrk="1" hangingPunct="1">
              <a:lnSpc>
                <a:spcPct val="80000"/>
              </a:lnSpc>
              <a:buSzPct val="160000"/>
              <a:buFontTx/>
              <a:buChar char="•"/>
            </a:pPr>
            <a:r>
              <a:rPr lang="en-US" sz="3400" b="1" u="sng" smtClean="0"/>
              <a:t>AND</a:t>
            </a:r>
            <a:r>
              <a:rPr lang="en-US" sz="2100" b="1" u="sng"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5747" tIns="47873" rIns="95747" bIns="47873" anchor="b"/>
          <a:lstStyle/>
          <a:p>
            <a:pPr algn="r"/>
            <a:fld id="{EFABE613-CCF4-48CD-94D0-A2DC4273E85B}" type="slidenum">
              <a:rPr lang="en-US" sz="1300" u="none">
                <a:latin typeface="Arial" charset="0"/>
              </a:rPr>
              <a:pPr algn="r"/>
              <a:t>21</a:t>
            </a:fld>
            <a:endParaRPr lang="en-US" sz="1300" u="none">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buSzPct val="160000"/>
              <a:buFontTx/>
              <a:buChar char="•"/>
            </a:pPr>
            <a:r>
              <a:rPr lang="en-US" sz="1900" b="1" smtClean="0"/>
              <a:t>Past decisions of higher courts control many court decisions.  Trial courts must apply laws as they have been interpreted by the decisions of higher courts.</a:t>
            </a:r>
          </a:p>
          <a:p>
            <a:pPr eaLnBrk="1" hangingPunct="1"/>
            <a:endParaRPr lang="en-US" sz="21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0E6A8C8-9BB1-49AD-AEA2-F2A7DADD4A5A}" type="slidenum">
              <a:rPr lang="en-US" smtClean="0"/>
              <a:pPr/>
              <a:t>22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lnSpc>
                <a:spcPct val="90000"/>
              </a:lnSpc>
              <a:spcBef>
                <a:spcPct val="0"/>
              </a:spcBef>
              <a:buSzPct val="160000"/>
              <a:buFontTx/>
              <a:buChar char="•"/>
            </a:pPr>
            <a:r>
              <a:rPr lang="en-US" sz="1500" smtClean="0"/>
              <a:t>This photo shows the Byron R. White U.S. Courthouse in Denver.  This is where the 10</a:t>
            </a:r>
            <a:r>
              <a:rPr lang="en-US" sz="1500" baseline="30000" smtClean="0"/>
              <a:t>th</a:t>
            </a:r>
            <a:r>
              <a:rPr lang="en-US" sz="1500" smtClean="0"/>
              <a:t> Circuit Court of appeals principally hears cases.  Byron White was a star running back at the University of Colorado, practiced law in Colorado for many years, and, in 1962, became the first and, to date, the only Coloradan to serve on the U.S. Supreme Court.  He served on the Supreme Court from 1962 until his retirement in 1993.</a:t>
            </a:r>
          </a:p>
          <a:p>
            <a:pPr eaLnBrk="1" hangingPunct="1">
              <a:lnSpc>
                <a:spcPct val="90000"/>
              </a:lnSpc>
              <a:spcBef>
                <a:spcPct val="0"/>
              </a:spcBef>
              <a:buSzPct val="160000"/>
            </a:pPr>
            <a:endParaRPr lang="en-US" sz="2500" b="1" smtClean="0"/>
          </a:p>
          <a:p>
            <a:pPr eaLnBrk="1" hangingPunct="1">
              <a:lnSpc>
                <a:spcPct val="90000"/>
              </a:lnSpc>
            </a:pPr>
            <a:r>
              <a:rPr lang="en-US" sz="2500" b="1" smtClean="0"/>
              <a:t>Ask the Audience:</a:t>
            </a:r>
          </a:p>
          <a:p>
            <a:pPr eaLnBrk="1" hangingPunct="1">
              <a:lnSpc>
                <a:spcPct val="90000"/>
              </a:lnSpc>
            </a:pPr>
            <a:endParaRPr lang="en-US" sz="2500" b="1" smtClean="0"/>
          </a:p>
          <a:p>
            <a:pPr eaLnBrk="1" hangingPunct="1">
              <a:lnSpc>
                <a:spcPct val="90000"/>
              </a:lnSpc>
              <a:buSzPct val="160000"/>
              <a:buFontTx/>
              <a:buChar char="•"/>
            </a:pPr>
            <a:r>
              <a:rPr lang="en-US" sz="2500" smtClean="0"/>
              <a:t> What can Emily Employee do if she loses the case and thinks the trial court was wrong, either in the way it handled the case or in the decision?</a:t>
            </a:r>
          </a:p>
          <a:p>
            <a:pPr eaLnBrk="1" hangingPunct="1">
              <a:lnSpc>
                <a:spcPct val="90000"/>
              </a:lnSpc>
            </a:pPr>
            <a:endParaRPr lang="en-US" sz="2500" smtClean="0"/>
          </a:p>
          <a:p>
            <a:pPr eaLnBrk="1" hangingPunct="1">
              <a:lnSpc>
                <a:spcPct val="90000"/>
              </a:lnSpc>
            </a:pPr>
            <a:endParaRPr lang="en-US" sz="17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A20E295-803E-4424-8F05-05E4CC276672}" type="slidenum">
              <a:rPr lang="en-US" smtClean="0"/>
              <a:pPr/>
              <a:t>23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u="sng" smtClean="0"/>
              <a:t>This slide shows the appeals process from a case that starts in federal court in Colorado</a:t>
            </a:r>
            <a:r>
              <a:rPr lang="en-US" smtClean="0"/>
              <a:t>.</a:t>
            </a:r>
          </a:p>
          <a:p>
            <a:pPr eaLnBrk="1" hangingPunct="1"/>
            <a:endParaRPr lang="en-US" smtClean="0"/>
          </a:p>
          <a:p>
            <a:pPr eaLnBrk="1" hangingPunct="1">
              <a:buSzPct val="160000"/>
              <a:buFontTx/>
              <a:buChar char="•"/>
            </a:pPr>
            <a:r>
              <a:rPr lang="en-US" b="1" smtClean="0"/>
              <a:t> Describe</a:t>
            </a:r>
            <a:r>
              <a:rPr lang="en-US" smtClean="0"/>
              <a:t> the appellate process.  </a:t>
            </a:r>
          </a:p>
          <a:p>
            <a:pPr eaLnBrk="1" hangingPunct="1">
              <a:buSzPct val="160000"/>
              <a:buFontTx/>
              <a:buChar char="•"/>
            </a:pPr>
            <a:r>
              <a:rPr lang="en-US" b="1" smtClean="0"/>
              <a:t> Comment,</a:t>
            </a:r>
            <a:r>
              <a:rPr lang="en-US" smtClean="0"/>
              <a:t> that </a:t>
            </a:r>
            <a:r>
              <a:rPr lang="en-US" u="sng" smtClean="0"/>
              <a:t>the litigants</a:t>
            </a:r>
            <a:r>
              <a:rPr lang="en-US" smtClean="0"/>
              <a:t> have an </a:t>
            </a:r>
            <a:r>
              <a:rPr lang="en-US" b="1" smtClean="0"/>
              <a:t>appeal of right</a:t>
            </a:r>
            <a:r>
              <a:rPr lang="en-US" smtClean="0"/>
              <a:t> to the Court of Appeals.</a:t>
            </a:r>
          </a:p>
          <a:p>
            <a:pPr eaLnBrk="1" hangingPunct="1">
              <a:buSzPct val="160000"/>
              <a:buFontTx/>
              <a:buChar char="•"/>
            </a:pPr>
            <a:r>
              <a:rPr lang="en-US" b="1" smtClean="0"/>
              <a:t> BUT,</a:t>
            </a:r>
            <a:r>
              <a:rPr lang="en-US" smtClean="0"/>
              <a:t> the U.S. Supreme Court chooses the cases that it will hear.</a:t>
            </a:r>
          </a:p>
          <a:p>
            <a:pPr eaLnBrk="1" hangingPunct="1">
              <a:buSzPct val="160000"/>
              <a:buFontTx/>
              <a:buChar char="•"/>
            </a:pPr>
            <a:endParaRPr lang="en-US" smtClean="0"/>
          </a:p>
          <a:p>
            <a:pPr eaLnBrk="1" hangingPunct="1">
              <a:buSzPct val="160000"/>
              <a:buFontTx/>
              <a:buChar char="•"/>
            </a:pPr>
            <a:r>
              <a:rPr lang="en-US" b="1" smtClean="0"/>
              <a:t> Acknowledge </a:t>
            </a:r>
            <a:r>
              <a:rPr lang="en-US" smtClean="0"/>
              <a:t>that most cases are resolved in the trial courts and court of appeals, and that few cases are decided by the U.S. Supreme Court.</a:t>
            </a:r>
          </a:p>
          <a:p>
            <a:pPr eaLnBrk="1" hangingPunct="1">
              <a:buSzPct val="160000"/>
              <a:buFontTx/>
              <a:buChar char="•"/>
            </a:pPr>
            <a:r>
              <a:rPr lang="en-US" smtClean="0"/>
              <a:t>We talked about that oft-heard threat that someone is going to take a case all the way to the Supreme Court.  The reality is that it is not likely to happen.  In the Supreme Court’s last completed 9-month term, there were over 10,000 cases filed in the Supreme Court (i.e., including cases where a party was asking the Supreme Court to hear his or her case).  Of those, only 78 cases were argued and 74 were disposed of in 67 signed opinions.  So, it is obvious that most cases that get appealed end at the Court of Appeals.</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C2C62B6-238A-419F-8EF6-E59D4D1F913E}" type="slidenum">
              <a:rPr lang="en-US" smtClean="0"/>
              <a:pPr/>
              <a:t>24</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b="1" u="sng" smtClean="0"/>
              <a:t>The Theme:</a:t>
            </a:r>
            <a:r>
              <a:rPr lang="en-US" u="sng" smtClean="0"/>
              <a:t> </a:t>
            </a:r>
            <a:r>
              <a:rPr lang="en-US" b="1" u="sng" smtClean="0"/>
              <a:t>Equal Justice</a:t>
            </a:r>
          </a:p>
          <a:p>
            <a:r>
              <a:rPr lang="en-US" smtClean="0"/>
              <a:t>To preserve the freedom of each and every individual, our courts must provide EQUAL JUSTICE.</a:t>
            </a:r>
          </a:p>
          <a:p>
            <a:r>
              <a:rPr lang="en-US" smtClean="0"/>
              <a:t> </a:t>
            </a:r>
          </a:p>
          <a:p>
            <a:r>
              <a:rPr lang="en-US" smtClean="0"/>
              <a:t>We do this with  </a:t>
            </a:r>
          </a:p>
          <a:p>
            <a:r>
              <a:rPr lang="en-US" smtClean="0"/>
              <a:t> </a:t>
            </a:r>
          </a:p>
          <a:p>
            <a:pPr>
              <a:buFontTx/>
              <a:buChar char="•"/>
            </a:pPr>
            <a:r>
              <a:rPr lang="en-US" smtClean="0"/>
              <a:t>Fair &amp; Impartial Courts</a:t>
            </a:r>
          </a:p>
          <a:p>
            <a:r>
              <a:rPr lang="en-US" smtClean="0"/>
              <a:t> </a:t>
            </a:r>
          </a:p>
          <a:p>
            <a:pPr>
              <a:buFontTx/>
              <a:buChar char="•"/>
            </a:pPr>
            <a:r>
              <a:rPr lang="en-US" smtClean="0"/>
              <a:t>Applying the RULE OF LAW</a:t>
            </a:r>
          </a:p>
          <a:p>
            <a:r>
              <a:rPr lang="en-US" smtClean="0"/>
              <a:t> </a:t>
            </a:r>
          </a:p>
          <a:p>
            <a:pPr>
              <a:buFontTx/>
              <a:buChar char="•"/>
            </a:pPr>
            <a:r>
              <a:rPr lang="en-US" smtClean="0"/>
              <a:t>EQUALLY TO ALL</a:t>
            </a:r>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9099690E-FCDE-4ABC-B4FC-4C2029B04C8E}" type="slidenum">
              <a:rPr lang="en-US" smtClean="0"/>
              <a:pPr/>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F76D67C-4274-4C85-A076-1651DE84B4F5}" type="slidenum">
              <a:rPr lang="en-US" smtClean="0"/>
              <a:pPr/>
              <a:t>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z="2900" smtClean="0"/>
          </a:p>
          <a:p>
            <a:pPr eaLnBrk="1" hangingPunct="1">
              <a:buSzPct val="160000"/>
              <a:buFontTx/>
              <a:buChar char="•"/>
            </a:pPr>
            <a:r>
              <a:rPr lang="en-US" sz="2100" b="1" smtClean="0"/>
              <a:t> Equal Justice Under Law</a:t>
            </a:r>
            <a:r>
              <a:rPr lang="en-US" sz="2100" smtClean="0"/>
              <a:t>: This is what it says at the entrance to the U.S. Supreme Court.</a:t>
            </a:r>
          </a:p>
          <a:p>
            <a:pPr eaLnBrk="1" hangingPunct="1">
              <a:spcBef>
                <a:spcPct val="0"/>
              </a:spcBef>
              <a:buSzPct val="160000"/>
              <a:buFontTx/>
              <a:buChar char="•"/>
            </a:pPr>
            <a:endParaRPr lang="en-US" sz="2100" smtClean="0"/>
          </a:p>
          <a:p>
            <a:pPr eaLnBrk="1" hangingPunct="1">
              <a:spcBef>
                <a:spcPct val="0"/>
              </a:spcBef>
              <a:buSzPct val="160000"/>
              <a:buFontTx/>
              <a:buChar char="•"/>
            </a:pPr>
            <a:r>
              <a:rPr lang="en-US" sz="2100" smtClean="0"/>
              <a:t> This is what our federal courts have been doing for more than 230 years and must continue to do.</a:t>
            </a:r>
          </a:p>
          <a:p>
            <a:pPr eaLnBrk="1" hangingPunct="1">
              <a:buSzPct val="160000"/>
              <a:buFontTx/>
              <a:buChar char="•"/>
            </a:pPr>
            <a:endParaRPr lang="en-US" sz="2100" smtClean="0"/>
          </a:p>
          <a:p>
            <a:pPr eaLnBrk="1" hangingPunct="1">
              <a:buSzPct val="160000"/>
            </a:pPr>
            <a:endParaRPr lang="en-US" sz="2100"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spcBef>
                <a:spcPct val="0"/>
              </a:spcBef>
              <a:buSzPct val="160000"/>
              <a:buFontTx/>
              <a:buChar char="•"/>
            </a:pPr>
            <a:r>
              <a:rPr lang="en-US" sz="2100" smtClean="0"/>
              <a:t>I mentioned that there are two separate governmental systems, one state and one federal.</a:t>
            </a:r>
          </a:p>
          <a:p>
            <a:pPr eaLnBrk="1" hangingPunct="1">
              <a:spcBef>
                <a:spcPct val="0"/>
              </a:spcBef>
              <a:buSzPct val="160000"/>
              <a:buFontTx/>
              <a:buChar char="•"/>
            </a:pPr>
            <a:endParaRPr lang="en-US" sz="2100" smtClean="0"/>
          </a:p>
          <a:p>
            <a:pPr eaLnBrk="1" hangingPunct="1">
              <a:spcBef>
                <a:spcPct val="0"/>
              </a:spcBef>
              <a:buSzPct val="160000"/>
              <a:buFontTx/>
              <a:buChar char="•"/>
            </a:pPr>
            <a:r>
              <a:rPr lang="en-US" sz="2100" smtClean="0"/>
              <a:t>This dual government system applies to the courts, as well as the legislative and executive branches.</a:t>
            </a:r>
          </a:p>
          <a:p>
            <a:pPr eaLnBrk="1" hangingPunct="1">
              <a:spcBef>
                <a:spcPct val="0"/>
              </a:spcBef>
              <a:buSzPct val="160000"/>
              <a:buFontTx/>
              <a:buChar char="•"/>
            </a:pPr>
            <a:endParaRPr lang="en-US" sz="2100" smtClean="0"/>
          </a:p>
          <a:p>
            <a:pPr eaLnBrk="1" hangingPunct="1">
              <a:spcBef>
                <a:spcPct val="0"/>
              </a:spcBef>
              <a:buSzPct val="160000"/>
              <a:buFontTx/>
              <a:buChar char="•"/>
            </a:pPr>
            <a:r>
              <a:rPr lang="en-US" sz="2100" smtClean="0"/>
              <a:t>This is a simplified chart showing an overview of our dual court system.</a:t>
            </a:r>
          </a:p>
          <a:p>
            <a:pPr eaLnBrk="1" hangingPunct="1">
              <a:spcBef>
                <a:spcPct val="0"/>
              </a:spcBef>
              <a:buSzPct val="160000"/>
              <a:buFontTx/>
              <a:buChar char="•"/>
            </a:pPr>
            <a:endParaRPr lang="en-US" sz="2100"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a:lnSpc>
                <a:spcPct val="80000"/>
              </a:lnSpc>
              <a:spcBef>
                <a:spcPct val="0"/>
              </a:spcBef>
              <a:buSzPct val="160000"/>
              <a:buFontTx/>
              <a:buChar char="•"/>
            </a:pPr>
            <a:r>
              <a:rPr lang="en-US" sz="1500" b="1" smtClean="0"/>
              <a:t>This map shows how the 3 tiers of our federal courts fit together.</a:t>
            </a:r>
          </a:p>
          <a:p>
            <a:pPr>
              <a:lnSpc>
                <a:spcPct val="80000"/>
              </a:lnSpc>
              <a:spcBef>
                <a:spcPct val="0"/>
              </a:spcBef>
              <a:buSzPct val="160000"/>
              <a:buFontTx/>
              <a:buChar char="•"/>
            </a:pPr>
            <a:r>
              <a:rPr lang="en-US" sz="1500" b="1" smtClean="0"/>
              <a:t>Has anyone sat on a jury in a state court case?  What kind of case?  [establish civil and criminal].</a:t>
            </a:r>
          </a:p>
          <a:p>
            <a:pPr>
              <a:lnSpc>
                <a:spcPct val="80000"/>
              </a:lnSpc>
              <a:spcBef>
                <a:spcPct val="0"/>
              </a:spcBef>
              <a:buSzPct val="160000"/>
              <a:buFontTx/>
              <a:buChar char="•"/>
            </a:pPr>
            <a:r>
              <a:rPr lang="en-US" sz="1500" b="1" smtClean="0"/>
              <a:t>So, state court cases hear civil and criminal cases.  State courts also review decisions by state administrative agencies (motor vehicle, worker’s compensation).</a:t>
            </a:r>
          </a:p>
          <a:p>
            <a:pPr>
              <a:lnSpc>
                <a:spcPct val="80000"/>
              </a:lnSpc>
              <a:spcBef>
                <a:spcPct val="0"/>
              </a:spcBef>
              <a:buSzPct val="160000"/>
              <a:buFontTx/>
              <a:buChar char="•"/>
            </a:pPr>
            <a:r>
              <a:rPr lang="en-US" sz="1500" b="1" smtClean="0"/>
              <a:t>So what is the difference between the U.S. Courts and the state courts, in this dual government structure that we have?</a:t>
            </a:r>
          </a:p>
          <a:p>
            <a:pPr lvl="2">
              <a:lnSpc>
                <a:spcPct val="80000"/>
              </a:lnSpc>
              <a:spcBef>
                <a:spcPct val="0"/>
              </a:spcBef>
              <a:buSzPct val="160000"/>
            </a:pPr>
            <a:endParaRPr lang="en-US" sz="1500" b="1" smtClean="0"/>
          </a:p>
          <a:p>
            <a:pPr>
              <a:lnSpc>
                <a:spcPct val="80000"/>
              </a:lnSpc>
              <a:spcBef>
                <a:spcPct val="0"/>
              </a:spcBef>
              <a:buSzPct val="160000"/>
              <a:buFontTx/>
              <a:buChar cha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SzPct val="160000"/>
              <a:buFontTx/>
              <a:buChar char="•"/>
            </a:pPr>
            <a:r>
              <a:rPr lang="en-US" b="1" smtClean="0"/>
              <a:t>Colorado state courts have general jurisdiction.  they can decide almost any kind of case:  negligence, contract disputes, DUI, etc.</a:t>
            </a:r>
          </a:p>
          <a:p>
            <a:pPr eaLnBrk="1" hangingPunct="1">
              <a:buSzPct val="160000"/>
              <a:buFontTx/>
              <a:buChar char="•"/>
            </a:pPr>
            <a:r>
              <a:rPr lang="en-US" b="1" u="sng" smtClean="0"/>
              <a:t>U.S. courts are limited in the cases that they can decide</a:t>
            </a:r>
            <a:r>
              <a:rPr lang="en-US" b="1" smtClean="0"/>
              <a:t>.</a:t>
            </a:r>
          </a:p>
          <a:p>
            <a:pPr lvl="1" eaLnBrk="1" hangingPunct="1">
              <a:buSzPct val="160000"/>
              <a:buFontTx/>
              <a:buChar char="•"/>
            </a:pPr>
            <a:r>
              <a:rPr lang="en-US" b="1" smtClean="0"/>
              <a:t>Cases involving federal law.  Can anyone think of some examples?  (U.S. constitution, copyright law, etc.)</a:t>
            </a:r>
          </a:p>
          <a:p>
            <a:pPr lvl="1" eaLnBrk="1" hangingPunct="1">
              <a:buSzPct val="160000"/>
              <a:buFontTx/>
              <a:buChar char="•"/>
            </a:pPr>
            <a:r>
              <a:rPr lang="en-US" b="1" smtClean="0"/>
              <a:t>Cases between states or people from different states.  Can anyone think of why this might be important?  (Avoid hometown bias). </a:t>
            </a:r>
          </a:p>
          <a:p>
            <a:pPr lvl="1" eaLnBrk="1" hangingPunct="1">
              <a:buSzPct val="160000"/>
              <a:buFontTx/>
              <a:buChar char="•"/>
            </a:pPr>
            <a:r>
              <a:rPr lang="en-US" b="1" smtClean="0"/>
              <a:t>So, would our Colorado federal court be likely to deal with a traffic ticket?  A car accident between two Coloradans?</a:t>
            </a:r>
          </a:p>
          <a:p>
            <a:pPr eaLnBrk="1" hangingPunct="1">
              <a:buSzPct val="160000"/>
              <a:buFontTx/>
              <a:buChar char="•"/>
            </a:pPr>
            <a:r>
              <a:rPr lang="en-US" b="1" smtClean="0"/>
              <a:t>So, what kinds of cases do federal courts hear?</a:t>
            </a:r>
          </a:p>
          <a:p>
            <a:pPr lvl="1" eaLnBrk="1" hangingPunct="1">
              <a:buSzPct val="160000"/>
              <a:buFontTx/>
              <a:buChar char="•"/>
            </a:pPr>
            <a:endParaRPr lang="en-US" b="1" smtClean="0"/>
          </a:p>
          <a:p>
            <a:endParaRPr 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lnSpc>
                <a:spcPct val="80000"/>
              </a:lnSpc>
              <a:buSzPct val="160000"/>
              <a:buFontTx/>
              <a:buChar char="•"/>
            </a:pPr>
            <a:r>
              <a:rPr lang="en-US" sz="1700" b="1" smtClean="0"/>
              <a:t>Here are examples of two famous cases in federal court.</a:t>
            </a:r>
            <a:endParaRPr lang="en-US" sz="1700" smtClean="0"/>
          </a:p>
          <a:p>
            <a:pPr lvl="2" eaLnBrk="1" hangingPunct="1">
              <a:lnSpc>
                <a:spcPct val="80000"/>
              </a:lnSpc>
              <a:buSzPct val="160000"/>
              <a:buFontTx/>
              <a:buChar char="•"/>
            </a:pPr>
            <a:r>
              <a:rPr lang="en-US" sz="1700" smtClean="0"/>
              <a:t>In criminal cases, like the Oklahoma City bombing case, which was tried right here in Colorado before Senior Judge Richard Matsch, the United States brings charges against a defendant for violations of a United States statute (as opposed to a Colorado statute).</a:t>
            </a:r>
          </a:p>
          <a:p>
            <a:pPr lvl="2" eaLnBrk="1" hangingPunct="1">
              <a:lnSpc>
                <a:spcPct val="80000"/>
              </a:lnSpc>
              <a:buSzPct val="160000"/>
              <a:buFontTx/>
              <a:buChar char="•"/>
            </a:pPr>
            <a:r>
              <a:rPr lang="en-US" sz="1700" smtClean="0"/>
              <a:t>In a typical civil case in Colorado, like our sample employment dispute, a private party brings a dispute to the Colorado federal district court to try to resolve that dispute.  Sometimes, a party is seeking money damages from the other.  Other times, one party is asking the Court to force the other side to do something or do stop doing it (like the famous </a:t>
            </a:r>
            <a:r>
              <a:rPr lang="en-US" sz="1700" u="sng" smtClean="0"/>
              <a:t>Brown v. Board of Education</a:t>
            </a:r>
            <a:r>
              <a:rPr lang="en-US" sz="1700" smtClean="0"/>
              <a:t> case, which said that you can’t have racial segregation in schools).</a:t>
            </a:r>
          </a:p>
          <a:p>
            <a:pPr>
              <a:lnSpc>
                <a:spcPct val="80000"/>
              </a:lnSpc>
            </a:pPr>
            <a:endParaRPr lang="en-US" sz="9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buSzPct val="160000"/>
              <a:buFontTx/>
              <a:buChar char="•"/>
            </a:pPr>
            <a:r>
              <a:rPr lang="en-US" sz="1700" b="1" smtClean="0"/>
              <a:t>As I mentioned, U.S. Courts also hear bankruptcy cases filed by individuals or companies.  Bankruptcy laws are U.S. laws, and our Bankruptcy Courts are part of our U.S. District Courts.</a:t>
            </a:r>
          </a:p>
          <a:p>
            <a:pPr eaLnBrk="1" hangingPunct="1">
              <a:buSzPct val="160000"/>
              <a:buFontTx/>
              <a:buChar char="•"/>
            </a:pPr>
            <a:r>
              <a:rPr lang="en-US" sz="1700" b="1" smtClean="0"/>
              <a:t>Can anyone think of other types of cases that U.S. Courts might decide?  [set up review of state Supreme Court actions, administrative agencies, and other branches]</a:t>
            </a:r>
          </a:p>
          <a:p>
            <a:endParaRPr lang="en-US" sz="9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lnSpc>
                <a:spcPct val="80000"/>
              </a:lnSpc>
              <a:buSzPct val="160000"/>
              <a:buFontTx/>
              <a:buChar char="•"/>
            </a:pPr>
            <a:r>
              <a:rPr lang="en-US" sz="1500" b="1" smtClean="0"/>
              <a:t>Here are some examples of other kinds of cases that U.S. Courts decide.</a:t>
            </a:r>
            <a:endParaRPr lang="en-US" sz="1500" smtClean="0"/>
          </a:p>
          <a:p>
            <a:pPr lvl="2" eaLnBrk="1" hangingPunct="1">
              <a:lnSpc>
                <a:spcPct val="80000"/>
              </a:lnSpc>
              <a:buSzPct val="160000"/>
              <a:buFontTx/>
              <a:buChar char="•"/>
            </a:pPr>
            <a:r>
              <a:rPr lang="en-US" sz="1500" smtClean="0"/>
              <a:t>In </a:t>
            </a:r>
            <a:r>
              <a:rPr lang="en-US" sz="1500" u="sng" smtClean="0"/>
              <a:t>Miranda v. Arizona</a:t>
            </a:r>
            <a:r>
              <a:rPr lang="en-US" sz="1500" smtClean="0"/>
              <a:t>, the Arizona courts considered what police officers had to do or say before questioning someone in custody.  The U.S. Supreme Court ultimately reviewed this Arizona case and adopted the now-famous </a:t>
            </a:r>
            <a:r>
              <a:rPr lang="en-US" sz="1500" u="sng" smtClean="0"/>
              <a:t>Miranda</a:t>
            </a:r>
            <a:r>
              <a:rPr lang="en-US" sz="1500" smtClean="0"/>
              <a:t> warnings.</a:t>
            </a:r>
          </a:p>
          <a:p>
            <a:pPr lvl="2" eaLnBrk="1" hangingPunct="1">
              <a:lnSpc>
                <a:spcPct val="80000"/>
              </a:lnSpc>
              <a:buSzPct val="160000"/>
              <a:buFontTx/>
              <a:buChar char="•"/>
            </a:pPr>
            <a:r>
              <a:rPr lang="en-US" sz="1500" smtClean="0"/>
              <a:t>In the </a:t>
            </a:r>
            <a:r>
              <a:rPr lang="en-US" sz="1500" u="sng" smtClean="0"/>
              <a:t>Nixon Tapes</a:t>
            </a:r>
            <a:r>
              <a:rPr lang="en-US" sz="1500" smtClean="0"/>
              <a:t> case, the U.S. Courts were asked to review a dispute between the Legislative and the Executive Branches.  The issue was whether President Nixon had to produce certain tapes of recorded conversations to Congress during Congress’s investigation of Watergate, or whether President Nixon could avoid having to provide those tapes based on executive privilege.</a:t>
            </a:r>
          </a:p>
          <a:p>
            <a:pPr lvl="2" eaLnBrk="1" hangingPunct="1">
              <a:lnSpc>
                <a:spcPct val="80000"/>
              </a:lnSpc>
              <a:buSzPct val="160000"/>
              <a:buFontTx/>
              <a:buChar char="•"/>
            </a:pPr>
            <a:r>
              <a:rPr lang="en-US" sz="1500" smtClean="0"/>
              <a:t>And U.S. Courts review the actions of many, many administrative agencies, like the Social Security Administration.</a:t>
            </a:r>
          </a:p>
          <a:p>
            <a:pPr>
              <a:lnSpc>
                <a:spcPct val="80000"/>
              </a:lnSpc>
            </a:pPr>
            <a:endParaRPr lang="en-US" sz="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0C138DA3-64F9-4D4F-9AE8-837C05C58593}" type="datetime1">
              <a:rPr lang="en-US"/>
              <a:pPr>
                <a:defRPr/>
              </a:pPr>
              <a:t>1/23/2014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2008 by Colorado Bar Association and Colorado Judicial Institute, Inc</a:t>
            </a:r>
          </a:p>
        </p:txBody>
      </p:sp>
      <p:sp>
        <p:nvSpPr>
          <p:cNvPr id="6" name="Slide Number Placeholder 22"/>
          <p:cNvSpPr>
            <a:spLocks noGrp="1"/>
          </p:cNvSpPr>
          <p:nvPr>
            <p:ph type="sldNum" sz="quarter" idx="12"/>
          </p:nvPr>
        </p:nvSpPr>
        <p:spPr/>
        <p:txBody>
          <a:bodyPr/>
          <a:lstStyle>
            <a:lvl1pPr>
              <a:defRPr/>
            </a:lvl1pPr>
          </a:lstStyle>
          <a:p>
            <a:pPr>
              <a:defRPr/>
            </a:pPr>
            <a:fld id="{C4F296CC-49B8-4815-9F08-5429D6F389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5F24D79-728E-4D2D-9151-D4B7E767BBBD}" type="datetime1">
              <a:rPr lang="en-US"/>
              <a:pPr>
                <a:defRPr/>
              </a:pPr>
              <a:t>1/23/2014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2008 by Colorado Bar Association and Colorado Judicial Institute, Inc</a:t>
            </a:r>
          </a:p>
        </p:txBody>
      </p:sp>
      <p:sp>
        <p:nvSpPr>
          <p:cNvPr id="6" name="Slide Number Placeholder 22"/>
          <p:cNvSpPr>
            <a:spLocks noGrp="1"/>
          </p:cNvSpPr>
          <p:nvPr>
            <p:ph type="sldNum" sz="quarter" idx="12"/>
          </p:nvPr>
        </p:nvSpPr>
        <p:spPr/>
        <p:txBody>
          <a:bodyPr/>
          <a:lstStyle>
            <a:lvl1pPr>
              <a:defRPr/>
            </a:lvl1pPr>
          </a:lstStyle>
          <a:p>
            <a:pPr>
              <a:defRPr/>
            </a:pPr>
            <a:fld id="{083A3DCF-31AE-4A0D-82B6-6AC7F47E341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3F91C37-E098-4158-8963-B6F0CFEA7D64}" type="datetime1">
              <a:rPr lang="en-US"/>
              <a:pPr>
                <a:defRPr/>
              </a:pPr>
              <a:t>1/23/2014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2008 by Colorado Bar Association and Colorado Judicial Institute, Inc</a:t>
            </a:r>
          </a:p>
        </p:txBody>
      </p:sp>
      <p:sp>
        <p:nvSpPr>
          <p:cNvPr id="6" name="Slide Number Placeholder 22"/>
          <p:cNvSpPr>
            <a:spLocks noGrp="1"/>
          </p:cNvSpPr>
          <p:nvPr>
            <p:ph type="sldNum" sz="quarter" idx="12"/>
          </p:nvPr>
        </p:nvSpPr>
        <p:spPr/>
        <p:txBody>
          <a:bodyPr/>
          <a:lstStyle>
            <a:lvl1pPr>
              <a:defRPr/>
            </a:lvl1pPr>
          </a:lstStyle>
          <a:p>
            <a:pPr>
              <a:defRPr/>
            </a:pPr>
            <a:fld id="{6E496902-3E95-4934-9E20-C6E7AF3011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normAutofit/>
          </a:bodyPr>
          <a:lstStyle/>
          <a:p>
            <a:pPr lvl="0"/>
            <a:endParaRPr lang="en-US" noProof="0" smtClean="0"/>
          </a:p>
        </p:txBody>
      </p:sp>
      <p:sp>
        <p:nvSpPr>
          <p:cNvPr id="4" name="Date Placeholder 13"/>
          <p:cNvSpPr>
            <a:spLocks noGrp="1"/>
          </p:cNvSpPr>
          <p:nvPr>
            <p:ph type="dt" sz="half" idx="10"/>
          </p:nvPr>
        </p:nvSpPr>
        <p:spPr/>
        <p:txBody>
          <a:bodyPr/>
          <a:lstStyle>
            <a:lvl1pPr>
              <a:defRPr/>
            </a:lvl1pPr>
          </a:lstStyle>
          <a:p>
            <a:pPr>
              <a:defRPr/>
            </a:pPr>
            <a:fld id="{52D998D1-665E-4659-8331-ADA599DA1677}" type="datetime1">
              <a:rPr lang="en-US"/>
              <a:pPr>
                <a:defRPr/>
              </a:pPr>
              <a:t>1/23/2014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2008 by Colorado Bar Association and Colorado Judicial Institute, Inc</a:t>
            </a:r>
          </a:p>
        </p:txBody>
      </p:sp>
      <p:sp>
        <p:nvSpPr>
          <p:cNvPr id="6" name="Slide Number Placeholder 22"/>
          <p:cNvSpPr>
            <a:spLocks noGrp="1"/>
          </p:cNvSpPr>
          <p:nvPr>
            <p:ph type="sldNum" sz="quarter" idx="12"/>
          </p:nvPr>
        </p:nvSpPr>
        <p:spPr/>
        <p:txBody>
          <a:bodyPr/>
          <a:lstStyle>
            <a:lvl1pPr>
              <a:defRPr/>
            </a:lvl1pPr>
          </a:lstStyle>
          <a:p>
            <a:pPr>
              <a:defRPr/>
            </a:pPr>
            <a:fld id="{7075CA37-8B08-421F-AFC7-EEB2B5DC3A7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1/23/2014</a:t>
            </a:fld>
            <a:endParaRPr lang="en-US"/>
          </a:p>
        </p:txBody>
      </p:sp>
      <p:sp>
        <p:nvSpPr>
          <p:cNvPr id="16" name="Footer Placeholder 16"/>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fontAlgn="base">
              <a:spcBef>
                <a:spcPct val="0"/>
              </a:spcBef>
              <a:spcAft>
                <a:spcPct val="0"/>
              </a:spcAft>
              <a:defRPr u="sng">
                <a:solidFill>
                  <a:srgbClr val="969696">
                    <a:shade val="75000"/>
                  </a:srgbClr>
                </a:solidFill>
                <a:latin typeface="Tahoma" pitchFamily="34" charset="0"/>
              </a:defRPr>
            </a:lvl1pPr>
          </a:lstStyle>
          <a:p>
            <a:pPr>
              <a:defRPr/>
            </a:pPr>
            <a:fld id="{8E75CAFC-4C00-473E-A0FD-937E51B0917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1/23/2014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fontAlgn="base">
              <a:spcBef>
                <a:spcPct val="0"/>
              </a:spcBef>
              <a:spcAft>
                <a:spcPct val="0"/>
              </a:spcAft>
              <a:defRPr u="sng">
                <a:latin typeface="Tahoma" pitchFamily="34" charset="0"/>
              </a:defRPr>
            </a:lvl1pPr>
          </a:lstStyle>
          <a:p>
            <a:pPr>
              <a:defRPr/>
            </a:pPr>
            <a:fld id="{DE0EF982-C450-4371-844B-794E5B2001F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16" name="Date Placeholder 3"/>
          <p:cNvSpPr>
            <a:spLocks noGrp="1"/>
          </p:cNvSpPr>
          <p:nvPr>
            <p:ph type="dt" sz="half" idx="11"/>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1/23/2014</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fontAlgn="base">
              <a:spcBef>
                <a:spcPct val="0"/>
              </a:spcBef>
              <a:spcAft>
                <a:spcPct val="0"/>
              </a:spcAft>
              <a:defRPr u="sng">
                <a:solidFill>
                  <a:srgbClr val="969696">
                    <a:shade val="75000"/>
                  </a:srgbClr>
                </a:solidFill>
                <a:latin typeface="Tahoma" pitchFamily="34" charset="0"/>
              </a:defRPr>
            </a:lvl1pPr>
          </a:lstStyle>
          <a:p>
            <a:pPr>
              <a:defRPr/>
            </a:pPr>
            <a:fld id="{FC40A141-B707-492B-B953-6657B0A7A15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1/23/2014</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u="sng">
                <a:latin typeface="Tahoma" pitchFamily="34" charset="0"/>
              </a:defRPr>
            </a:lvl1pPr>
          </a:lstStyle>
          <a:p>
            <a:pPr>
              <a:defRPr/>
            </a:pPr>
            <a:fld id="{9D8D21AC-D0CD-4FEE-98E8-00E837438FE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1/23/2014</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fontAlgn="base">
              <a:spcBef>
                <a:spcPct val="0"/>
              </a:spcBef>
              <a:spcAft>
                <a:spcPct val="0"/>
              </a:spcAft>
              <a:defRPr u="sng">
                <a:latin typeface="Tahoma" pitchFamily="34" charset="0"/>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fontAlgn="base">
              <a:spcBef>
                <a:spcPct val="0"/>
              </a:spcBef>
              <a:spcAft>
                <a:spcPct val="0"/>
              </a:spcAft>
              <a:defRPr u="sng">
                <a:latin typeface="Tahoma" pitchFamily="34" charset="0"/>
              </a:defRPr>
            </a:lvl1pPr>
          </a:lstStyle>
          <a:p>
            <a:pPr>
              <a:defRPr/>
            </a:pPr>
            <a:fld id="{F18C4820-0E39-4C33-9882-D8509A53684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1/23/2014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fontAlgn="base">
              <a:spcBef>
                <a:spcPct val="0"/>
              </a:spcBef>
              <a:spcAft>
                <a:spcPct val="0"/>
              </a:spcAft>
              <a:defRPr u="sng">
                <a:latin typeface="Tahoma" pitchFamily="34" charset="0"/>
              </a:defRPr>
            </a:lvl1pPr>
          </a:lstStyle>
          <a:p>
            <a:pPr>
              <a:defRPr/>
            </a:pPr>
            <a:fld id="{9E3C8969-A9F9-4121-A637-07417CFF261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8" name="Date Placeholder 1"/>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1/23/2014</a:t>
            </a:fld>
            <a:endParaRPr lang="en-US"/>
          </a:p>
        </p:txBody>
      </p:sp>
      <p:sp>
        <p:nvSpPr>
          <p:cNvPr id="9" name="Footer Placeholder 2"/>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fontAlgn="base">
              <a:spcBef>
                <a:spcPct val="0"/>
              </a:spcBef>
              <a:spcAft>
                <a:spcPct val="0"/>
              </a:spcAft>
              <a:defRPr u="sng">
                <a:solidFill>
                  <a:srgbClr val="FFFFFF"/>
                </a:solidFill>
                <a:latin typeface="Tahoma" pitchFamily="34" charset="0"/>
              </a:defRPr>
            </a:lvl1pPr>
          </a:lstStyle>
          <a:p>
            <a:pPr>
              <a:defRPr/>
            </a:pPr>
            <a:fld id="{59CAE047-DE69-4112-998A-9EDF8B8DAE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B2F75E7-16B4-4116-B40A-63BC8FD9CA25}" type="datetime1">
              <a:rPr lang="en-US"/>
              <a:pPr>
                <a:defRPr/>
              </a:pPr>
              <a:t>1/23/2014</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Copyright © 2008 by Colorado Bar Association and Colorado Judicial Institute, Inc</a:t>
            </a:r>
          </a:p>
        </p:txBody>
      </p:sp>
      <p:sp>
        <p:nvSpPr>
          <p:cNvPr id="6" name="Slide Number Placeholder 22"/>
          <p:cNvSpPr>
            <a:spLocks noGrp="1"/>
          </p:cNvSpPr>
          <p:nvPr>
            <p:ph type="sldNum" sz="quarter" idx="12"/>
          </p:nvPr>
        </p:nvSpPr>
        <p:spPr/>
        <p:txBody>
          <a:bodyPr/>
          <a:lstStyle>
            <a:lvl1pPr>
              <a:defRPr/>
            </a:lvl1pPr>
          </a:lstStyle>
          <a:p>
            <a:pPr>
              <a:defRPr/>
            </a:pPr>
            <a:fld id="{C0D03AF4-2A05-451A-96A4-7416815F6D8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fontAlgn="base">
              <a:spcBef>
                <a:spcPct val="0"/>
              </a:spcBef>
              <a:spcAft>
                <a:spcPct val="0"/>
              </a:spcAft>
              <a:defRPr u="sng">
                <a:solidFill>
                  <a:srgbClr val="969696">
                    <a:shade val="75000"/>
                  </a:srgbClr>
                </a:solidFill>
                <a:latin typeface="Tahoma" pitchFamily="34" charset="0"/>
              </a:defRPr>
            </a:lvl1pPr>
          </a:lstStyle>
          <a:p>
            <a:pPr>
              <a:defRPr/>
            </a:pPr>
            <a:fld id="{8457BC43-08A9-4CC7-85A1-131B280E3D6F}" type="slidenum">
              <a:rPr lang="en-US"/>
              <a:pPr>
                <a:defRPr/>
              </a:pPr>
              <a:t>‹#›</a:t>
            </a:fld>
            <a:endParaRPr lang="en-US"/>
          </a:p>
        </p:txBody>
      </p:sp>
      <p:sp>
        <p:nvSpPr>
          <p:cNvPr id="17" name="Date Placeholder 4"/>
          <p:cNvSpPr>
            <a:spLocks noGrp="1"/>
          </p:cNvSpPr>
          <p:nvPr>
            <p:ph type="dt" sz="half" idx="11"/>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1/23/2014</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fontAlgn="base">
              <a:spcBef>
                <a:spcPct val="0"/>
              </a:spcBef>
              <a:spcAft>
                <a:spcPct val="0"/>
              </a:spcAft>
              <a:defRPr u="sng">
                <a:latin typeface="Tahoma" pitchFamily="34" charset="0"/>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fontAlgn="base">
              <a:spcBef>
                <a:spcPct val="0"/>
              </a:spcBef>
              <a:spcAft>
                <a:spcPct val="0"/>
              </a:spcAft>
              <a:defRPr u="sng">
                <a:latin typeface="Tahoma" pitchFamily="34" charset="0"/>
              </a:defRPr>
            </a:lvl1pPr>
          </a:lstStyle>
          <a:p>
            <a:pPr>
              <a:defRPr/>
            </a:pPr>
            <a:fld id="{290DDABE-3116-4B3C-A737-73C2D740A56B}"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1/23/2014</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fontAlgn="base">
              <a:spcBef>
                <a:spcPct val="0"/>
              </a:spcBef>
              <a:spcAft>
                <a:spcPct val="0"/>
              </a:spcAft>
              <a:defRPr u="sng">
                <a:latin typeface="Tahoma" pitchFamily="34" charset="0"/>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1/23/2014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u="sng">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u="sng">
                <a:latin typeface="Tahoma" pitchFamily="34" charset="0"/>
              </a:defRPr>
            </a:lvl1pPr>
          </a:lstStyle>
          <a:p>
            <a:pPr>
              <a:defRPr/>
            </a:pPr>
            <a:fld id="{CFF17729-4942-4EE5-A58D-F9CDD02E64F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fontAlgn="base">
              <a:spcBef>
                <a:spcPct val="0"/>
              </a:spcBef>
              <a:spcAft>
                <a:spcPct val="0"/>
              </a:spcAft>
              <a:defRPr u="sng">
                <a:latin typeface="Tahoma" pitchFamily="34" charset="0"/>
              </a:defRPr>
            </a:lvl1pPr>
          </a:lstStyle>
          <a:p>
            <a:pPr>
              <a:defRPr/>
            </a:pPr>
            <a:fld id="{9D65D289-32D2-4083-9185-6E7928055DCA}" type="slidenum">
              <a:rPr lang="en-US"/>
              <a:pPr>
                <a:defRPr/>
              </a:pPr>
              <a:t>‹#›</a:t>
            </a:fld>
            <a:endParaRPr lang="en-US"/>
          </a:p>
        </p:txBody>
      </p:sp>
      <p:sp>
        <p:nvSpPr>
          <p:cNvPr id="14" name="Date Placeholder 3"/>
          <p:cNvSpPr>
            <a:spLocks noGrp="1"/>
          </p:cNvSpPr>
          <p:nvPr>
            <p:ph type="dt" sz="half" idx="11"/>
          </p:nvPr>
        </p:nvSpPr>
        <p:spPr/>
        <p:txBody>
          <a:bodyPr/>
          <a:lstStyle>
            <a:lvl1pPr fontAlgn="base">
              <a:spcBef>
                <a:spcPct val="0"/>
              </a:spcBef>
              <a:spcAft>
                <a:spcPct val="0"/>
              </a:spcAft>
              <a:defRPr u="sng">
                <a:latin typeface="Tahoma" pitchFamily="34" charset="0"/>
              </a:defRPr>
            </a:lvl1pPr>
          </a:lstStyle>
          <a:p>
            <a:pPr>
              <a:defRPr/>
            </a:pPr>
            <a:fld id="{AF310782-D64B-48AD-8518-9EB153D3681F}" type="datetimeFigureOut">
              <a:rPr lang="en-US"/>
              <a:pPr>
                <a:defRPr/>
              </a:pPr>
              <a:t>1/23/2014</a:t>
            </a:fld>
            <a:endParaRPr lang="en-US"/>
          </a:p>
        </p:txBody>
      </p:sp>
      <p:sp>
        <p:nvSpPr>
          <p:cNvPr id="15" name="Footer Placeholder 4"/>
          <p:cNvSpPr>
            <a:spLocks noGrp="1"/>
          </p:cNvSpPr>
          <p:nvPr>
            <p:ph type="ftr" sz="quarter" idx="12"/>
          </p:nvPr>
        </p:nvSpPr>
        <p:spPr/>
        <p:txBody>
          <a:bodyPr/>
          <a:lstStyle>
            <a:lvl1pPr fontAlgn="base">
              <a:spcBef>
                <a:spcPct val="0"/>
              </a:spcBef>
              <a:spcAft>
                <a:spcPct val="0"/>
              </a:spcAft>
              <a:defRPr u="sng">
                <a:latin typeface="Tahoma" pitchFamily="34" charset="0"/>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A3962B-C61D-4AD7-8B23-53B6AB52D42B}" type="datetime1">
              <a:rPr lang="en-US"/>
              <a:pPr>
                <a:defRPr/>
              </a:pPr>
              <a:t>1/23/2014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2008 by Colorado Bar Association and Colorado Judicial Institute, Inc</a:t>
            </a:r>
          </a:p>
        </p:txBody>
      </p:sp>
      <p:sp>
        <p:nvSpPr>
          <p:cNvPr id="6" name="Slide Number Placeholder 5"/>
          <p:cNvSpPr>
            <a:spLocks noGrp="1"/>
          </p:cNvSpPr>
          <p:nvPr>
            <p:ph type="sldNum" sz="quarter" idx="12"/>
          </p:nvPr>
        </p:nvSpPr>
        <p:spPr/>
        <p:txBody>
          <a:bodyPr/>
          <a:lstStyle>
            <a:lvl1pPr>
              <a:defRPr/>
            </a:lvl1pPr>
          </a:lstStyle>
          <a:p>
            <a:pPr>
              <a:defRPr/>
            </a:pPr>
            <a:fld id="{1A2FD7CC-910D-4216-B119-B3199FDA455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51295D1-AA41-4B34-8790-2DEF1B43E52F}" type="datetime1">
              <a:rPr lang="en-US"/>
              <a:pPr>
                <a:defRPr/>
              </a:pPr>
              <a:t>1/23/2014</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2008 by Colorado Bar Association and Colorado Judicial Institute, Inc</a:t>
            </a:r>
          </a:p>
        </p:txBody>
      </p:sp>
      <p:sp>
        <p:nvSpPr>
          <p:cNvPr id="7" name="Slide Number Placeholder 22"/>
          <p:cNvSpPr>
            <a:spLocks noGrp="1"/>
          </p:cNvSpPr>
          <p:nvPr>
            <p:ph type="sldNum" sz="quarter" idx="12"/>
          </p:nvPr>
        </p:nvSpPr>
        <p:spPr/>
        <p:txBody>
          <a:bodyPr/>
          <a:lstStyle>
            <a:lvl1pPr>
              <a:defRPr/>
            </a:lvl1pPr>
          </a:lstStyle>
          <a:p>
            <a:pPr>
              <a:defRPr/>
            </a:pPr>
            <a:fld id="{40693738-AAF9-4118-AF8D-650AF312BE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F922EEF-06F5-4026-9A9E-AC308E42D035}" type="datetime1">
              <a:rPr lang="en-US"/>
              <a:pPr>
                <a:defRPr/>
              </a:pPr>
              <a:t>1/23/2014</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Copyright © 2008 by Colorado Bar Association and Colorado Judicial Institute, Inc</a:t>
            </a:r>
          </a:p>
        </p:txBody>
      </p:sp>
      <p:sp>
        <p:nvSpPr>
          <p:cNvPr id="9" name="Slide Number Placeholder 22"/>
          <p:cNvSpPr>
            <a:spLocks noGrp="1"/>
          </p:cNvSpPr>
          <p:nvPr>
            <p:ph type="sldNum" sz="quarter" idx="12"/>
          </p:nvPr>
        </p:nvSpPr>
        <p:spPr/>
        <p:txBody>
          <a:bodyPr/>
          <a:lstStyle>
            <a:lvl1pPr>
              <a:defRPr/>
            </a:lvl1pPr>
          </a:lstStyle>
          <a:p>
            <a:pPr>
              <a:defRPr/>
            </a:pPr>
            <a:fld id="{044C1070-26E4-4BC3-8EF8-AD7BD4F859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C2E2C22-0A1E-4510-824F-A761E729D83F}" type="datetime1">
              <a:rPr lang="en-US"/>
              <a:pPr>
                <a:defRPr/>
              </a:pPr>
              <a:t>1/23/2014</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Copyright © 2008 by Colorado Bar Association and Colorado Judicial Institute, Inc</a:t>
            </a:r>
          </a:p>
        </p:txBody>
      </p:sp>
      <p:sp>
        <p:nvSpPr>
          <p:cNvPr id="5" name="Slide Number Placeholder 22"/>
          <p:cNvSpPr>
            <a:spLocks noGrp="1"/>
          </p:cNvSpPr>
          <p:nvPr>
            <p:ph type="sldNum" sz="quarter" idx="12"/>
          </p:nvPr>
        </p:nvSpPr>
        <p:spPr/>
        <p:txBody>
          <a:bodyPr/>
          <a:lstStyle>
            <a:lvl1pPr>
              <a:defRPr/>
            </a:lvl1pPr>
          </a:lstStyle>
          <a:p>
            <a:pPr>
              <a:defRPr/>
            </a:pPr>
            <a:fld id="{F3E6AE23-9FE2-450E-BC75-C4724F1A78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C6B95AE-A99D-4293-AD90-9787D702B6F2}" type="datetime1">
              <a:rPr lang="en-US"/>
              <a:pPr>
                <a:defRPr/>
              </a:pPr>
              <a:t>1/23/2014</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Copyright © 2008 by Colorado Bar Association and Colorado Judicial Institute, Inc</a:t>
            </a:r>
          </a:p>
        </p:txBody>
      </p:sp>
      <p:sp>
        <p:nvSpPr>
          <p:cNvPr id="4" name="Slide Number Placeholder 22"/>
          <p:cNvSpPr>
            <a:spLocks noGrp="1"/>
          </p:cNvSpPr>
          <p:nvPr>
            <p:ph type="sldNum" sz="quarter" idx="12"/>
          </p:nvPr>
        </p:nvSpPr>
        <p:spPr/>
        <p:txBody>
          <a:bodyPr/>
          <a:lstStyle>
            <a:lvl1pPr>
              <a:defRPr/>
            </a:lvl1pPr>
          </a:lstStyle>
          <a:p>
            <a:pPr>
              <a:defRPr/>
            </a:pPr>
            <a:fld id="{F30BA366-F20B-4DB8-BF20-9C0E02AC76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881C932-23F3-4E08-9547-EA389B649D26}" type="datetime1">
              <a:rPr lang="en-US"/>
              <a:pPr>
                <a:defRPr/>
              </a:pPr>
              <a:t>1/23/2014</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2008 by Colorado Bar Association and Colorado Judicial Institute, Inc</a:t>
            </a:r>
          </a:p>
        </p:txBody>
      </p:sp>
      <p:sp>
        <p:nvSpPr>
          <p:cNvPr id="7" name="Slide Number Placeholder 22"/>
          <p:cNvSpPr>
            <a:spLocks noGrp="1"/>
          </p:cNvSpPr>
          <p:nvPr>
            <p:ph type="sldNum" sz="quarter" idx="12"/>
          </p:nvPr>
        </p:nvSpPr>
        <p:spPr/>
        <p:txBody>
          <a:bodyPr/>
          <a:lstStyle>
            <a:lvl1pPr>
              <a:defRPr/>
            </a:lvl1pPr>
          </a:lstStyle>
          <a:p>
            <a:pPr>
              <a:defRPr/>
            </a:pPr>
            <a:fld id="{4D718DCF-06AD-40D5-B240-81039762F7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D4090D5-666E-47A4-8903-87E1092725AB}" type="datetime1">
              <a:rPr lang="en-US"/>
              <a:pPr>
                <a:defRPr/>
              </a:pPr>
              <a:t>1/23/2014</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Copyright © 2008 by Colorado Bar Association and Colorado Judicial Institute, Inc</a:t>
            </a:r>
          </a:p>
        </p:txBody>
      </p:sp>
      <p:sp>
        <p:nvSpPr>
          <p:cNvPr id="7" name="Slide Number Placeholder 22"/>
          <p:cNvSpPr>
            <a:spLocks noGrp="1"/>
          </p:cNvSpPr>
          <p:nvPr>
            <p:ph type="sldNum" sz="quarter" idx="12"/>
          </p:nvPr>
        </p:nvSpPr>
        <p:spPr/>
        <p:txBody>
          <a:bodyPr/>
          <a:lstStyle>
            <a:lvl1pPr>
              <a:defRPr/>
            </a:lvl1pPr>
          </a:lstStyle>
          <a:p>
            <a:pPr>
              <a:defRPr/>
            </a:pPr>
            <a:fld id="{90B0557C-C369-4C81-8881-350823893C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051"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68DF69DF-2776-4092-BAB9-55D6CA9460F7}" type="datetime1">
              <a:rPr lang="en-US"/>
              <a:pPr>
                <a:defRPr/>
              </a:pPr>
              <a:t>1/23/2014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Copyright © 2008 by Colorado Bar Association and Colorado Judicial Institute, Inc</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60E5D17A-045D-46F1-80F7-C607DD06F4A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75" r:id="rId1"/>
    <p:sldLayoutId id="2147483876" r:id="rId2"/>
    <p:sldLayoutId id="214748388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hf sldNum="0"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u="none">
                <a:solidFill>
                  <a:srgbClr val="FFFFFF"/>
                </a:solidFill>
                <a:latin typeface="Georgia"/>
              </a:defRPr>
            </a:lvl1pPr>
          </a:lstStyle>
          <a:p>
            <a:pPr>
              <a:defRPr/>
            </a:pPr>
            <a:fld id="{AF310782-D64B-48AD-8518-9EB153D3681F}" type="datetimeFigureOut">
              <a:rPr lang="en-US"/>
              <a:pPr>
                <a:defRPr/>
              </a:pPr>
              <a:t>1/23/2014</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u="none">
                <a:solidFill>
                  <a:srgbClr val="FFFFFF"/>
                </a:solidFill>
                <a:latin typeface="Georgia"/>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u="none" dirty="0">
              <a:solidFill>
                <a:prstClr val="black"/>
              </a:solidFill>
              <a:latin typeface="Georgia"/>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u="none">
              <a:solidFill>
                <a:prstClr val="black"/>
              </a:solidFill>
              <a:latin typeface="Georgi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none">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u="none">
                <a:solidFill>
                  <a:srgbClr val="969696">
                    <a:shade val="75000"/>
                  </a:srgbClr>
                </a:solidFill>
                <a:latin typeface="Georgia"/>
              </a:defRPr>
            </a:lvl1pPr>
          </a:lstStyle>
          <a:p>
            <a:pPr>
              <a:defRPr/>
            </a:pPr>
            <a:fld id="{397EDBE1-C084-40BB-B717-D829B228CDC6}" type="slidenum">
              <a:rPr lang="en-US"/>
              <a:pPr>
                <a:defRPr/>
              </a:pPr>
              <a:t>‹#›</a:t>
            </a:fld>
            <a:endParaRPr lang="en-US"/>
          </a:p>
        </p:txBody>
      </p:sp>
      <p:sp>
        <p:nvSpPr>
          <p:cNvPr id="3086"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7"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rtl="0" eaLnBrk="0" fontAlgn="base" hangingPunct="0">
        <a:spcBef>
          <a:spcPct val="0"/>
        </a:spcBef>
        <a:spcAft>
          <a:spcPct val="0"/>
        </a:spcAft>
        <a:defRPr sz="3300" kern="1200">
          <a:solidFill>
            <a:srgbClr val="838383"/>
          </a:solidFill>
          <a:latin typeface="+mj-lt"/>
          <a:ea typeface="+mj-ea"/>
          <a:cs typeface="+mj-cs"/>
        </a:defRPr>
      </a:lvl1pPr>
      <a:lvl2pPr algn="ctr" rtl="0" eaLnBrk="0" fontAlgn="base" hangingPunct="0">
        <a:spcBef>
          <a:spcPct val="0"/>
        </a:spcBef>
        <a:spcAft>
          <a:spcPct val="0"/>
        </a:spcAft>
        <a:defRPr sz="3300">
          <a:solidFill>
            <a:srgbClr val="838383"/>
          </a:solidFill>
          <a:latin typeface="Georgia" pitchFamily="18" charset="0"/>
        </a:defRPr>
      </a:lvl2pPr>
      <a:lvl3pPr algn="ctr" rtl="0" eaLnBrk="0" fontAlgn="base" hangingPunct="0">
        <a:spcBef>
          <a:spcPct val="0"/>
        </a:spcBef>
        <a:spcAft>
          <a:spcPct val="0"/>
        </a:spcAft>
        <a:defRPr sz="3300">
          <a:solidFill>
            <a:srgbClr val="838383"/>
          </a:solidFill>
          <a:latin typeface="Georgia" pitchFamily="18" charset="0"/>
        </a:defRPr>
      </a:lvl3pPr>
      <a:lvl4pPr algn="ctr" rtl="0" eaLnBrk="0" fontAlgn="base" hangingPunct="0">
        <a:spcBef>
          <a:spcPct val="0"/>
        </a:spcBef>
        <a:spcAft>
          <a:spcPct val="0"/>
        </a:spcAft>
        <a:defRPr sz="3300">
          <a:solidFill>
            <a:srgbClr val="838383"/>
          </a:solidFill>
          <a:latin typeface="Georgia" pitchFamily="18" charset="0"/>
        </a:defRPr>
      </a:lvl4pPr>
      <a:lvl5pPr algn="ctr" rtl="0" eaLnBrk="0" fontAlgn="base" hangingPunct="0">
        <a:spcBef>
          <a:spcPct val="0"/>
        </a:spcBef>
        <a:spcAft>
          <a:spcPct val="0"/>
        </a:spcAft>
        <a:defRPr sz="3300">
          <a:solidFill>
            <a:srgbClr val="838383"/>
          </a:solidFill>
          <a:latin typeface="Georgia" pitchFamily="18" charset="0"/>
        </a:defRPr>
      </a:lvl5pPr>
      <a:lvl6pPr marL="457200" algn="ctr" rtl="0" fontAlgn="base">
        <a:spcBef>
          <a:spcPct val="0"/>
        </a:spcBef>
        <a:spcAft>
          <a:spcPct val="0"/>
        </a:spcAft>
        <a:defRPr sz="3300">
          <a:solidFill>
            <a:srgbClr val="838383"/>
          </a:solidFill>
          <a:latin typeface="Georgia" pitchFamily="18" charset="0"/>
        </a:defRPr>
      </a:lvl6pPr>
      <a:lvl7pPr marL="914400" algn="ctr" rtl="0" fontAlgn="base">
        <a:spcBef>
          <a:spcPct val="0"/>
        </a:spcBef>
        <a:spcAft>
          <a:spcPct val="0"/>
        </a:spcAft>
        <a:defRPr sz="3300">
          <a:solidFill>
            <a:srgbClr val="838383"/>
          </a:solidFill>
          <a:latin typeface="Georgia" pitchFamily="18" charset="0"/>
        </a:defRPr>
      </a:lvl7pPr>
      <a:lvl8pPr marL="1371600" algn="ctr" rtl="0" fontAlgn="base">
        <a:spcBef>
          <a:spcPct val="0"/>
        </a:spcBef>
        <a:spcAft>
          <a:spcPct val="0"/>
        </a:spcAft>
        <a:defRPr sz="3300">
          <a:solidFill>
            <a:srgbClr val="838383"/>
          </a:solidFill>
          <a:latin typeface="Georgia" pitchFamily="18" charset="0"/>
        </a:defRPr>
      </a:lvl8pPr>
      <a:lvl9pPr marL="1828800" algn="ctr" rtl="0" fontAlgn="base">
        <a:spcBef>
          <a:spcPct val="0"/>
        </a:spcBef>
        <a:spcAft>
          <a:spcPct val="0"/>
        </a:spcAft>
        <a:defRPr sz="3300">
          <a:solidFill>
            <a:srgbClr val="838383"/>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69696"/>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808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5F5F5F"/>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hyperlink" Target="http://usinfo.state.gov/journals/itdhr/0405/ijde/pdf.ht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upload.wikimedia.org/wikipedia/commons/4/43/Supreme_Court_US_2010.jp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Placeholder 12" descr="OurCourts_Colorado_01.jpg"/>
          <p:cNvPicPr>
            <a:picLocks noGrp="1" noChangeAspect="1"/>
          </p:cNvPicPr>
          <p:nvPr>
            <p:ph type="pic" idx="1"/>
          </p:nvPr>
        </p:nvPicPr>
        <p:blipFill>
          <a:blip r:embed="rId3" cstate="print"/>
          <a:srcRect l="-1929" t="-1785" r="-3516"/>
          <a:stretch>
            <a:fillRect/>
          </a:stretch>
        </p:blipFill>
        <p:spPr>
          <a:xfrm>
            <a:off x="2819400" y="990600"/>
            <a:ext cx="6324600" cy="4343400"/>
          </a:xfrm>
        </p:spPr>
      </p:pic>
      <p:sp>
        <p:nvSpPr>
          <p:cNvPr id="16387" name="Text Placeholder 11"/>
          <p:cNvSpPr>
            <a:spLocks noGrp="1"/>
          </p:cNvSpPr>
          <p:nvPr>
            <p:ph type="body" sz="half" idx="2"/>
          </p:nvPr>
        </p:nvSpPr>
        <p:spPr>
          <a:xfrm>
            <a:off x="95250" y="1066800"/>
            <a:ext cx="3124200" cy="5257800"/>
          </a:xfrm>
        </p:spPr>
        <p:txBody>
          <a:bodyPr/>
          <a:lstStyle/>
          <a:p>
            <a:pPr eaLnBrk="1" hangingPunct="1"/>
            <a:r>
              <a:rPr lang="en-US" sz="3600" dirty="0" smtClean="0">
                <a:solidFill>
                  <a:schemeClr val="tx1"/>
                </a:solidFill>
                <a:latin typeface="Bell MT" pitchFamily="18" charset="0"/>
                <a:ea typeface="Batang" pitchFamily="18" charset="-127"/>
              </a:rPr>
              <a:t>“Our United States Courts”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457200" y="-304800"/>
            <a:ext cx="8229600" cy="1371600"/>
          </a:xfrm>
        </p:spPr>
        <p:txBody>
          <a:bodyPr>
            <a:normAutofit/>
          </a:bodyPr>
          <a:lstStyle/>
          <a:p>
            <a:pPr eaLnBrk="1" fontAlgn="auto" hangingPunct="1">
              <a:spcAft>
                <a:spcPts val="0"/>
              </a:spcAft>
              <a:defRPr/>
            </a:pPr>
            <a:r>
              <a:rPr lang="en-US" sz="4400" dirty="0" smtClean="0">
                <a:solidFill>
                  <a:schemeClr val="accent4">
                    <a:lumMod val="50000"/>
                  </a:schemeClr>
                </a:solidFill>
                <a:latin typeface="Bell MT" pitchFamily="18" charset="0"/>
              </a:rPr>
              <a:t>State vs. Federal</a:t>
            </a:r>
          </a:p>
        </p:txBody>
      </p:sp>
      <p:graphicFrame>
        <p:nvGraphicFramePr>
          <p:cNvPr id="12317" name="Group 29"/>
          <p:cNvGraphicFramePr>
            <a:graphicFrameLocks noGrp="1"/>
          </p:cNvGraphicFramePr>
          <p:nvPr/>
        </p:nvGraphicFramePr>
        <p:xfrm>
          <a:off x="304800" y="1225296"/>
          <a:ext cx="8610600" cy="5480304"/>
        </p:xfrm>
        <a:graphic>
          <a:graphicData uri="http://schemas.openxmlformats.org/drawingml/2006/table">
            <a:tbl>
              <a:tblPr/>
              <a:tblGrid>
                <a:gridCol w="4191000"/>
                <a:gridCol w="4419600"/>
              </a:tblGrid>
              <a:tr h="53950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Colorado State Courts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District of Colorado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318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lang="en-US" sz="2000" b="0" i="0" u="none" kern="1200" dirty="0" smtClean="0">
                          <a:solidFill>
                            <a:schemeClr val="tx1"/>
                          </a:solidFill>
                          <a:effectLst>
                            <a:outerShdw blurRad="38100" dist="38100" dir="2700000" algn="tl">
                              <a:srgbClr val="000000">
                                <a:alpha val="43137"/>
                              </a:srgbClr>
                            </a:outerShdw>
                          </a:effectLst>
                          <a:latin typeface="Bell MT" pitchFamily="18" charset="0"/>
                          <a:ea typeface="+mn-ea"/>
                          <a:cs typeface="+mn-cs"/>
                        </a:rPr>
                        <a:t>484,371</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       in County Courts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lang="en-US" sz="2000" b="0" i="0" u="none" kern="1200" dirty="0" smtClean="0">
                          <a:solidFill>
                            <a:schemeClr val="tx1"/>
                          </a:solidFill>
                          <a:effectLst>
                            <a:outerShdw blurRad="38100" dist="38100" dir="2700000" algn="tl">
                              <a:srgbClr val="000000">
                                <a:alpha val="43137"/>
                              </a:srgbClr>
                            </a:outerShdw>
                          </a:effectLst>
                          <a:latin typeface="Bell MT" pitchFamily="18" charset="0"/>
                          <a:ea typeface="+mn-ea"/>
                          <a:cs typeface="+mn-cs"/>
                        </a:rPr>
                        <a:t>288,877</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       in District Courts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lang="en-US" sz="2000" b="0" i="0" u="none" kern="1200" dirty="0" smtClean="0">
                          <a:solidFill>
                            <a:schemeClr val="tx1"/>
                          </a:solidFill>
                          <a:effectLst>
                            <a:outerShdw blurRad="38100" dist="38100" dir="2700000" algn="tl">
                              <a:srgbClr val="000000">
                                <a:alpha val="43137"/>
                              </a:srgbClr>
                            </a:outerShdw>
                          </a:effectLst>
                          <a:latin typeface="Bell MT" pitchFamily="18" charset="0"/>
                          <a:ea typeface="+mn-ea"/>
                          <a:cs typeface="+mn-cs"/>
                        </a:rPr>
                        <a:t>1076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         in Court of Appeals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lang="en-US" sz="2000" b="0" i="0" u="none" kern="1200" dirty="0" smtClean="0">
                          <a:solidFill>
                            <a:schemeClr val="tx1"/>
                          </a:solidFill>
                          <a:effectLst>
                            <a:outerShdw blurRad="38100" dist="38100" dir="2700000" algn="tl">
                              <a:srgbClr val="000000">
                                <a:alpha val="43137"/>
                              </a:srgbClr>
                            </a:outerShdw>
                          </a:effectLst>
                          <a:latin typeface="Bell MT" pitchFamily="18" charset="0"/>
                          <a:ea typeface="+mn-ea"/>
                          <a:cs typeface="+mn-cs"/>
                        </a:rPr>
                        <a:t>2,711</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	     in Supreme Court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lang="en-US" sz="2000" b="0" i="0" u="none" kern="1200" dirty="0" smtClean="0">
                          <a:solidFill>
                            <a:schemeClr val="tx1"/>
                          </a:solidFill>
                          <a:effectLst>
                            <a:outerShdw blurRad="38100" dist="38100" dir="2700000" algn="tl">
                              <a:srgbClr val="000000">
                                <a:alpha val="43137"/>
                              </a:srgbClr>
                            </a:outerShdw>
                          </a:effectLst>
                          <a:latin typeface="Bell MT" pitchFamily="18" charset="0"/>
                          <a:ea typeface="+mn-ea"/>
                          <a:cs typeface="+mn-cs"/>
                        </a:rPr>
                        <a:t>1,494</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	     in Water Court</a:t>
                      </a: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endParaRPr>
                    </a:p>
                    <a:p>
                      <a:pPr marL="0" marR="0" lvl="0" indent="0" algn="l" defTabSz="914400" rtl="0" eaLnBrk="1" fontAlgn="base" latinLnBrk="0" hangingPunct="1">
                        <a:lnSpc>
                          <a:spcPct val="100000"/>
                        </a:lnSpc>
                        <a:spcBef>
                          <a:spcPct val="5000"/>
                        </a:spcBef>
                        <a:spcAft>
                          <a:spcPct val="0"/>
                        </a:spcAft>
                        <a:buClr>
                          <a:schemeClr val="hlink"/>
                        </a:buClr>
                        <a:buSzPct val="65000"/>
                        <a:buFont typeface="Wingdings" pitchFamily="2" charset="2"/>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778,529  TOTAL 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65000"/>
                        <a:buFont typeface="Wingdings" pitchFamily="2" charset="2"/>
                        <a:buNone/>
                        <a:tabLst>
                          <a:tab pos="174625" algn="l"/>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  </a:t>
                      </a:r>
                    </a:p>
                    <a:p>
                      <a:pPr marL="0" marR="0" lvl="0" indent="0" algn="l" defTabSz="914400" rtl="0" eaLnBrk="1" fontAlgn="base" latinLnBrk="0" hangingPunct="1">
                        <a:lnSpc>
                          <a:spcPct val="65000"/>
                        </a:lnSpc>
                        <a:spcBef>
                          <a:spcPct val="5000"/>
                        </a:spcBef>
                        <a:spcAft>
                          <a:spcPct val="0"/>
                        </a:spcAft>
                        <a:buClr>
                          <a:schemeClr val="hlink"/>
                        </a:buClr>
                        <a:buSzPct val="65000"/>
                        <a:buFont typeface="Wingdings" pitchFamily="2" charset="2"/>
                        <a:buNone/>
                        <a:tabLst>
                          <a:tab pos="174625" algn="l"/>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 	</a:t>
                      </a:r>
                    </a:p>
                    <a:p>
                      <a:pPr marL="0" marR="0" lvl="0" indent="0" algn="l" defTabSz="914400" rtl="0" eaLnBrk="1" fontAlgn="base" latinLnBrk="0" hangingPunct="1">
                        <a:lnSpc>
                          <a:spcPct val="65000"/>
                        </a:lnSpc>
                        <a:spcBef>
                          <a:spcPct val="5000"/>
                        </a:spcBef>
                        <a:spcAft>
                          <a:spcPct val="0"/>
                        </a:spcAft>
                        <a:buClr>
                          <a:schemeClr val="hlink"/>
                        </a:buClr>
                        <a:buSzPct val="65000"/>
                        <a:buFont typeface="Wingdings" pitchFamily="2" charset="2"/>
                        <a:buNone/>
                        <a:tabLst>
                          <a:tab pos="174625" algn="l"/>
                        </a:tabLst>
                      </a:pPr>
                      <a:r>
                        <a:rPr lang="en-US" sz="2000" b="0" i="0" u="none" kern="1200" baseline="0" dirty="0" smtClean="0">
                          <a:solidFill>
                            <a:schemeClr val="tx1"/>
                          </a:solidFill>
                          <a:effectLst>
                            <a:outerShdw blurRad="38100" dist="38100" dir="2700000" algn="tl">
                              <a:srgbClr val="000000">
                                <a:alpha val="43137"/>
                              </a:srgbClr>
                            </a:outerShdw>
                          </a:effectLst>
                          <a:latin typeface="Bell MT" pitchFamily="18" charset="0"/>
                          <a:ea typeface="+mn-ea"/>
                          <a:cs typeface="+mn-cs"/>
                        </a:rPr>
                        <a:t>4,282</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	        in District Court </a:t>
                      </a:r>
                    </a:p>
                    <a:p>
                      <a:pPr marL="0" marR="0" lvl="0" indent="0" algn="l" defTabSz="914400" rtl="0" eaLnBrk="1" fontAlgn="base" latinLnBrk="0" hangingPunct="1">
                        <a:lnSpc>
                          <a:spcPct val="65000"/>
                        </a:lnSpc>
                        <a:spcBef>
                          <a:spcPct val="5000"/>
                        </a:spcBef>
                        <a:spcAft>
                          <a:spcPct val="0"/>
                        </a:spcAft>
                        <a:buClr>
                          <a:schemeClr val="hlink"/>
                        </a:buClr>
                        <a:buSzPct val="65000"/>
                        <a:buFont typeface="Wingdings" pitchFamily="2" charset="2"/>
                        <a:buNone/>
                        <a:tabLst>
                          <a:tab pos="174625" algn="l"/>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      	        (non-Bankruptcy)  </a:t>
                      </a:r>
                    </a:p>
                    <a:p>
                      <a:pPr marL="0" marR="0" lvl="0" indent="0" algn="l" defTabSz="914400" rtl="0" eaLnBrk="1" fontAlgn="base" latinLnBrk="0" hangingPunct="1">
                        <a:lnSpc>
                          <a:spcPct val="100000"/>
                        </a:lnSpc>
                        <a:spcBef>
                          <a:spcPct val="20000"/>
                        </a:spcBef>
                        <a:spcAft>
                          <a:spcPct val="35000"/>
                        </a:spcAft>
                        <a:buClr>
                          <a:schemeClr val="hlink"/>
                        </a:buClr>
                        <a:buSzPct val="65000"/>
                        <a:buFont typeface="Wingdings" pitchFamily="2" charset="2"/>
                        <a:buNone/>
                        <a:tabLst>
                          <a:tab pos="174625" algn="l"/>
                        </a:tabLst>
                      </a:pPr>
                      <a:r>
                        <a:rPr lang="en-US" sz="2000" b="0" i="0" u="none" kern="1200" dirty="0" smtClean="0">
                          <a:solidFill>
                            <a:schemeClr val="tx1"/>
                          </a:solidFill>
                          <a:effectLst>
                            <a:outerShdw blurRad="38100" dist="38100" dir="2700000" algn="tl">
                              <a:srgbClr val="000000">
                                <a:alpha val="43137"/>
                              </a:srgbClr>
                            </a:outerShdw>
                          </a:effectLst>
                          <a:latin typeface="Bell MT" pitchFamily="18" charset="0"/>
                          <a:ea typeface="+mn-ea"/>
                          <a:cs typeface="+mn-cs"/>
                        </a:rPr>
                        <a:t>26,099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          in Bankruptcy Court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tab pos="174625" algn="l"/>
                        </a:tabLst>
                      </a:pPr>
                      <a:r>
                        <a:rPr lang="en-US" sz="2000" b="0" i="0" u="none" kern="1200" dirty="0" smtClean="0">
                          <a:solidFill>
                            <a:schemeClr val="tx1"/>
                          </a:solidFill>
                          <a:effectLst>
                            <a:outerShdw blurRad="38100" dist="38100" dir="2700000" algn="tl">
                              <a:srgbClr val="000000">
                                <a:alpha val="43137"/>
                              </a:srgbClr>
                            </a:outerShdw>
                          </a:effectLst>
                          <a:latin typeface="Bell MT" pitchFamily="18" charset="0"/>
                          <a:ea typeface="+mn-ea"/>
                          <a:cs typeface="+mn-cs"/>
                        </a:rPr>
                        <a:t>466</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	        in 10</a:t>
                      </a:r>
                      <a:r>
                        <a:rPr kumimoji="0" lang="en-US" sz="2400" b="0" i="0" u="none" strike="noStrike" cap="none" normalizeH="0" baseline="30000" dirty="0" smtClean="0">
                          <a:ln>
                            <a:noFill/>
                          </a:ln>
                          <a:solidFill>
                            <a:schemeClr val="tx1"/>
                          </a:solidFill>
                          <a:effectLst>
                            <a:outerShdw blurRad="38100" dist="38100" dir="2700000" algn="tl">
                              <a:srgbClr val="000000">
                                <a:alpha val="43137"/>
                              </a:srgbClr>
                            </a:outerShdw>
                          </a:effectLst>
                          <a:latin typeface="Bell MT" pitchFamily="18" charset="0"/>
                        </a:rPr>
                        <a:t>th</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 Circuit</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tab pos="174625" algn="l"/>
                        </a:tabLst>
                      </a:pPr>
                      <a:endParaRPr kumimoji="0" 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endParaRPr>
                    </a:p>
                    <a:p>
                      <a:pPr marL="0" marR="0" lvl="0" indent="0" algn="l" defTabSz="914400" rtl="0" eaLnBrk="1" fontAlgn="base" latinLnBrk="0" hangingPunct="1">
                        <a:lnSpc>
                          <a:spcPct val="100000"/>
                        </a:lnSpc>
                        <a:spcBef>
                          <a:spcPct val="100000"/>
                        </a:spcBef>
                        <a:spcAft>
                          <a:spcPct val="0"/>
                        </a:spcAft>
                        <a:buClr>
                          <a:schemeClr val="hlink"/>
                        </a:buClr>
                        <a:buSzPct val="65000"/>
                        <a:buFont typeface="Wingdings" pitchFamily="2" charset="2"/>
                        <a:buNone/>
                        <a:tabLst>
                          <a:tab pos="174625" algn="l"/>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Bell MT" pitchFamily="18" charset="0"/>
                        </a:rPr>
                        <a:t>30,847   TOTAL CASES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hlink"/>
                        </a:buClr>
                        <a:buSzPct val="65000"/>
                        <a:buFont typeface="Wingdings" pitchFamily="2" charset="2"/>
                        <a:buNone/>
                        <a:tabLst>
                          <a:tab pos="174625" algn="l"/>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41" name="Rectangle 53"/>
          <p:cNvSpPr>
            <a:spLocks noChangeArrowheads="1"/>
          </p:cNvSpPr>
          <p:nvPr/>
        </p:nvSpPr>
        <p:spPr bwMode="auto">
          <a:xfrm>
            <a:off x="1752600" y="609600"/>
            <a:ext cx="6019800" cy="646331"/>
          </a:xfrm>
          <a:prstGeom prst="rect">
            <a:avLst/>
          </a:prstGeom>
          <a:noFill/>
          <a:ln w="9525">
            <a:noFill/>
            <a:miter lim="800000"/>
            <a:headEnd/>
            <a:tailEnd/>
          </a:ln>
          <a:effectLst/>
        </p:spPr>
        <p:txBody>
          <a:bodyPr>
            <a:spAutoFit/>
          </a:bodyPr>
          <a:lstStyle/>
          <a:p>
            <a:pPr algn="ctr" eaLnBrk="0" hangingPunct="0">
              <a:defRPr/>
            </a:pPr>
            <a:r>
              <a:rPr lang="en-US" sz="3600" b="1" u="none" dirty="0">
                <a:latin typeface="Bell MT" pitchFamily="18" charset="0"/>
              </a:rPr>
              <a:t>Number of Cases (2012)</a:t>
            </a:r>
          </a:p>
        </p:txBody>
      </p:sp>
      <p:sp>
        <p:nvSpPr>
          <p:cNvPr id="25618" name="Text Box 76"/>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0" hangingPunct="0"/>
            <a:endParaRPr lang="en-US" sz="1600" u="none">
              <a:latin typeface="Arial"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6" name="Rectangle 20"/>
          <p:cNvSpPr>
            <a:spLocks noGrp="1" noChangeArrowheads="1"/>
          </p:cNvSpPr>
          <p:nvPr>
            <p:ph type="title"/>
          </p:nvPr>
        </p:nvSpPr>
        <p:spPr>
          <a:xfrm>
            <a:off x="457200" y="-152400"/>
            <a:ext cx="8229600" cy="1371600"/>
          </a:xfrm>
        </p:spPr>
        <p:txBody>
          <a:bodyPr>
            <a:normAutofit/>
          </a:bodyPr>
          <a:lstStyle/>
          <a:p>
            <a:pPr eaLnBrk="1" fontAlgn="auto" hangingPunct="1">
              <a:spcAft>
                <a:spcPts val="0"/>
              </a:spcAft>
              <a:defRPr/>
            </a:pPr>
            <a:r>
              <a:rPr lang="en-US" sz="4400" dirty="0" smtClean="0">
                <a:solidFill>
                  <a:schemeClr val="accent4">
                    <a:lumMod val="50000"/>
                  </a:schemeClr>
                </a:solidFill>
                <a:latin typeface="Bell MT" pitchFamily="18" charset="0"/>
              </a:rPr>
              <a:t>State vs. Federal</a:t>
            </a:r>
          </a:p>
        </p:txBody>
      </p:sp>
      <p:sp>
        <p:nvSpPr>
          <p:cNvPr id="60438" name="Rectangle 22"/>
          <p:cNvSpPr>
            <a:spLocks noChangeArrowheads="1"/>
          </p:cNvSpPr>
          <p:nvPr/>
        </p:nvSpPr>
        <p:spPr bwMode="auto">
          <a:xfrm>
            <a:off x="1752600" y="914400"/>
            <a:ext cx="6019800" cy="579438"/>
          </a:xfrm>
          <a:prstGeom prst="rect">
            <a:avLst/>
          </a:prstGeom>
          <a:noFill/>
          <a:ln w="9525">
            <a:noFill/>
            <a:miter lim="800000"/>
            <a:headEnd/>
            <a:tailEnd/>
          </a:ln>
          <a:effectLst/>
        </p:spPr>
        <p:txBody>
          <a:bodyPr>
            <a:spAutoFit/>
          </a:bodyPr>
          <a:lstStyle/>
          <a:p>
            <a:pPr algn="ctr" eaLnBrk="0" hangingPunct="0">
              <a:defRPr/>
            </a:pPr>
            <a:r>
              <a:rPr lang="en-US" sz="3200" b="1" u="none" dirty="0">
                <a:effectLst>
                  <a:outerShdw blurRad="38100" dist="38100" dir="2700000" algn="tl">
                    <a:srgbClr val="000000"/>
                  </a:outerShdw>
                </a:effectLst>
                <a:latin typeface="Bell MT" pitchFamily="18" charset="0"/>
              </a:rPr>
              <a:t>Number of Judges (2012)</a:t>
            </a:r>
          </a:p>
        </p:txBody>
      </p:sp>
      <p:graphicFrame>
        <p:nvGraphicFramePr>
          <p:cNvPr id="60474" name="Group 58"/>
          <p:cNvGraphicFramePr>
            <a:graphicFrameLocks noGrp="1"/>
          </p:cNvGraphicFramePr>
          <p:nvPr/>
        </p:nvGraphicFramePr>
        <p:xfrm>
          <a:off x="304800" y="1752600"/>
          <a:ext cx="8534400" cy="4230624"/>
        </p:xfrm>
        <a:graphic>
          <a:graphicData uri="http://schemas.openxmlformats.org/drawingml/2006/table">
            <a:tbl>
              <a:tblPr/>
              <a:tblGrid>
                <a:gridCol w="4191000"/>
                <a:gridCol w="4343400"/>
              </a:tblGrid>
              <a:tr h="61753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Colorado</a:t>
                      </a:r>
                      <a:r>
                        <a:rPr kumimoji="0" lang="en-US" sz="36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 State Courts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3200" b="0" i="0" u="none" strike="noStrike" cap="none" normalizeH="0" baseline="0" smtClean="0">
                          <a:ln>
                            <a:noFill/>
                          </a:ln>
                          <a:solidFill>
                            <a:schemeClr val="tx1"/>
                          </a:solidFill>
                          <a:effectLst>
                            <a:outerShdw blurRad="38100" dist="38100" dir="2700000" algn="tl">
                              <a:srgbClr val="000000"/>
                            </a:outerShdw>
                          </a:effectLst>
                          <a:latin typeface="Bell MT" pitchFamily="18" charset="0"/>
                        </a:rPr>
                        <a:t>District</a:t>
                      </a:r>
                      <a:r>
                        <a:rPr kumimoji="0" lang="en-US" sz="3600" b="0" i="0" u="none" strike="noStrike" cap="none" normalizeH="0" baseline="0" smtClean="0">
                          <a:ln>
                            <a:noFill/>
                          </a:ln>
                          <a:solidFill>
                            <a:schemeClr val="tx1"/>
                          </a:solidFill>
                          <a:effectLst>
                            <a:outerShdw blurRad="38100" dist="38100" dir="2700000" algn="tl">
                              <a:srgbClr val="000000"/>
                            </a:outerShdw>
                          </a:effectLst>
                          <a:latin typeface="Bell MT" pitchFamily="18" charset="0"/>
                        </a:rPr>
                        <a:t> of Colorado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2463">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800" b="0" i="0" u="none" strike="noStrike" kern="1200" cap="none" normalizeH="0" baseline="0" dirty="0" smtClean="0">
                          <a:ln>
                            <a:noFill/>
                          </a:ln>
                          <a:solidFill>
                            <a:schemeClr val="tx1"/>
                          </a:solidFill>
                          <a:effectLst>
                            <a:outerShdw blurRad="38100" dist="38100" dir="2700000" algn="tl">
                              <a:srgbClr val="000000"/>
                            </a:outerShdw>
                          </a:effectLst>
                          <a:latin typeface="Bell MT" pitchFamily="18" charset="0"/>
                          <a:ea typeface="+mn-ea"/>
                          <a:cs typeface="+mn-cs"/>
                        </a:rPr>
                        <a:t>176 </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 District Court Judges</a:t>
                      </a: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800" b="0" i="0" u="none" strike="noStrike" kern="1200" cap="none" normalizeH="0" baseline="0" dirty="0" smtClean="0">
                          <a:ln>
                            <a:noFill/>
                          </a:ln>
                          <a:solidFill>
                            <a:schemeClr val="tx1"/>
                          </a:solidFill>
                          <a:effectLst>
                            <a:outerShdw blurRad="38100" dist="38100" dir="2700000" algn="tl">
                              <a:srgbClr val="000000"/>
                            </a:outerShdw>
                          </a:effectLst>
                          <a:latin typeface="Bell MT" pitchFamily="18" charset="0"/>
                          <a:ea typeface="+mn-ea"/>
                          <a:cs typeface="+mn-cs"/>
                        </a:rPr>
                        <a:t>114  </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County Court Judges</a:t>
                      </a: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59    Magistrates</a:t>
                      </a: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800" b="0" i="0" u="none" strike="noStrike" kern="1200" cap="none" normalizeH="0" baseline="0" dirty="0" smtClean="0">
                          <a:ln>
                            <a:noFill/>
                          </a:ln>
                          <a:solidFill>
                            <a:schemeClr val="tx1"/>
                          </a:solidFill>
                          <a:effectLst>
                            <a:outerShdw blurRad="38100" dist="38100" dir="2700000" algn="tl">
                              <a:srgbClr val="000000"/>
                            </a:outerShdw>
                          </a:effectLst>
                          <a:latin typeface="Bell MT" pitchFamily="18" charset="0"/>
                          <a:ea typeface="+mn-ea"/>
                          <a:cs typeface="+mn-cs"/>
                        </a:rPr>
                        <a:t>22    </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Court of Appeals Judges</a:t>
                      </a: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7      Colo. Supreme Court </a:t>
                      </a: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        Justices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7*  District Judges</a:t>
                      </a: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8    Magistrate Judges</a:t>
                      </a: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5    Bankruptcy Judges</a:t>
                      </a: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10  10</a:t>
                      </a:r>
                      <a:r>
                        <a:rPr kumimoji="0" lang="en-US" sz="2800" b="0" i="0" u="none" strike="noStrike" cap="none" normalizeH="0" baseline="30000" dirty="0" smtClean="0">
                          <a:ln>
                            <a:noFill/>
                          </a:ln>
                          <a:solidFill>
                            <a:schemeClr val="tx1"/>
                          </a:solidFill>
                          <a:effectLst>
                            <a:outerShdw blurRad="38100" dist="38100" dir="2700000" algn="tl">
                              <a:srgbClr val="000000"/>
                            </a:outerShdw>
                          </a:effectLst>
                          <a:latin typeface="Bell MT" pitchFamily="18" charset="0"/>
                        </a:rPr>
                        <a:t>th</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 Circuit Judges</a:t>
                      </a: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       (3 from Colorado) </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Bell MT" pitchFamily="18" charset="0"/>
                      </a:endParaRP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9     U.S. Supreme Court </a:t>
                      </a:r>
                    </a:p>
                    <a:p>
                      <a:pPr marL="0" marR="0" lvl="0" indent="0" algn="l"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Bell MT" pitchFamily="18" charset="0"/>
                        </a:rPr>
                        <a:t>        Justices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39" name="Text Box 59"/>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0" hangingPunct="0"/>
            <a:endParaRPr lang="en-US" sz="1600" u="none">
              <a:latin typeface="Arial"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457200" y="1676400"/>
            <a:ext cx="8229600" cy="2895600"/>
          </a:xfrm>
        </p:spPr>
        <p:txBody>
          <a:bodyPr>
            <a:normAutofit/>
          </a:bodyPr>
          <a:lstStyle/>
          <a:p>
            <a:pPr eaLnBrk="1" fontAlgn="auto" hangingPunct="1">
              <a:spcAft>
                <a:spcPts val="0"/>
              </a:spcAft>
              <a:defRPr/>
            </a:pPr>
            <a:r>
              <a:rPr lang="en-US" sz="4800" dirty="0" smtClean="0">
                <a:solidFill>
                  <a:schemeClr val="accent4">
                    <a:lumMod val="50000"/>
                  </a:schemeClr>
                </a:solidFill>
                <a:latin typeface="Bell MT" pitchFamily="18" charset="0"/>
              </a:rPr>
              <a:t>How U.S. Judges Are </a:t>
            </a:r>
            <a:br>
              <a:rPr lang="en-US" sz="4800" dirty="0" smtClean="0">
                <a:solidFill>
                  <a:schemeClr val="accent4">
                    <a:lumMod val="50000"/>
                  </a:schemeClr>
                </a:solidFill>
                <a:latin typeface="Bell MT" pitchFamily="18" charset="0"/>
              </a:rPr>
            </a:br>
            <a:r>
              <a:rPr lang="en-US" sz="4800" dirty="0" smtClean="0">
                <a:solidFill>
                  <a:schemeClr val="accent4">
                    <a:lumMod val="50000"/>
                  </a:schemeClr>
                </a:solidFill>
                <a:latin typeface="Bell MT" pitchFamily="18" charset="0"/>
              </a:rPr>
              <a:t>Selected and How </a:t>
            </a:r>
            <a:br>
              <a:rPr lang="en-US" sz="4800" dirty="0" smtClean="0">
                <a:solidFill>
                  <a:schemeClr val="accent4">
                    <a:lumMod val="50000"/>
                  </a:schemeClr>
                </a:solidFill>
                <a:latin typeface="Bell MT" pitchFamily="18" charset="0"/>
              </a:rPr>
            </a:br>
            <a:r>
              <a:rPr lang="en-US" sz="4800" dirty="0" smtClean="0">
                <a:solidFill>
                  <a:schemeClr val="accent4">
                    <a:lumMod val="50000"/>
                  </a:schemeClr>
                </a:solidFill>
                <a:latin typeface="Bell MT" pitchFamily="18" charset="0"/>
              </a:rPr>
              <a:t>Long They Serve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457200" y="228600"/>
            <a:ext cx="8229600" cy="1371600"/>
          </a:xfrm>
        </p:spPr>
        <p:txBody>
          <a:bodyPr>
            <a:normAutofit/>
          </a:bodyPr>
          <a:lstStyle/>
          <a:p>
            <a:pPr eaLnBrk="1" fontAlgn="auto" hangingPunct="1">
              <a:spcAft>
                <a:spcPts val="0"/>
              </a:spcAft>
              <a:defRPr/>
            </a:pPr>
            <a:r>
              <a:rPr lang="en-US" sz="4000" dirty="0" smtClean="0">
                <a:solidFill>
                  <a:srgbClr val="1E2171"/>
                </a:solidFill>
                <a:latin typeface="Bell MT" pitchFamily="18" charset="0"/>
              </a:rPr>
              <a:t>Judges of the Supreme Court, Courts of Appeal &amp; District Courts</a:t>
            </a:r>
          </a:p>
        </p:txBody>
      </p:sp>
      <p:sp>
        <p:nvSpPr>
          <p:cNvPr id="592900" name="Text Box 4"/>
          <p:cNvSpPr txBox="1">
            <a:spLocks noChangeArrowheads="1"/>
          </p:cNvSpPr>
          <p:nvPr/>
        </p:nvSpPr>
        <p:spPr bwMode="auto">
          <a:xfrm>
            <a:off x="2895600" y="4648200"/>
            <a:ext cx="3733800" cy="457200"/>
          </a:xfrm>
          <a:prstGeom prst="rect">
            <a:avLst/>
          </a:prstGeom>
          <a:noFill/>
          <a:ln w="9525">
            <a:noFill/>
            <a:miter lim="800000"/>
            <a:headEnd/>
            <a:tailEnd/>
          </a:ln>
          <a:effectLst/>
        </p:spPr>
        <p:txBody>
          <a:bodyPr>
            <a:spAutoFit/>
          </a:bodyPr>
          <a:lstStyle/>
          <a:p>
            <a:pPr algn="ctr" eaLnBrk="0" hangingPunct="0">
              <a:defRPr/>
            </a:pPr>
            <a:r>
              <a:rPr lang="en-US" sz="2400" u="none" dirty="0">
                <a:effectLst>
                  <a:outerShdw blurRad="38100" dist="38100" dir="2700000" algn="tl">
                    <a:srgbClr val="000000"/>
                  </a:outerShdw>
                </a:effectLst>
                <a:latin typeface="Bell MT" pitchFamily="18" charset="0"/>
              </a:rPr>
              <a:t>Term: Good Behavior</a:t>
            </a:r>
          </a:p>
        </p:txBody>
      </p:sp>
      <p:sp>
        <p:nvSpPr>
          <p:cNvPr id="592901" name="Text Box 5"/>
          <p:cNvSpPr txBox="1">
            <a:spLocks noChangeArrowheads="1"/>
          </p:cNvSpPr>
          <p:nvPr/>
        </p:nvSpPr>
        <p:spPr bwMode="auto">
          <a:xfrm>
            <a:off x="695091" y="2286000"/>
            <a:ext cx="1584793" cy="830997"/>
          </a:xfrm>
          <a:prstGeom prst="rect">
            <a:avLst/>
          </a:prstGeom>
          <a:noFill/>
          <a:ln w="9525">
            <a:noFill/>
            <a:miter lim="800000"/>
            <a:headEnd/>
            <a:tailEnd/>
          </a:ln>
          <a:effectLst/>
        </p:spPr>
        <p:txBody>
          <a:bodyPr wrap="none">
            <a:spAutoFit/>
          </a:bodyPr>
          <a:lstStyle/>
          <a:p>
            <a:pPr algn="ctr" eaLnBrk="0" hangingPunct="0">
              <a:defRPr/>
            </a:pPr>
            <a:r>
              <a:rPr lang="en-US" sz="2400" u="none" dirty="0">
                <a:effectLst>
                  <a:outerShdw blurRad="38100" dist="38100" dir="2700000" algn="tl">
                    <a:srgbClr val="000000"/>
                  </a:outerShdw>
                </a:effectLst>
                <a:latin typeface="Bell MT" pitchFamily="18" charset="0"/>
              </a:rPr>
              <a:t>U.S. Senate</a:t>
            </a:r>
          </a:p>
          <a:p>
            <a:pPr algn="ctr" eaLnBrk="0" hangingPunct="0">
              <a:defRPr/>
            </a:pPr>
            <a:r>
              <a:rPr lang="en-US" sz="2400" u="none" dirty="0">
                <a:effectLst>
                  <a:outerShdw blurRad="38100" dist="38100" dir="2700000" algn="tl">
                    <a:srgbClr val="000000"/>
                  </a:outerShdw>
                </a:effectLst>
                <a:latin typeface="Bell MT" pitchFamily="18" charset="0"/>
              </a:rPr>
              <a:t>confirms</a:t>
            </a:r>
          </a:p>
        </p:txBody>
      </p:sp>
      <p:sp>
        <p:nvSpPr>
          <p:cNvPr id="592902" name="Text Box 6"/>
          <p:cNvSpPr txBox="1">
            <a:spLocks noChangeArrowheads="1"/>
          </p:cNvSpPr>
          <p:nvPr/>
        </p:nvSpPr>
        <p:spPr bwMode="auto">
          <a:xfrm>
            <a:off x="7296649" y="2438400"/>
            <a:ext cx="1656351" cy="830997"/>
          </a:xfrm>
          <a:prstGeom prst="rect">
            <a:avLst/>
          </a:prstGeom>
          <a:noFill/>
          <a:ln w="9525">
            <a:noFill/>
            <a:miter lim="800000"/>
            <a:headEnd/>
            <a:tailEnd/>
          </a:ln>
          <a:effectLst/>
        </p:spPr>
        <p:txBody>
          <a:bodyPr wrap="none">
            <a:spAutoFit/>
          </a:bodyPr>
          <a:lstStyle/>
          <a:p>
            <a:pPr algn="ctr" eaLnBrk="0" hangingPunct="0">
              <a:defRPr/>
            </a:pPr>
            <a:r>
              <a:rPr lang="en-US" sz="2400" u="none" dirty="0">
                <a:effectLst>
                  <a:outerShdw blurRad="38100" dist="38100" dir="2700000" algn="tl">
                    <a:srgbClr val="000000"/>
                  </a:outerShdw>
                </a:effectLst>
                <a:latin typeface="Bell MT" pitchFamily="18" charset="0"/>
              </a:rPr>
              <a:t>President</a:t>
            </a:r>
          </a:p>
          <a:p>
            <a:pPr algn="ctr" eaLnBrk="0" hangingPunct="0">
              <a:defRPr/>
            </a:pPr>
            <a:r>
              <a:rPr lang="en-US" sz="2400" u="none" dirty="0">
                <a:effectLst>
                  <a:outerShdw blurRad="38100" dist="38100" dir="2700000" algn="tl">
                    <a:srgbClr val="000000"/>
                  </a:outerShdw>
                </a:effectLst>
                <a:latin typeface="Bell MT" pitchFamily="18" charset="0"/>
              </a:rPr>
              <a:t>investigates</a:t>
            </a:r>
          </a:p>
        </p:txBody>
      </p:sp>
      <p:sp>
        <p:nvSpPr>
          <p:cNvPr id="592903" name="Text Box 7"/>
          <p:cNvSpPr txBox="1">
            <a:spLocks noChangeArrowheads="1"/>
          </p:cNvSpPr>
          <p:nvPr/>
        </p:nvSpPr>
        <p:spPr bwMode="auto">
          <a:xfrm>
            <a:off x="3749476" y="1828800"/>
            <a:ext cx="1649811" cy="830997"/>
          </a:xfrm>
          <a:prstGeom prst="rect">
            <a:avLst/>
          </a:prstGeom>
          <a:noFill/>
          <a:ln w="9525">
            <a:noFill/>
            <a:miter lim="800000"/>
            <a:headEnd/>
            <a:tailEnd/>
          </a:ln>
        </p:spPr>
        <p:txBody>
          <a:bodyPr wrap="none">
            <a:spAutoFit/>
          </a:bodyPr>
          <a:lstStyle/>
          <a:p>
            <a:pPr algn="ctr" eaLnBrk="0" hangingPunct="0">
              <a:defRPr/>
            </a:pPr>
            <a:r>
              <a:rPr lang="en-US" sz="2400" u="none" dirty="0">
                <a:effectLst>
                  <a:outerShdw blurRad="38100" dist="38100" dir="2700000" algn="tl">
                    <a:srgbClr val="000000"/>
                  </a:outerShdw>
                </a:effectLst>
                <a:latin typeface="Bell MT" pitchFamily="18" charset="0"/>
              </a:rPr>
              <a:t>Senators</a:t>
            </a:r>
          </a:p>
          <a:p>
            <a:pPr algn="ctr" eaLnBrk="0" hangingPunct="0">
              <a:defRPr/>
            </a:pPr>
            <a:r>
              <a:rPr lang="en-US" sz="2400" u="none" dirty="0">
                <a:effectLst>
                  <a:outerShdw blurRad="38100" dist="38100" dir="2700000" algn="tl">
                    <a:srgbClr val="000000"/>
                  </a:outerShdw>
                </a:effectLst>
                <a:latin typeface="Bell MT" pitchFamily="18" charset="0"/>
              </a:rPr>
              <a:t>recommend</a:t>
            </a:r>
          </a:p>
        </p:txBody>
      </p:sp>
      <p:sp>
        <p:nvSpPr>
          <p:cNvPr id="592904" name="Text Box 8"/>
          <p:cNvSpPr txBox="1">
            <a:spLocks noChangeArrowheads="1"/>
          </p:cNvSpPr>
          <p:nvPr/>
        </p:nvSpPr>
        <p:spPr bwMode="auto">
          <a:xfrm>
            <a:off x="8229600" y="4495800"/>
            <a:ext cx="758541" cy="461665"/>
          </a:xfrm>
          <a:prstGeom prst="rect">
            <a:avLst/>
          </a:prstGeom>
          <a:noFill/>
          <a:ln w="9525">
            <a:noFill/>
            <a:miter lim="800000"/>
            <a:headEnd/>
            <a:tailEnd/>
          </a:ln>
          <a:effectLst/>
        </p:spPr>
        <p:txBody>
          <a:bodyPr wrap="none">
            <a:spAutoFit/>
          </a:bodyPr>
          <a:lstStyle/>
          <a:p>
            <a:pPr eaLnBrk="0" hangingPunct="0">
              <a:defRPr/>
            </a:pPr>
            <a:r>
              <a:rPr lang="en-US" sz="2400" u="none" dirty="0">
                <a:effectLst>
                  <a:outerShdw blurRad="38100" dist="38100" dir="2700000" algn="tl">
                    <a:srgbClr val="000000"/>
                  </a:outerShdw>
                </a:effectLst>
                <a:latin typeface="Bell MT" pitchFamily="18" charset="0"/>
              </a:rPr>
              <a:t>FBI </a:t>
            </a:r>
          </a:p>
        </p:txBody>
      </p:sp>
      <p:sp>
        <p:nvSpPr>
          <p:cNvPr id="592905" name="Text Box 9"/>
          <p:cNvSpPr txBox="1">
            <a:spLocks noChangeArrowheads="1"/>
          </p:cNvSpPr>
          <p:nvPr/>
        </p:nvSpPr>
        <p:spPr bwMode="auto">
          <a:xfrm>
            <a:off x="89400" y="4114800"/>
            <a:ext cx="2286588" cy="1200329"/>
          </a:xfrm>
          <a:prstGeom prst="rect">
            <a:avLst/>
          </a:prstGeom>
          <a:noFill/>
          <a:ln w="9525">
            <a:noFill/>
            <a:miter lim="800000"/>
            <a:headEnd/>
            <a:tailEnd/>
          </a:ln>
          <a:effectLst/>
        </p:spPr>
        <p:txBody>
          <a:bodyPr wrap="none">
            <a:spAutoFit/>
          </a:bodyPr>
          <a:lstStyle/>
          <a:p>
            <a:pPr algn="ctr" eaLnBrk="0" hangingPunct="0">
              <a:defRPr/>
            </a:pPr>
            <a:r>
              <a:rPr lang="en-US" sz="2400" u="none" dirty="0">
                <a:effectLst>
                  <a:outerShdw blurRad="38100" dist="38100" dir="2700000" algn="tl">
                    <a:srgbClr val="000000"/>
                  </a:outerShdw>
                </a:effectLst>
                <a:latin typeface="Bell MT" pitchFamily="18" charset="0"/>
              </a:rPr>
              <a:t>Senate Judiciary </a:t>
            </a:r>
          </a:p>
          <a:p>
            <a:pPr algn="ctr" eaLnBrk="0" hangingPunct="0">
              <a:defRPr/>
            </a:pPr>
            <a:r>
              <a:rPr lang="en-US" sz="2400" u="none" dirty="0">
                <a:effectLst>
                  <a:outerShdw blurRad="38100" dist="38100" dir="2700000" algn="tl">
                    <a:srgbClr val="000000"/>
                  </a:outerShdw>
                </a:effectLst>
                <a:latin typeface="Bell MT" pitchFamily="18" charset="0"/>
              </a:rPr>
              <a:t>Committee</a:t>
            </a:r>
          </a:p>
          <a:p>
            <a:pPr algn="ctr" eaLnBrk="0" hangingPunct="0">
              <a:defRPr/>
            </a:pPr>
            <a:r>
              <a:rPr lang="en-US" sz="2400" u="none" dirty="0">
                <a:effectLst>
                  <a:outerShdw blurRad="38100" dist="38100" dir="2700000" algn="tl">
                    <a:srgbClr val="000000"/>
                  </a:outerShdw>
                </a:effectLst>
                <a:latin typeface="Bell MT" pitchFamily="18" charset="0"/>
              </a:rPr>
              <a:t>investigates</a:t>
            </a:r>
          </a:p>
        </p:txBody>
      </p:sp>
      <p:sp>
        <p:nvSpPr>
          <p:cNvPr id="592906" name="Text Box 10"/>
          <p:cNvSpPr txBox="1">
            <a:spLocks noChangeArrowheads="1"/>
          </p:cNvSpPr>
          <p:nvPr/>
        </p:nvSpPr>
        <p:spPr bwMode="auto">
          <a:xfrm>
            <a:off x="7239000" y="4495800"/>
            <a:ext cx="797013" cy="461665"/>
          </a:xfrm>
          <a:prstGeom prst="rect">
            <a:avLst/>
          </a:prstGeom>
          <a:noFill/>
          <a:ln w="9525">
            <a:noFill/>
            <a:miter lim="800000"/>
            <a:headEnd/>
            <a:tailEnd/>
          </a:ln>
          <a:effectLst/>
        </p:spPr>
        <p:txBody>
          <a:bodyPr wrap="none">
            <a:spAutoFit/>
          </a:bodyPr>
          <a:lstStyle/>
          <a:p>
            <a:pPr eaLnBrk="0" hangingPunct="0">
              <a:defRPr/>
            </a:pPr>
            <a:r>
              <a:rPr lang="en-US" sz="2400" u="none" dirty="0">
                <a:effectLst>
                  <a:outerShdw blurRad="38100" dist="38100" dir="2700000" algn="tl">
                    <a:srgbClr val="000000"/>
                  </a:outerShdw>
                </a:effectLst>
                <a:latin typeface="Bell MT" pitchFamily="18" charset="0"/>
              </a:rPr>
              <a:t>ABA</a:t>
            </a:r>
          </a:p>
        </p:txBody>
      </p:sp>
      <p:sp>
        <p:nvSpPr>
          <p:cNvPr id="592907" name="Text Box 11"/>
          <p:cNvSpPr txBox="1">
            <a:spLocks noChangeArrowheads="1"/>
          </p:cNvSpPr>
          <p:nvPr/>
        </p:nvSpPr>
        <p:spPr bwMode="auto">
          <a:xfrm>
            <a:off x="3282478" y="3810000"/>
            <a:ext cx="2855269" cy="830997"/>
          </a:xfrm>
          <a:prstGeom prst="rect">
            <a:avLst/>
          </a:prstGeom>
          <a:noFill/>
          <a:ln w="9525">
            <a:noFill/>
            <a:miter lim="800000"/>
            <a:headEnd/>
            <a:tailEnd/>
          </a:ln>
          <a:effectLst/>
        </p:spPr>
        <p:txBody>
          <a:bodyPr wrap="none">
            <a:spAutoFit/>
          </a:bodyPr>
          <a:lstStyle/>
          <a:p>
            <a:pPr algn="ctr" eaLnBrk="0" hangingPunct="0">
              <a:defRPr/>
            </a:pPr>
            <a:r>
              <a:rPr lang="en-US" sz="2400" b="1" u="none" dirty="0">
                <a:effectLst>
                  <a:outerShdw blurRad="38100" dist="38100" dir="2700000" algn="tl">
                    <a:srgbClr val="000000"/>
                  </a:outerShdw>
                </a:effectLst>
                <a:latin typeface="Bell MT" pitchFamily="18" charset="0"/>
              </a:rPr>
              <a:t>President Appoints </a:t>
            </a:r>
          </a:p>
          <a:p>
            <a:pPr algn="ctr" eaLnBrk="0" hangingPunct="0">
              <a:defRPr/>
            </a:pPr>
            <a:r>
              <a:rPr lang="en-US" sz="2400" b="1" u="none" dirty="0">
                <a:effectLst>
                  <a:outerShdw blurRad="38100" dist="38100" dir="2700000" algn="tl">
                    <a:srgbClr val="000000"/>
                  </a:outerShdw>
                </a:effectLst>
                <a:latin typeface="Bell MT" pitchFamily="18" charset="0"/>
              </a:rPr>
              <a:t>U.S. Judge</a:t>
            </a:r>
          </a:p>
        </p:txBody>
      </p:sp>
      <p:sp>
        <p:nvSpPr>
          <p:cNvPr id="592910" name="Line 14"/>
          <p:cNvSpPr>
            <a:spLocks noChangeShapeType="1"/>
          </p:cNvSpPr>
          <p:nvPr/>
        </p:nvSpPr>
        <p:spPr bwMode="auto">
          <a:xfrm>
            <a:off x="5638800" y="2286000"/>
            <a:ext cx="1676400" cy="381000"/>
          </a:xfrm>
          <a:prstGeom prst="line">
            <a:avLst/>
          </a:prstGeom>
          <a:noFill/>
          <a:ln w="76200">
            <a:solidFill>
              <a:schemeClr val="tx1"/>
            </a:solidFill>
            <a:round/>
            <a:headEnd/>
            <a:tailEnd type="triangle" w="med" len="med"/>
          </a:ln>
        </p:spPr>
        <p:txBody>
          <a:bodyPr/>
          <a:lstStyle/>
          <a:p>
            <a:endParaRPr lang="en-US"/>
          </a:p>
        </p:txBody>
      </p:sp>
      <p:sp>
        <p:nvSpPr>
          <p:cNvPr id="592911" name="Line 15"/>
          <p:cNvSpPr>
            <a:spLocks noChangeShapeType="1"/>
          </p:cNvSpPr>
          <p:nvPr/>
        </p:nvSpPr>
        <p:spPr bwMode="auto">
          <a:xfrm flipH="1">
            <a:off x="7543800" y="3276600"/>
            <a:ext cx="228600" cy="1219200"/>
          </a:xfrm>
          <a:prstGeom prst="line">
            <a:avLst/>
          </a:prstGeom>
          <a:noFill/>
          <a:ln w="76200">
            <a:solidFill>
              <a:schemeClr val="tx1"/>
            </a:solidFill>
            <a:round/>
            <a:headEnd/>
            <a:tailEnd type="triangle" w="med" len="med"/>
          </a:ln>
        </p:spPr>
        <p:txBody>
          <a:bodyPr/>
          <a:lstStyle/>
          <a:p>
            <a:endParaRPr lang="en-US"/>
          </a:p>
        </p:txBody>
      </p:sp>
      <p:sp>
        <p:nvSpPr>
          <p:cNvPr id="592912" name="Line 16"/>
          <p:cNvSpPr>
            <a:spLocks noChangeShapeType="1"/>
          </p:cNvSpPr>
          <p:nvPr/>
        </p:nvSpPr>
        <p:spPr bwMode="auto">
          <a:xfrm flipH="1">
            <a:off x="5562600" y="5105400"/>
            <a:ext cx="2133600" cy="762000"/>
          </a:xfrm>
          <a:prstGeom prst="line">
            <a:avLst/>
          </a:prstGeom>
          <a:noFill/>
          <a:ln w="76200">
            <a:solidFill>
              <a:schemeClr val="tx1"/>
            </a:solidFill>
            <a:round/>
            <a:headEnd/>
            <a:tailEnd type="triangle" w="med" len="med"/>
          </a:ln>
        </p:spPr>
        <p:txBody>
          <a:bodyPr/>
          <a:lstStyle/>
          <a:p>
            <a:endParaRPr lang="en-US"/>
          </a:p>
        </p:txBody>
      </p:sp>
      <p:sp>
        <p:nvSpPr>
          <p:cNvPr id="592913" name="Line 17"/>
          <p:cNvSpPr>
            <a:spLocks noChangeShapeType="1"/>
          </p:cNvSpPr>
          <p:nvPr/>
        </p:nvSpPr>
        <p:spPr bwMode="auto">
          <a:xfrm flipH="1" flipV="1">
            <a:off x="2438400" y="5334000"/>
            <a:ext cx="1066800" cy="457200"/>
          </a:xfrm>
          <a:prstGeom prst="line">
            <a:avLst/>
          </a:prstGeom>
          <a:noFill/>
          <a:ln w="76200">
            <a:solidFill>
              <a:schemeClr val="tx1"/>
            </a:solidFill>
            <a:round/>
            <a:headEnd/>
            <a:tailEnd type="triangle" w="med" len="med"/>
          </a:ln>
        </p:spPr>
        <p:txBody>
          <a:bodyPr/>
          <a:lstStyle/>
          <a:p>
            <a:endParaRPr lang="en-US"/>
          </a:p>
        </p:txBody>
      </p:sp>
      <p:sp>
        <p:nvSpPr>
          <p:cNvPr id="592914" name="Line 18"/>
          <p:cNvSpPr>
            <a:spLocks noChangeShapeType="1"/>
          </p:cNvSpPr>
          <p:nvPr/>
        </p:nvSpPr>
        <p:spPr bwMode="auto">
          <a:xfrm flipV="1">
            <a:off x="1371600" y="3200400"/>
            <a:ext cx="0" cy="838200"/>
          </a:xfrm>
          <a:prstGeom prst="line">
            <a:avLst/>
          </a:prstGeom>
          <a:noFill/>
          <a:ln w="76200">
            <a:solidFill>
              <a:schemeClr val="tx1"/>
            </a:solidFill>
            <a:round/>
            <a:headEnd/>
            <a:tailEnd type="triangle" w="med" len="med"/>
          </a:ln>
        </p:spPr>
        <p:txBody>
          <a:bodyPr/>
          <a:lstStyle/>
          <a:p>
            <a:endParaRPr lang="en-US"/>
          </a:p>
        </p:txBody>
      </p:sp>
      <p:sp>
        <p:nvSpPr>
          <p:cNvPr id="592915" name="Line 19"/>
          <p:cNvSpPr>
            <a:spLocks noChangeShapeType="1"/>
          </p:cNvSpPr>
          <p:nvPr/>
        </p:nvSpPr>
        <p:spPr bwMode="auto">
          <a:xfrm>
            <a:off x="2514600" y="2819400"/>
            <a:ext cx="1143000" cy="457200"/>
          </a:xfrm>
          <a:prstGeom prst="line">
            <a:avLst/>
          </a:prstGeom>
          <a:noFill/>
          <a:ln w="76200">
            <a:solidFill>
              <a:schemeClr val="tx1"/>
            </a:solidFill>
            <a:round/>
            <a:headEnd/>
            <a:tailEnd type="triangle" w="med" len="med"/>
          </a:ln>
        </p:spPr>
        <p:txBody>
          <a:bodyPr/>
          <a:lstStyle/>
          <a:p>
            <a:endParaRPr lang="en-US"/>
          </a:p>
        </p:txBody>
      </p:sp>
      <p:sp>
        <p:nvSpPr>
          <p:cNvPr id="23572" name="Line 20"/>
          <p:cNvSpPr>
            <a:spLocks noChangeShapeType="1"/>
          </p:cNvSpPr>
          <p:nvPr/>
        </p:nvSpPr>
        <p:spPr bwMode="auto">
          <a:xfrm>
            <a:off x="8382000" y="3276600"/>
            <a:ext cx="152400" cy="1219200"/>
          </a:xfrm>
          <a:prstGeom prst="line">
            <a:avLst/>
          </a:prstGeom>
          <a:noFill/>
          <a:ln w="76200">
            <a:solidFill>
              <a:schemeClr val="tx1"/>
            </a:solidFill>
            <a:round/>
            <a:headEnd/>
            <a:tailEnd type="triangle" w="med" len="med"/>
          </a:ln>
        </p:spPr>
        <p:txBody>
          <a:bodyPr/>
          <a:lstStyle/>
          <a:p>
            <a:endParaRPr lang="en-US"/>
          </a:p>
        </p:txBody>
      </p:sp>
      <p:sp>
        <p:nvSpPr>
          <p:cNvPr id="23573" name="Text Box 21"/>
          <p:cNvSpPr txBox="1">
            <a:spLocks noChangeArrowheads="1"/>
          </p:cNvSpPr>
          <p:nvPr/>
        </p:nvSpPr>
        <p:spPr bwMode="auto">
          <a:xfrm>
            <a:off x="3886200" y="5502275"/>
            <a:ext cx="1468992" cy="830997"/>
          </a:xfrm>
          <a:prstGeom prst="rect">
            <a:avLst/>
          </a:prstGeom>
          <a:noFill/>
          <a:ln w="9525">
            <a:noFill/>
            <a:miter lim="800000"/>
            <a:headEnd/>
            <a:tailEnd/>
          </a:ln>
          <a:effectLst/>
        </p:spPr>
        <p:txBody>
          <a:bodyPr wrap="none">
            <a:spAutoFit/>
          </a:bodyPr>
          <a:lstStyle/>
          <a:p>
            <a:pPr eaLnBrk="0" hangingPunct="0">
              <a:defRPr/>
            </a:pPr>
            <a:r>
              <a:rPr lang="en-US" sz="2400" u="none" dirty="0" smtClean="0">
                <a:effectLst>
                  <a:outerShdw blurRad="38100" dist="38100" dir="2700000" algn="tl">
                    <a:srgbClr val="000000"/>
                  </a:outerShdw>
                </a:effectLst>
                <a:latin typeface="Bell MT" pitchFamily="18" charset="0"/>
              </a:rPr>
              <a:t>President </a:t>
            </a:r>
            <a:endParaRPr lang="en-US" sz="2400" u="none" dirty="0">
              <a:effectLst>
                <a:outerShdw blurRad="38100" dist="38100" dir="2700000" algn="tl">
                  <a:srgbClr val="000000"/>
                </a:outerShdw>
              </a:effectLst>
              <a:latin typeface="Bell MT" pitchFamily="18" charset="0"/>
            </a:endParaRPr>
          </a:p>
          <a:p>
            <a:pPr eaLnBrk="0" hangingPunct="0">
              <a:defRPr/>
            </a:pPr>
            <a:r>
              <a:rPr lang="en-US" sz="2400" u="none" dirty="0" smtClean="0">
                <a:effectLst>
                  <a:outerShdw blurRad="38100" dist="38100" dir="2700000" algn="tl">
                    <a:srgbClr val="000000"/>
                  </a:outerShdw>
                </a:effectLst>
                <a:latin typeface="Bell MT" pitchFamily="18" charset="0"/>
              </a:rPr>
              <a:t>nominates</a:t>
            </a:r>
            <a:endParaRPr lang="en-US" sz="2400" u="none" dirty="0">
              <a:effectLst>
                <a:outerShdw blurRad="38100" dist="38100" dir="2700000" algn="tl">
                  <a:srgbClr val="000000"/>
                </a:outerShdw>
              </a:effectLst>
              <a:latin typeface="Bell MT" pitchFamily="18" charset="0"/>
            </a:endParaRPr>
          </a:p>
        </p:txBody>
      </p:sp>
      <p:pic>
        <p:nvPicPr>
          <p:cNvPr id="23574" name="Picture 22" descr="gavel"/>
          <p:cNvPicPr>
            <a:picLocks noChangeAspect="1" noChangeArrowheads="1"/>
          </p:cNvPicPr>
          <p:nvPr/>
        </p:nvPicPr>
        <p:blipFill>
          <a:blip r:embed="rId3" cstate="print"/>
          <a:srcRect/>
          <a:stretch>
            <a:fillRect/>
          </a:stretch>
        </p:blipFill>
        <p:spPr bwMode="auto">
          <a:xfrm>
            <a:off x="4114800" y="2819400"/>
            <a:ext cx="1066800" cy="1039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2903"/>
                                        </p:tgtEl>
                                        <p:attrNameLst>
                                          <p:attrName>style.visibility</p:attrName>
                                        </p:attrNameLst>
                                      </p:cBhvr>
                                      <p:to>
                                        <p:strVal val="visible"/>
                                      </p:to>
                                    </p:set>
                                    <p:animEffect transition="in" filter="fade">
                                      <p:cBhvr>
                                        <p:cTn id="7" dur="500"/>
                                        <p:tgtEl>
                                          <p:spTgt spid="5929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2910"/>
                                        </p:tgtEl>
                                        <p:attrNameLst>
                                          <p:attrName>style.visibility</p:attrName>
                                        </p:attrNameLst>
                                      </p:cBhvr>
                                      <p:to>
                                        <p:strVal val="visible"/>
                                      </p:to>
                                    </p:set>
                                    <p:animEffect transition="in" filter="fade">
                                      <p:cBhvr>
                                        <p:cTn id="12" dur="500"/>
                                        <p:tgtEl>
                                          <p:spTgt spid="592910"/>
                                        </p:tgtEl>
                                      </p:cBhvr>
                                    </p:animEffect>
                                  </p:childTnLst>
                                </p:cTn>
                              </p:par>
                              <p:par>
                                <p:cTn id="13" presetID="10" presetClass="entr" presetSubtype="0" fill="hold" nodeType="withEffect">
                                  <p:stCondLst>
                                    <p:cond delay="0"/>
                                  </p:stCondLst>
                                  <p:childTnLst>
                                    <p:set>
                                      <p:cBhvr>
                                        <p:cTn id="14" dur="1" fill="hold">
                                          <p:stCondLst>
                                            <p:cond delay="0"/>
                                          </p:stCondLst>
                                        </p:cTn>
                                        <p:tgtEl>
                                          <p:spTgt spid="592902"/>
                                        </p:tgtEl>
                                        <p:attrNameLst>
                                          <p:attrName>style.visibility</p:attrName>
                                        </p:attrNameLst>
                                      </p:cBhvr>
                                      <p:to>
                                        <p:strVal val="visible"/>
                                      </p:to>
                                    </p:set>
                                    <p:animEffect transition="in" filter="fade">
                                      <p:cBhvr>
                                        <p:cTn id="15" dur="500"/>
                                        <p:tgtEl>
                                          <p:spTgt spid="59290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92906"/>
                                        </p:tgtEl>
                                        <p:attrNameLst>
                                          <p:attrName>style.visibility</p:attrName>
                                        </p:attrNameLst>
                                      </p:cBhvr>
                                      <p:to>
                                        <p:strVal val="visible"/>
                                      </p:to>
                                    </p:set>
                                    <p:animEffect transition="in" filter="fade">
                                      <p:cBhvr>
                                        <p:cTn id="20" dur="500"/>
                                        <p:tgtEl>
                                          <p:spTgt spid="592906"/>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592911"/>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23572"/>
                                        </p:tgtEl>
                                        <p:attrNameLst>
                                          <p:attrName>style.visibility</p:attrName>
                                        </p:attrNameLst>
                                      </p:cBhvr>
                                      <p:to>
                                        <p:strVal val="visible"/>
                                      </p:to>
                                    </p:set>
                                    <p:animEffect transition="in" filter="fade">
                                      <p:cBhvr>
                                        <p:cTn id="25" dur="500"/>
                                        <p:tgtEl>
                                          <p:spTgt spid="23572"/>
                                        </p:tgtEl>
                                      </p:cBhvr>
                                    </p:animEffect>
                                  </p:childTnLst>
                                </p:cTn>
                              </p:par>
                              <p:par>
                                <p:cTn id="26" presetID="10" presetClass="entr" presetSubtype="0" fill="hold" nodeType="withEffect">
                                  <p:stCondLst>
                                    <p:cond delay="0"/>
                                  </p:stCondLst>
                                  <p:childTnLst>
                                    <p:set>
                                      <p:cBhvr>
                                        <p:cTn id="27" dur="1" fill="hold">
                                          <p:stCondLst>
                                            <p:cond delay="0"/>
                                          </p:stCondLst>
                                        </p:cTn>
                                        <p:tgtEl>
                                          <p:spTgt spid="592904"/>
                                        </p:tgtEl>
                                        <p:attrNameLst>
                                          <p:attrName>style.visibility</p:attrName>
                                        </p:attrNameLst>
                                      </p:cBhvr>
                                      <p:to>
                                        <p:strVal val="visible"/>
                                      </p:to>
                                    </p:set>
                                    <p:animEffect transition="in" filter="fade">
                                      <p:cBhvr>
                                        <p:cTn id="28" dur="500"/>
                                        <p:tgtEl>
                                          <p:spTgt spid="59290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92912"/>
                                        </p:tgtEl>
                                        <p:attrNameLst>
                                          <p:attrName>style.visibility</p:attrName>
                                        </p:attrNameLst>
                                      </p:cBhvr>
                                      <p:to>
                                        <p:strVal val="visible"/>
                                      </p:to>
                                    </p:set>
                                    <p:animEffect transition="in" filter="fade">
                                      <p:cBhvr>
                                        <p:cTn id="33" dur="500"/>
                                        <p:tgtEl>
                                          <p:spTgt spid="592912"/>
                                        </p:tgtEl>
                                      </p:cBhvr>
                                    </p:animEffect>
                                  </p:childTnLst>
                                </p:cTn>
                              </p:par>
                              <p:par>
                                <p:cTn id="34" presetID="10" presetClass="entr" presetSubtype="0" fill="hold" nodeType="withEffect">
                                  <p:stCondLst>
                                    <p:cond delay="0"/>
                                  </p:stCondLst>
                                  <p:childTnLst>
                                    <p:set>
                                      <p:cBhvr>
                                        <p:cTn id="35" dur="1" fill="hold">
                                          <p:stCondLst>
                                            <p:cond delay="0"/>
                                          </p:stCondLst>
                                        </p:cTn>
                                        <p:tgtEl>
                                          <p:spTgt spid="23573"/>
                                        </p:tgtEl>
                                        <p:attrNameLst>
                                          <p:attrName>style.visibility</p:attrName>
                                        </p:attrNameLst>
                                      </p:cBhvr>
                                      <p:to>
                                        <p:strVal val="visible"/>
                                      </p:to>
                                    </p:set>
                                    <p:animEffect transition="in" filter="fade">
                                      <p:cBhvr>
                                        <p:cTn id="36" dur="500"/>
                                        <p:tgtEl>
                                          <p:spTgt spid="2357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92913"/>
                                        </p:tgtEl>
                                        <p:attrNameLst>
                                          <p:attrName>style.visibility</p:attrName>
                                        </p:attrNameLst>
                                      </p:cBhvr>
                                      <p:to>
                                        <p:strVal val="visible"/>
                                      </p:to>
                                    </p:set>
                                    <p:animEffect transition="in" filter="fade">
                                      <p:cBhvr>
                                        <p:cTn id="41" dur="500"/>
                                        <p:tgtEl>
                                          <p:spTgt spid="592913"/>
                                        </p:tgtEl>
                                      </p:cBhvr>
                                    </p:animEffect>
                                  </p:childTnLst>
                                </p:cTn>
                              </p:par>
                              <p:par>
                                <p:cTn id="42" presetID="10" presetClass="entr" presetSubtype="0" fill="hold" nodeType="withEffect">
                                  <p:stCondLst>
                                    <p:cond delay="0"/>
                                  </p:stCondLst>
                                  <p:childTnLst>
                                    <p:set>
                                      <p:cBhvr>
                                        <p:cTn id="43" dur="1" fill="hold">
                                          <p:stCondLst>
                                            <p:cond delay="0"/>
                                          </p:stCondLst>
                                        </p:cTn>
                                        <p:tgtEl>
                                          <p:spTgt spid="592905"/>
                                        </p:tgtEl>
                                        <p:attrNameLst>
                                          <p:attrName>style.visibility</p:attrName>
                                        </p:attrNameLst>
                                      </p:cBhvr>
                                      <p:to>
                                        <p:strVal val="visible"/>
                                      </p:to>
                                    </p:set>
                                    <p:animEffect transition="in" filter="fade">
                                      <p:cBhvr>
                                        <p:cTn id="44" dur="500"/>
                                        <p:tgtEl>
                                          <p:spTgt spid="59290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92914"/>
                                        </p:tgtEl>
                                        <p:attrNameLst>
                                          <p:attrName>style.visibility</p:attrName>
                                        </p:attrNameLst>
                                      </p:cBhvr>
                                      <p:to>
                                        <p:strVal val="visible"/>
                                      </p:to>
                                    </p:set>
                                    <p:animEffect transition="in" filter="fade">
                                      <p:cBhvr>
                                        <p:cTn id="49" dur="500"/>
                                        <p:tgtEl>
                                          <p:spTgt spid="592914"/>
                                        </p:tgtEl>
                                      </p:cBhvr>
                                    </p:animEffect>
                                  </p:childTnLst>
                                </p:cTn>
                              </p:par>
                              <p:par>
                                <p:cTn id="50" presetID="10" presetClass="entr" presetSubtype="0" fill="hold" nodeType="withEffect">
                                  <p:stCondLst>
                                    <p:cond delay="0"/>
                                  </p:stCondLst>
                                  <p:childTnLst>
                                    <p:set>
                                      <p:cBhvr>
                                        <p:cTn id="51" dur="1" fill="hold">
                                          <p:stCondLst>
                                            <p:cond delay="0"/>
                                          </p:stCondLst>
                                        </p:cTn>
                                        <p:tgtEl>
                                          <p:spTgt spid="592901"/>
                                        </p:tgtEl>
                                        <p:attrNameLst>
                                          <p:attrName>style.visibility</p:attrName>
                                        </p:attrNameLst>
                                      </p:cBhvr>
                                      <p:to>
                                        <p:strVal val="visible"/>
                                      </p:to>
                                    </p:set>
                                    <p:animEffect transition="in" filter="fade">
                                      <p:cBhvr>
                                        <p:cTn id="52" dur="500"/>
                                        <p:tgtEl>
                                          <p:spTgt spid="5929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92915"/>
                                        </p:tgtEl>
                                        <p:attrNameLst>
                                          <p:attrName>style.visibility</p:attrName>
                                        </p:attrNameLst>
                                      </p:cBhvr>
                                      <p:to>
                                        <p:strVal val="visible"/>
                                      </p:to>
                                    </p:set>
                                    <p:animEffect transition="in" filter="fade">
                                      <p:cBhvr>
                                        <p:cTn id="57" dur="500"/>
                                        <p:tgtEl>
                                          <p:spTgt spid="592915"/>
                                        </p:tgtEl>
                                      </p:cBhvr>
                                    </p:animEffect>
                                  </p:childTnLst>
                                </p:cTn>
                              </p:par>
                              <p:par>
                                <p:cTn id="58" presetID="10" presetClass="entr" presetSubtype="0" fill="hold" nodeType="withEffect">
                                  <p:stCondLst>
                                    <p:cond delay="0"/>
                                  </p:stCondLst>
                                  <p:childTnLst>
                                    <p:set>
                                      <p:cBhvr>
                                        <p:cTn id="59" dur="1" fill="hold">
                                          <p:stCondLst>
                                            <p:cond delay="0"/>
                                          </p:stCondLst>
                                        </p:cTn>
                                        <p:tgtEl>
                                          <p:spTgt spid="23574"/>
                                        </p:tgtEl>
                                        <p:attrNameLst>
                                          <p:attrName>style.visibility</p:attrName>
                                        </p:attrNameLst>
                                      </p:cBhvr>
                                      <p:to>
                                        <p:strVal val="visible"/>
                                      </p:to>
                                    </p:set>
                                    <p:animEffect transition="in" filter="fade">
                                      <p:cBhvr>
                                        <p:cTn id="60" dur="500"/>
                                        <p:tgtEl>
                                          <p:spTgt spid="23574"/>
                                        </p:tgtEl>
                                      </p:cBhvr>
                                    </p:animEffect>
                                  </p:childTnLst>
                                </p:cTn>
                              </p:par>
                              <p:par>
                                <p:cTn id="61" presetID="10" presetClass="entr" presetSubtype="0" fill="hold" nodeType="withEffect">
                                  <p:stCondLst>
                                    <p:cond delay="0"/>
                                  </p:stCondLst>
                                  <p:childTnLst>
                                    <p:set>
                                      <p:cBhvr>
                                        <p:cTn id="62" dur="1" fill="hold">
                                          <p:stCondLst>
                                            <p:cond delay="0"/>
                                          </p:stCondLst>
                                        </p:cTn>
                                        <p:tgtEl>
                                          <p:spTgt spid="592907"/>
                                        </p:tgtEl>
                                        <p:attrNameLst>
                                          <p:attrName>style.visibility</p:attrName>
                                        </p:attrNameLst>
                                      </p:cBhvr>
                                      <p:to>
                                        <p:strVal val="visible"/>
                                      </p:to>
                                    </p:set>
                                    <p:animEffect transition="in" filter="fade">
                                      <p:cBhvr>
                                        <p:cTn id="63" dur="500"/>
                                        <p:tgtEl>
                                          <p:spTgt spid="592907"/>
                                        </p:tgtEl>
                                      </p:cBhvr>
                                    </p:animEffect>
                                  </p:childTnLst>
                                </p:cTn>
                              </p:par>
                              <p:par>
                                <p:cTn id="64" presetID="10" presetClass="entr" presetSubtype="0" fill="hold" nodeType="withEffect">
                                  <p:stCondLst>
                                    <p:cond delay="0"/>
                                  </p:stCondLst>
                                  <p:childTnLst>
                                    <p:set>
                                      <p:cBhvr>
                                        <p:cTn id="65" dur="1" fill="hold">
                                          <p:stCondLst>
                                            <p:cond delay="0"/>
                                          </p:stCondLst>
                                        </p:cTn>
                                        <p:tgtEl>
                                          <p:spTgt spid="592907"/>
                                        </p:tgtEl>
                                        <p:attrNameLst>
                                          <p:attrName>style.visibility</p:attrName>
                                        </p:attrNameLst>
                                      </p:cBhvr>
                                      <p:to>
                                        <p:strVal val="visible"/>
                                      </p:to>
                                    </p:set>
                                    <p:animEffect transition="in" filter="fade">
                                      <p:cBhvr>
                                        <p:cTn id="66" dur="500"/>
                                        <p:tgtEl>
                                          <p:spTgt spid="592907"/>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929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3" grpId="0"/>
      <p:bldP spid="592910" grpId="0" animBg="1"/>
      <p:bldP spid="592911" grpId="0" animBg="1"/>
      <p:bldP spid="592912" grpId="0" animBg="1"/>
      <p:bldP spid="592913" grpId="0" animBg="1"/>
      <p:bldP spid="592914" grpId="0" animBg="1"/>
      <p:bldP spid="592915" grpId="0" animBg="1"/>
      <p:bldP spid="235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381000" y="228600"/>
            <a:ext cx="8229600" cy="1371600"/>
          </a:xfrm>
        </p:spPr>
        <p:txBody>
          <a:bodyPr>
            <a:noAutofit/>
          </a:bodyPr>
          <a:lstStyle/>
          <a:p>
            <a:pPr eaLnBrk="1" fontAlgn="auto" hangingPunct="1">
              <a:spcAft>
                <a:spcPts val="0"/>
              </a:spcAft>
              <a:defRPr/>
            </a:pPr>
            <a:r>
              <a:rPr lang="en-US" sz="4800" dirty="0" smtClean="0">
                <a:solidFill>
                  <a:srgbClr val="1E2171"/>
                </a:solidFill>
                <a:latin typeface="Bell MT" pitchFamily="18" charset="0"/>
              </a:rPr>
              <a:t>Magistrate &amp; Bankruptcy Judges</a:t>
            </a:r>
          </a:p>
        </p:txBody>
      </p:sp>
      <p:sp>
        <p:nvSpPr>
          <p:cNvPr id="593941" name="Text Box 21"/>
          <p:cNvSpPr txBox="1">
            <a:spLocks noChangeArrowheads="1"/>
          </p:cNvSpPr>
          <p:nvPr/>
        </p:nvSpPr>
        <p:spPr bwMode="auto">
          <a:xfrm>
            <a:off x="1066800" y="1828800"/>
            <a:ext cx="1865319" cy="523220"/>
          </a:xfrm>
          <a:prstGeom prst="rect">
            <a:avLst/>
          </a:prstGeom>
          <a:noFill/>
          <a:ln w="9525">
            <a:noFill/>
            <a:miter lim="800000"/>
            <a:headEnd/>
            <a:tailEnd/>
          </a:ln>
          <a:effectLst/>
        </p:spPr>
        <p:txBody>
          <a:bodyPr wrap="none">
            <a:spAutoFit/>
          </a:bodyPr>
          <a:lstStyle/>
          <a:p>
            <a:pPr eaLnBrk="0" hangingPunct="0">
              <a:defRPr/>
            </a:pPr>
            <a:r>
              <a:rPr lang="en-US" sz="2800" u="none" dirty="0">
                <a:effectLst>
                  <a:outerShdw blurRad="38100" dist="38100" dir="2700000" algn="tl">
                    <a:srgbClr val="000000"/>
                  </a:outerShdw>
                </a:effectLst>
                <a:latin typeface="Bell MT" pitchFamily="18" charset="0"/>
              </a:rPr>
              <a:t>Application</a:t>
            </a:r>
            <a:endParaRPr lang="en-US" sz="2400" u="none" dirty="0">
              <a:effectLst>
                <a:outerShdw blurRad="38100" dist="38100" dir="2700000" algn="tl">
                  <a:srgbClr val="000000"/>
                </a:outerShdw>
              </a:effectLst>
              <a:latin typeface="Bell MT" pitchFamily="18" charset="0"/>
            </a:endParaRPr>
          </a:p>
        </p:txBody>
      </p:sp>
      <p:sp>
        <p:nvSpPr>
          <p:cNvPr id="593942" name="Text Box 22"/>
          <p:cNvSpPr txBox="1">
            <a:spLocks noChangeArrowheads="1"/>
          </p:cNvSpPr>
          <p:nvPr/>
        </p:nvSpPr>
        <p:spPr bwMode="auto">
          <a:xfrm>
            <a:off x="4419600" y="1828800"/>
            <a:ext cx="3350084" cy="523220"/>
          </a:xfrm>
          <a:prstGeom prst="rect">
            <a:avLst/>
          </a:prstGeom>
          <a:noFill/>
          <a:ln w="9525">
            <a:noFill/>
            <a:miter lim="800000"/>
            <a:headEnd/>
            <a:tailEnd/>
          </a:ln>
          <a:effectLst/>
        </p:spPr>
        <p:txBody>
          <a:bodyPr wrap="none">
            <a:spAutoFit/>
          </a:bodyPr>
          <a:lstStyle/>
          <a:p>
            <a:pPr eaLnBrk="0" hangingPunct="0">
              <a:defRPr/>
            </a:pPr>
            <a:r>
              <a:rPr lang="en-US" sz="2800" u="none" dirty="0">
                <a:effectLst>
                  <a:outerShdw blurRad="38100" dist="38100" dir="2700000" algn="tl">
                    <a:srgbClr val="000000"/>
                  </a:outerShdw>
                </a:effectLst>
                <a:latin typeface="Bell MT" pitchFamily="18" charset="0"/>
              </a:rPr>
              <a:t>Merit Selection Panel</a:t>
            </a:r>
          </a:p>
        </p:txBody>
      </p:sp>
      <p:sp>
        <p:nvSpPr>
          <p:cNvPr id="593943" name="Text Box 23"/>
          <p:cNvSpPr txBox="1">
            <a:spLocks noChangeArrowheads="1"/>
          </p:cNvSpPr>
          <p:nvPr/>
        </p:nvSpPr>
        <p:spPr bwMode="auto">
          <a:xfrm>
            <a:off x="6506642" y="3048000"/>
            <a:ext cx="2563266" cy="1384995"/>
          </a:xfrm>
          <a:prstGeom prst="rect">
            <a:avLst/>
          </a:prstGeom>
          <a:noFill/>
          <a:ln w="9525">
            <a:noFill/>
            <a:miter lim="800000"/>
            <a:headEnd/>
            <a:tailEnd/>
          </a:ln>
          <a:effectLst/>
        </p:spPr>
        <p:txBody>
          <a:bodyPr wrap="none">
            <a:spAutoFit/>
          </a:bodyPr>
          <a:lstStyle/>
          <a:p>
            <a:pPr algn="ctr" eaLnBrk="0" hangingPunct="0">
              <a:defRPr/>
            </a:pPr>
            <a:r>
              <a:rPr lang="en-US" sz="2800" u="none" dirty="0">
                <a:effectLst>
                  <a:outerShdw blurRad="38100" dist="38100" dir="2700000" algn="tl">
                    <a:srgbClr val="000000"/>
                  </a:outerShdw>
                </a:effectLst>
                <a:latin typeface="Bell MT" pitchFamily="18" charset="0"/>
              </a:rPr>
              <a:t>Recommend </a:t>
            </a:r>
          </a:p>
          <a:p>
            <a:pPr algn="ctr" eaLnBrk="0" hangingPunct="0">
              <a:defRPr/>
            </a:pPr>
            <a:r>
              <a:rPr lang="en-US" sz="2800" u="none" dirty="0">
                <a:effectLst>
                  <a:outerShdw blurRad="38100" dist="38100" dir="2700000" algn="tl">
                    <a:srgbClr val="000000"/>
                  </a:outerShdw>
                </a:effectLst>
                <a:latin typeface="Bell MT" pitchFamily="18" charset="0"/>
              </a:rPr>
              <a:t>to District </a:t>
            </a:r>
          </a:p>
          <a:p>
            <a:pPr algn="ctr" eaLnBrk="0" hangingPunct="0">
              <a:defRPr/>
            </a:pPr>
            <a:r>
              <a:rPr lang="en-US" sz="2800" u="none" dirty="0">
                <a:effectLst>
                  <a:outerShdw blurRad="38100" dist="38100" dir="2700000" algn="tl">
                    <a:srgbClr val="000000"/>
                  </a:outerShdw>
                </a:effectLst>
                <a:latin typeface="Bell MT" pitchFamily="18" charset="0"/>
              </a:rPr>
              <a:t>or Circuit Court</a:t>
            </a:r>
          </a:p>
        </p:txBody>
      </p:sp>
      <p:sp>
        <p:nvSpPr>
          <p:cNvPr id="593944" name="Text Box 24"/>
          <p:cNvSpPr txBox="1">
            <a:spLocks noChangeArrowheads="1"/>
          </p:cNvSpPr>
          <p:nvPr/>
        </p:nvSpPr>
        <p:spPr bwMode="auto">
          <a:xfrm>
            <a:off x="7024688" y="5791200"/>
            <a:ext cx="1762983" cy="523220"/>
          </a:xfrm>
          <a:prstGeom prst="rect">
            <a:avLst/>
          </a:prstGeom>
          <a:noFill/>
          <a:ln w="9525">
            <a:noFill/>
            <a:miter lim="800000"/>
            <a:headEnd/>
            <a:tailEnd/>
          </a:ln>
          <a:effectLst/>
        </p:spPr>
        <p:txBody>
          <a:bodyPr wrap="none">
            <a:spAutoFit/>
          </a:bodyPr>
          <a:lstStyle/>
          <a:p>
            <a:pPr eaLnBrk="0" hangingPunct="0">
              <a:defRPr/>
            </a:pPr>
            <a:r>
              <a:rPr lang="en-US" sz="2800" u="none" dirty="0">
                <a:effectLst>
                  <a:outerShdw blurRad="38100" dist="38100" dir="2700000" algn="tl">
                    <a:srgbClr val="000000"/>
                  </a:outerShdw>
                </a:effectLst>
                <a:latin typeface="Bell MT" pitchFamily="18" charset="0"/>
              </a:rPr>
              <a:t>Interviews</a:t>
            </a:r>
          </a:p>
        </p:txBody>
      </p:sp>
      <p:sp>
        <p:nvSpPr>
          <p:cNvPr id="593945" name="Text Box 25"/>
          <p:cNvSpPr txBox="1">
            <a:spLocks noChangeArrowheads="1"/>
          </p:cNvSpPr>
          <p:nvPr/>
        </p:nvSpPr>
        <p:spPr bwMode="auto">
          <a:xfrm>
            <a:off x="0" y="3657600"/>
            <a:ext cx="2107308" cy="523220"/>
          </a:xfrm>
          <a:prstGeom prst="rect">
            <a:avLst/>
          </a:prstGeom>
          <a:noFill/>
          <a:ln w="9525">
            <a:noFill/>
            <a:miter lim="800000"/>
            <a:headEnd/>
            <a:tailEnd/>
          </a:ln>
          <a:effectLst/>
        </p:spPr>
        <p:txBody>
          <a:bodyPr wrap="none">
            <a:spAutoFit/>
          </a:bodyPr>
          <a:lstStyle/>
          <a:p>
            <a:pPr eaLnBrk="0" hangingPunct="0">
              <a:defRPr/>
            </a:pPr>
            <a:r>
              <a:rPr lang="en-US" sz="2800" u="none" dirty="0">
                <a:effectLst>
                  <a:outerShdw blurRad="38100" dist="38100" dir="2700000" algn="tl">
                    <a:srgbClr val="000000"/>
                  </a:outerShdw>
                </a:effectLst>
                <a:latin typeface="Bell MT" pitchFamily="18" charset="0"/>
              </a:rPr>
              <a:t>Investigation</a:t>
            </a:r>
          </a:p>
        </p:txBody>
      </p:sp>
      <p:sp>
        <p:nvSpPr>
          <p:cNvPr id="593947" name="Text Box 27"/>
          <p:cNvSpPr txBox="1">
            <a:spLocks noChangeArrowheads="1"/>
          </p:cNvSpPr>
          <p:nvPr/>
        </p:nvSpPr>
        <p:spPr bwMode="auto">
          <a:xfrm>
            <a:off x="2807444" y="3810000"/>
            <a:ext cx="3510063" cy="830997"/>
          </a:xfrm>
          <a:prstGeom prst="rect">
            <a:avLst/>
          </a:prstGeom>
          <a:noFill/>
          <a:ln w="9525">
            <a:noFill/>
            <a:miter lim="800000"/>
            <a:headEnd/>
            <a:tailEnd/>
          </a:ln>
          <a:effectLst/>
        </p:spPr>
        <p:txBody>
          <a:bodyPr wrap="none">
            <a:spAutoFit/>
          </a:bodyPr>
          <a:lstStyle/>
          <a:p>
            <a:pPr algn="ctr" eaLnBrk="0" hangingPunct="0">
              <a:defRPr/>
            </a:pPr>
            <a:r>
              <a:rPr lang="en-US" sz="2400" b="1" u="none" dirty="0">
                <a:effectLst>
                  <a:outerShdw blurRad="38100" dist="38100" dir="2700000" algn="tl">
                    <a:srgbClr val="000000"/>
                  </a:outerShdw>
                </a:effectLst>
                <a:latin typeface="Bell MT" pitchFamily="18" charset="0"/>
              </a:rPr>
              <a:t>Appointment by </a:t>
            </a:r>
          </a:p>
          <a:p>
            <a:pPr algn="ctr" eaLnBrk="0" hangingPunct="0">
              <a:defRPr/>
            </a:pPr>
            <a:r>
              <a:rPr lang="en-US" sz="2400" b="1" u="none" dirty="0">
                <a:effectLst>
                  <a:outerShdw blurRad="38100" dist="38100" dir="2700000" algn="tl">
                    <a:srgbClr val="000000"/>
                  </a:outerShdw>
                </a:effectLst>
                <a:latin typeface="Bell MT" pitchFamily="18" charset="0"/>
              </a:rPr>
              <a:t>District or Circuit Court</a:t>
            </a:r>
          </a:p>
        </p:txBody>
      </p:sp>
      <p:sp>
        <p:nvSpPr>
          <p:cNvPr id="593948" name="Text Box 28"/>
          <p:cNvSpPr txBox="1">
            <a:spLocks noChangeArrowheads="1"/>
          </p:cNvSpPr>
          <p:nvPr/>
        </p:nvSpPr>
        <p:spPr bwMode="auto">
          <a:xfrm>
            <a:off x="2589640" y="4648200"/>
            <a:ext cx="4028219" cy="707886"/>
          </a:xfrm>
          <a:prstGeom prst="rect">
            <a:avLst/>
          </a:prstGeom>
          <a:noFill/>
          <a:ln w="9525">
            <a:noFill/>
            <a:miter lim="800000"/>
            <a:headEnd/>
            <a:tailEnd/>
          </a:ln>
          <a:effectLst/>
        </p:spPr>
        <p:txBody>
          <a:bodyPr wrap="none">
            <a:spAutoFit/>
          </a:bodyPr>
          <a:lstStyle/>
          <a:p>
            <a:pPr algn="ctr" eaLnBrk="0" hangingPunct="0">
              <a:defRPr/>
            </a:pPr>
            <a:r>
              <a:rPr lang="en-US" sz="2000" u="none" dirty="0">
                <a:effectLst>
                  <a:outerShdw blurRad="38100" dist="38100" dir="2700000" algn="tl">
                    <a:srgbClr val="000000"/>
                  </a:outerShdw>
                </a:effectLst>
                <a:latin typeface="Bell MT" pitchFamily="18" charset="0"/>
              </a:rPr>
              <a:t>8 year terms for Magistrate Judges </a:t>
            </a:r>
          </a:p>
          <a:p>
            <a:pPr algn="ctr" eaLnBrk="0" hangingPunct="0">
              <a:defRPr/>
            </a:pPr>
            <a:r>
              <a:rPr lang="en-US" sz="2000" u="none" dirty="0">
                <a:effectLst>
                  <a:outerShdw blurRad="38100" dist="38100" dir="2700000" algn="tl">
                    <a:srgbClr val="000000"/>
                  </a:outerShdw>
                </a:effectLst>
                <a:latin typeface="Bell MT" pitchFamily="18" charset="0"/>
              </a:rPr>
              <a:t>14 year terms for Bankruptcy Judges</a:t>
            </a:r>
          </a:p>
        </p:txBody>
      </p:sp>
      <p:sp>
        <p:nvSpPr>
          <p:cNvPr id="593949" name="Line 29"/>
          <p:cNvSpPr>
            <a:spLocks noChangeShapeType="1"/>
          </p:cNvSpPr>
          <p:nvPr/>
        </p:nvSpPr>
        <p:spPr bwMode="auto">
          <a:xfrm flipV="1">
            <a:off x="3048000" y="2057400"/>
            <a:ext cx="1295400" cy="0"/>
          </a:xfrm>
          <a:prstGeom prst="line">
            <a:avLst/>
          </a:prstGeom>
          <a:noFill/>
          <a:ln w="76200">
            <a:solidFill>
              <a:schemeClr val="tx1"/>
            </a:solidFill>
            <a:round/>
            <a:headEnd/>
            <a:tailEnd type="triangle" w="med" len="med"/>
          </a:ln>
        </p:spPr>
        <p:txBody>
          <a:bodyPr/>
          <a:lstStyle/>
          <a:p>
            <a:endParaRPr lang="en-US"/>
          </a:p>
        </p:txBody>
      </p:sp>
      <p:sp>
        <p:nvSpPr>
          <p:cNvPr id="593950" name="Line 30"/>
          <p:cNvSpPr>
            <a:spLocks noChangeShapeType="1"/>
          </p:cNvSpPr>
          <p:nvPr/>
        </p:nvSpPr>
        <p:spPr bwMode="auto">
          <a:xfrm>
            <a:off x="7162800" y="2286000"/>
            <a:ext cx="533400" cy="838200"/>
          </a:xfrm>
          <a:prstGeom prst="line">
            <a:avLst/>
          </a:prstGeom>
          <a:noFill/>
          <a:ln w="76200">
            <a:solidFill>
              <a:schemeClr val="tx1"/>
            </a:solidFill>
            <a:round/>
            <a:headEnd/>
            <a:tailEnd type="triangle" w="med" len="med"/>
          </a:ln>
        </p:spPr>
        <p:txBody>
          <a:bodyPr/>
          <a:lstStyle/>
          <a:p>
            <a:endParaRPr lang="en-US"/>
          </a:p>
        </p:txBody>
      </p:sp>
      <p:sp>
        <p:nvSpPr>
          <p:cNvPr id="593951" name="Line 31"/>
          <p:cNvSpPr>
            <a:spLocks noChangeShapeType="1"/>
          </p:cNvSpPr>
          <p:nvPr/>
        </p:nvSpPr>
        <p:spPr bwMode="auto">
          <a:xfrm>
            <a:off x="7848600" y="4419600"/>
            <a:ext cx="0" cy="1371600"/>
          </a:xfrm>
          <a:prstGeom prst="line">
            <a:avLst/>
          </a:prstGeom>
          <a:noFill/>
          <a:ln w="76200">
            <a:solidFill>
              <a:schemeClr val="tx1"/>
            </a:solidFill>
            <a:round/>
            <a:headEnd/>
            <a:tailEnd type="triangle" w="med" len="med"/>
          </a:ln>
        </p:spPr>
        <p:txBody>
          <a:bodyPr/>
          <a:lstStyle/>
          <a:p>
            <a:endParaRPr lang="en-US"/>
          </a:p>
        </p:txBody>
      </p:sp>
      <p:sp>
        <p:nvSpPr>
          <p:cNvPr id="593952" name="Line 32"/>
          <p:cNvSpPr>
            <a:spLocks noChangeShapeType="1"/>
          </p:cNvSpPr>
          <p:nvPr/>
        </p:nvSpPr>
        <p:spPr bwMode="auto">
          <a:xfrm flipH="1">
            <a:off x="4495800" y="6019800"/>
            <a:ext cx="2514600" cy="0"/>
          </a:xfrm>
          <a:prstGeom prst="line">
            <a:avLst/>
          </a:prstGeom>
          <a:noFill/>
          <a:ln w="76200">
            <a:solidFill>
              <a:schemeClr val="tx1"/>
            </a:solidFill>
            <a:round/>
            <a:headEnd/>
            <a:tailEnd type="triangle" w="med" len="med"/>
          </a:ln>
        </p:spPr>
        <p:txBody>
          <a:bodyPr/>
          <a:lstStyle/>
          <a:p>
            <a:endParaRPr lang="en-US"/>
          </a:p>
        </p:txBody>
      </p:sp>
      <p:sp>
        <p:nvSpPr>
          <p:cNvPr id="593953" name="Line 33"/>
          <p:cNvSpPr>
            <a:spLocks noChangeShapeType="1"/>
          </p:cNvSpPr>
          <p:nvPr/>
        </p:nvSpPr>
        <p:spPr bwMode="auto">
          <a:xfrm flipH="1" flipV="1">
            <a:off x="914400" y="4343400"/>
            <a:ext cx="1676400" cy="1447800"/>
          </a:xfrm>
          <a:prstGeom prst="line">
            <a:avLst/>
          </a:prstGeom>
          <a:noFill/>
          <a:ln w="76200">
            <a:solidFill>
              <a:schemeClr val="tx1"/>
            </a:solidFill>
            <a:round/>
            <a:headEnd/>
            <a:tailEnd type="triangle" w="med" len="med"/>
          </a:ln>
        </p:spPr>
        <p:txBody>
          <a:bodyPr/>
          <a:lstStyle/>
          <a:p>
            <a:endParaRPr lang="en-US"/>
          </a:p>
        </p:txBody>
      </p:sp>
      <p:sp>
        <p:nvSpPr>
          <p:cNvPr id="593954" name="Line 34"/>
          <p:cNvSpPr>
            <a:spLocks noChangeShapeType="1"/>
          </p:cNvSpPr>
          <p:nvPr/>
        </p:nvSpPr>
        <p:spPr bwMode="auto">
          <a:xfrm flipV="1">
            <a:off x="1371600" y="3200400"/>
            <a:ext cx="2133600" cy="457200"/>
          </a:xfrm>
          <a:prstGeom prst="line">
            <a:avLst/>
          </a:prstGeom>
          <a:noFill/>
          <a:ln w="76200">
            <a:solidFill>
              <a:schemeClr val="tx1"/>
            </a:solidFill>
            <a:round/>
            <a:headEnd/>
            <a:tailEnd type="triangle" w="med" len="med"/>
          </a:ln>
        </p:spPr>
        <p:txBody>
          <a:bodyPr/>
          <a:lstStyle/>
          <a:p>
            <a:endParaRPr lang="en-US"/>
          </a:p>
        </p:txBody>
      </p:sp>
      <p:sp>
        <p:nvSpPr>
          <p:cNvPr id="24596" name="Text Box 20"/>
          <p:cNvSpPr txBox="1">
            <a:spLocks noChangeArrowheads="1"/>
          </p:cNvSpPr>
          <p:nvPr/>
        </p:nvSpPr>
        <p:spPr bwMode="auto">
          <a:xfrm>
            <a:off x="2590800" y="5715000"/>
            <a:ext cx="1926233" cy="523220"/>
          </a:xfrm>
          <a:prstGeom prst="rect">
            <a:avLst/>
          </a:prstGeom>
          <a:noFill/>
          <a:ln w="9525">
            <a:noFill/>
            <a:miter lim="800000"/>
            <a:headEnd/>
            <a:tailEnd/>
          </a:ln>
          <a:effectLst/>
        </p:spPr>
        <p:txBody>
          <a:bodyPr wrap="none">
            <a:spAutoFit/>
          </a:bodyPr>
          <a:lstStyle/>
          <a:p>
            <a:pPr eaLnBrk="0" hangingPunct="0">
              <a:defRPr/>
            </a:pPr>
            <a:r>
              <a:rPr lang="en-US" sz="2800" u="none" dirty="0">
                <a:effectLst>
                  <a:outerShdw blurRad="38100" dist="38100" dir="2700000" algn="tl">
                    <a:srgbClr val="000000"/>
                  </a:outerShdw>
                </a:effectLst>
                <a:latin typeface="Bell MT" pitchFamily="18" charset="0"/>
              </a:rPr>
              <a:t>Nomination</a:t>
            </a:r>
          </a:p>
        </p:txBody>
      </p:sp>
      <p:pic>
        <p:nvPicPr>
          <p:cNvPr id="24597" name="Picture 21" descr="gavel"/>
          <p:cNvPicPr>
            <a:picLocks noChangeAspect="1" noChangeArrowheads="1"/>
          </p:cNvPicPr>
          <p:nvPr/>
        </p:nvPicPr>
        <p:blipFill>
          <a:blip r:embed="rId3" cstate="print"/>
          <a:srcRect/>
          <a:stretch>
            <a:fillRect/>
          </a:stretch>
        </p:blipFill>
        <p:spPr bwMode="auto">
          <a:xfrm>
            <a:off x="3962400" y="2667000"/>
            <a:ext cx="1066800" cy="1039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41"/>
                                        </p:tgtEl>
                                        <p:attrNameLst>
                                          <p:attrName>style.visibility</p:attrName>
                                        </p:attrNameLst>
                                      </p:cBhvr>
                                      <p:to>
                                        <p:strVal val="visible"/>
                                      </p:to>
                                    </p:set>
                                    <p:animEffect transition="in" filter="fade">
                                      <p:cBhvr>
                                        <p:cTn id="7" dur="500"/>
                                        <p:tgtEl>
                                          <p:spTgt spid="5939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49"/>
                                        </p:tgtEl>
                                        <p:attrNameLst>
                                          <p:attrName>style.visibility</p:attrName>
                                        </p:attrNameLst>
                                      </p:cBhvr>
                                      <p:to>
                                        <p:strVal val="visible"/>
                                      </p:to>
                                    </p:set>
                                    <p:animEffect transition="in" filter="fade">
                                      <p:cBhvr>
                                        <p:cTn id="12" dur="500"/>
                                        <p:tgtEl>
                                          <p:spTgt spid="5939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93942"/>
                                        </p:tgtEl>
                                        <p:attrNameLst>
                                          <p:attrName>style.visibility</p:attrName>
                                        </p:attrNameLst>
                                      </p:cBhvr>
                                      <p:to>
                                        <p:strVal val="visible"/>
                                      </p:to>
                                    </p:set>
                                    <p:animEffect transition="in" filter="fade">
                                      <p:cBhvr>
                                        <p:cTn id="15" dur="500"/>
                                        <p:tgtEl>
                                          <p:spTgt spid="5939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93950"/>
                                        </p:tgtEl>
                                        <p:attrNameLst>
                                          <p:attrName>style.visibility</p:attrName>
                                        </p:attrNameLst>
                                      </p:cBhvr>
                                      <p:to>
                                        <p:strVal val="visible"/>
                                      </p:to>
                                    </p:set>
                                    <p:animEffect transition="in" filter="fade">
                                      <p:cBhvr>
                                        <p:cTn id="20" dur="500"/>
                                        <p:tgtEl>
                                          <p:spTgt spid="59395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3943"/>
                                        </p:tgtEl>
                                        <p:attrNameLst>
                                          <p:attrName>style.visibility</p:attrName>
                                        </p:attrNameLst>
                                      </p:cBhvr>
                                      <p:to>
                                        <p:strVal val="visible"/>
                                      </p:to>
                                    </p:set>
                                    <p:animEffect transition="in" filter="fade">
                                      <p:cBhvr>
                                        <p:cTn id="23" dur="500"/>
                                        <p:tgtEl>
                                          <p:spTgt spid="5939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93951"/>
                                        </p:tgtEl>
                                        <p:attrNameLst>
                                          <p:attrName>style.visibility</p:attrName>
                                        </p:attrNameLst>
                                      </p:cBhvr>
                                      <p:to>
                                        <p:strVal val="visible"/>
                                      </p:to>
                                    </p:set>
                                    <p:animEffect transition="in" filter="fade">
                                      <p:cBhvr>
                                        <p:cTn id="28" dur="500"/>
                                        <p:tgtEl>
                                          <p:spTgt spid="5939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3944"/>
                                        </p:tgtEl>
                                        <p:attrNameLst>
                                          <p:attrName>style.visibility</p:attrName>
                                        </p:attrNameLst>
                                      </p:cBhvr>
                                      <p:to>
                                        <p:strVal val="visible"/>
                                      </p:to>
                                    </p:set>
                                    <p:animEffect transition="in" filter="fade">
                                      <p:cBhvr>
                                        <p:cTn id="31" dur="500"/>
                                        <p:tgtEl>
                                          <p:spTgt spid="59394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93952"/>
                                        </p:tgtEl>
                                        <p:attrNameLst>
                                          <p:attrName>style.visibility</p:attrName>
                                        </p:attrNameLst>
                                      </p:cBhvr>
                                      <p:to>
                                        <p:strVal val="visible"/>
                                      </p:to>
                                    </p:set>
                                    <p:animEffect transition="in" filter="fade">
                                      <p:cBhvr>
                                        <p:cTn id="36" dur="500"/>
                                        <p:tgtEl>
                                          <p:spTgt spid="5939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596"/>
                                        </p:tgtEl>
                                        <p:attrNameLst>
                                          <p:attrName>style.visibility</p:attrName>
                                        </p:attrNameLst>
                                      </p:cBhvr>
                                      <p:to>
                                        <p:strVal val="visible"/>
                                      </p:to>
                                    </p:set>
                                    <p:animEffect transition="in" filter="fade">
                                      <p:cBhvr>
                                        <p:cTn id="39" dur="500"/>
                                        <p:tgtEl>
                                          <p:spTgt spid="2459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93953"/>
                                        </p:tgtEl>
                                        <p:attrNameLst>
                                          <p:attrName>style.visibility</p:attrName>
                                        </p:attrNameLst>
                                      </p:cBhvr>
                                      <p:to>
                                        <p:strVal val="visible"/>
                                      </p:to>
                                    </p:set>
                                    <p:animEffect transition="in" filter="fade">
                                      <p:cBhvr>
                                        <p:cTn id="44" dur="500"/>
                                        <p:tgtEl>
                                          <p:spTgt spid="593953"/>
                                        </p:tgtEl>
                                      </p:cBhvr>
                                    </p:animEffect>
                                  </p:childTnLst>
                                </p:cTn>
                              </p:par>
                              <p:par>
                                <p:cTn id="45" presetID="10" presetClass="entr" presetSubtype="0" fill="hold" nodeType="withEffect">
                                  <p:stCondLst>
                                    <p:cond delay="0"/>
                                  </p:stCondLst>
                                  <p:childTnLst>
                                    <p:set>
                                      <p:cBhvr>
                                        <p:cTn id="46" dur="1" fill="hold">
                                          <p:stCondLst>
                                            <p:cond delay="0"/>
                                          </p:stCondLst>
                                        </p:cTn>
                                        <p:tgtEl>
                                          <p:spTgt spid="593945"/>
                                        </p:tgtEl>
                                        <p:attrNameLst>
                                          <p:attrName>style.visibility</p:attrName>
                                        </p:attrNameLst>
                                      </p:cBhvr>
                                      <p:to>
                                        <p:strVal val="visible"/>
                                      </p:to>
                                    </p:set>
                                    <p:animEffect transition="in" filter="fade">
                                      <p:cBhvr>
                                        <p:cTn id="47" dur="500"/>
                                        <p:tgtEl>
                                          <p:spTgt spid="5939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93954"/>
                                        </p:tgtEl>
                                        <p:attrNameLst>
                                          <p:attrName>style.visibility</p:attrName>
                                        </p:attrNameLst>
                                      </p:cBhvr>
                                      <p:to>
                                        <p:strVal val="visible"/>
                                      </p:to>
                                    </p:set>
                                    <p:animEffect transition="in" filter="fade">
                                      <p:cBhvr>
                                        <p:cTn id="52" dur="500"/>
                                        <p:tgtEl>
                                          <p:spTgt spid="593954"/>
                                        </p:tgtEl>
                                      </p:cBhvr>
                                    </p:animEffect>
                                  </p:childTnLst>
                                </p:cTn>
                              </p:par>
                              <p:par>
                                <p:cTn id="53" presetID="10" presetClass="entr" presetSubtype="0" fill="hold" nodeType="withEffect">
                                  <p:stCondLst>
                                    <p:cond delay="0"/>
                                  </p:stCondLst>
                                  <p:childTnLst>
                                    <p:set>
                                      <p:cBhvr>
                                        <p:cTn id="54" dur="1" fill="hold">
                                          <p:stCondLst>
                                            <p:cond delay="0"/>
                                          </p:stCondLst>
                                        </p:cTn>
                                        <p:tgtEl>
                                          <p:spTgt spid="24597"/>
                                        </p:tgtEl>
                                        <p:attrNameLst>
                                          <p:attrName>style.visibility</p:attrName>
                                        </p:attrNameLst>
                                      </p:cBhvr>
                                      <p:to>
                                        <p:strVal val="visible"/>
                                      </p:to>
                                    </p:set>
                                    <p:animEffect transition="in" filter="fade">
                                      <p:cBhvr>
                                        <p:cTn id="55" dur="500"/>
                                        <p:tgtEl>
                                          <p:spTgt spid="2459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93947"/>
                                        </p:tgtEl>
                                        <p:attrNameLst>
                                          <p:attrName>style.visibility</p:attrName>
                                        </p:attrNameLst>
                                      </p:cBhvr>
                                      <p:to>
                                        <p:strVal val="visible"/>
                                      </p:to>
                                    </p:set>
                                    <p:animEffect transition="in" filter="fade">
                                      <p:cBhvr>
                                        <p:cTn id="58" dur="500"/>
                                        <p:tgtEl>
                                          <p:spTgt spid="59394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93948">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939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2" grpId="0"/>
      <p:bldP spid="593943" grpId="0"/>
      <p:bldP spid="593944" grpId="0"/>
      <p:bldP spid="593947" grpId="0"/>
      <p:bldP spid="593949" grpId="0" animBg="1"/>
      <p:bldP spid="593950" grpId="0" animBg="1"/>
      <p:bldP spid="593951" grpId="0" animBg="1"/>
      <p:bldP spid="593952" grpId="0" animBg="1"/>
      <p:bldP spid="593953" grpId="0" animBg="1"/>
      <p:bldP spid="593954" grpId="0" animBg="1"/>
      <p:bldP spid="245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noAutofit/>
          </a:bodyPr>
          <a:lstStyle/>
          <a:p>
            <a:pPr eaLnBrk="1" fontAlgn="auto" hangingPunct="1">
              <a:spcAft>
                <a:spcPts val="0"/>
              </a:spcAft>
              <a:defRPr/>
            </a:pPr>
            <a:r>
              <a:rPr lang="en-US" sz="4000" dirty="0" smtClean="0">
                <a:solidFill>
                  <a:srgbClr val="1E2171"/>
                </a:solidFill>
                <a:latin typeface="Bell MT" pitchFamily="18" charset="0"/>
              </a:rPr>
              <a:t>How we keep our U.S. Courts </a:t>
            </a:r>
            <a:br>
              <a:rPr lang="en-US" sz="4000" dirty="0" smtClean="0">
                <a:solidFill>
                  <a:srgbClr val="1E2171"/>
                </a:solidFill>
                <a:latin typeface="Bell MT" pitchFamily="18" charset="0"/>
              </a:rPr>
            </a:br>
            <a:r>
              <a:rPr lang="en-US" sz="4000" dirty="0" smtClean="0">
                <a:solidFill>
                  <a:srgbClr val="1E2171"/>
                </a:solidFill>
                <a:latin typeface="Bell MT" pitchFamily="18" charset="0"/>
              </a:rPr>
              <a:t>fair &amp; impartial</a:t>
            </a:r>
          </a:p>
        </p:txBody>
      </p:sp>
      <p:pic>
        <p:nvPicPr>
          <p:cNvPr id="30723" name="Picture 4" descr="alfredaarrajfederalcourthouse_07"/>
          <p:cNvPicPr>
            <a:picLocks noChangeAspect="1" noChangeArrowheads="1"/>
          </p:cNvPicPr>
          <p:nvPr/>
        </p:nvPicPr>
        <p:blipFill>
          <a:blip r:embed="rId3" cstate="print"/>
          <a:srcRect/>
          <a:stretch>
            <a:fillRect/>
          </a:stretch>
        </p:blipFill>
        <p:spPr bwMode="auto">
          <a:xfrm>
            <a:off x="762000" y="1981200"/>
            <a:ext cx="3146425" cy="4191000"/>
          </a:xfrm>
          <a:prstGeom prst="rect">
            <a:avLst/>
          </a:prstGeom>
          <a:noFill/>
          <a:ln w="9525">
            <a:noFill/>
            <a:miter lim="800000"/>
            <a:headEnd/>
            <a:tailEnd/>
          </a:ln>
        </p:spPr>
      </p:pic>
      <p:sp>
        <p:nvSpPr>
          <p:cNvPr id="587781" name="Text Box 5"/>
          <p:cNvSpPr txBox="1">
            <a:spLocks noChangeArrowheads="1"/>
          </p:cNvSpPr>
          <p:nvPr/>
        </p:nvSpPr>
        <p:spPr bwMode="auto">
          <a:xfrm>
            <a:off x="4114800" y="3048000"/>
            <a:ext cx="4824206" cy="1569660"/>
          </a:xfrm>
          <a:prstGeom prst="rect">
            <a:avLst/>
          </a:prstGeom>
          <a:noFill/>
          <a:ln w="9525">
            <a:noFill/>
            <a:miter lim="800000"/>
            <a:headEnd/>
            <a:tailEnd/>
          </a:ln>
          <a:effectLst/>
        </p:spPr>
        <p:txBody>
          <a:bodyPr wrap="none">
            <a:spAutoFit/>
          </a:bodyPr>
          <a:lstStyle/>
          <a:p>
            <a:pPr algn="ctr" eaLnBrk="0" hangingPunct="0">
              <a:defRPr/>
            </a:pPr>
            <a:r>
              <a:rPr lang="en-US" sz="3200" b="1" u="none" dirty="0">
                <a:effectLst>
                  <a:outerShdw blurRad="38100" dist="38100" dir="2700000" algn="tl">
                    <a:srgbClr val="000000"/>
                  </a:outerShdw>
                </a:effectLst>
                <a:latin typeface="Bell MT" pitchFamily="18" charset="0"/>
              </a:rPr>
              <a:t>Alfred A. </a:t>
            </a:r>
            <a:r>
              <a:rPr lang="en-US" sz="3200" b="1" u="none" dirty="0" err="1">
                <a:effectLst>
                  <a:outerShdw blurRad="38100" dist="38100" dir="2700000" algn="tl">
                    <a:srgbClr val="000000"/>
                  </a:outerShdw>
                </a:effectLst>
                <a:latin typeface="Bell MT" pitchFamily="18" charset="0"/>
              </a:rPr>
              <a:t>Arraj</a:t>
            </a:r>
            <a:r>
              <a:rPr lang="en-US" sz="3200" b="1" u="none" dirty="0">
                <a:effectLst>
                  <a:outerShdw blurRad="38100" dist="38100" dir="2700000" algn="tl">
                    <a:srgbClr val="000000"/>
                  </a:outerShdw>
                </a:effectLst>
                <a:latin typeface="Bell MT" pitchFamily="18" charset="0"/>
              </a:rPr>
              <a:t> </a:t>
            </a:r>
          </a:p>
          <a:p>
            <a:pPr algn="ctr" eaLnBrk="0" hangingPunct="0">
              <a:defRPr/>
            </a:pPr>
            <a:r>
              <a:rPr lang="en-US" sz="3200" b="1" u="none" dirty="0">
                <a:effectLst>
                  <a:outerShdw blurRad="38100" dist="38100" dir="2700000" algn="tl">
                    <a:srgbClr val="000000"/>
                  </a:outerShdw>
                </a:effectLst>
                <a:latin typeface="Bell MT" pitchFamily="18" charset="0"/>
              </a:rPr>
              <a:t>United States Courthouse</a:t>
            </a:r>
          </a:p>
          <a:p>
            <a:pPr algn="ctr" eaLnBrk="0" hangingPunct="0">
              <a:defRPr/>
            </a:pPr>
            <a:r>
              <a:rPr lang="en-US" sz="3200" b="1" u="none" dirty="0">
                <a:effectLst>
                  <a:outerShdw blurRad="38100" dist="38100" dir="2700000" algn="tl">
                    <a:srgbClr val="000000"/>
                  </a:outerShdw>
                </a:effectLst>
                <a:latin typeface="Bell MT" pitchFamily="18" charset="0"/>
              </a:rPr>
              <a:t>Denver, Colorado</a:t>
            </a:r>
            <a:r>
              <a:rPr lang="en-US" sz="3200" dirty="0">
                <a:latin typeface="Bell MT"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228600"/>
            <a:ext cx="8229600" cy="1371600"/>
          </a:xfrm>
        </p:spPr>
        <p:txBody>
          <a:bodyPr>
            <a:normAutofit/>
          </a:bodyPr>
          <a:lstStyle/>
          <a:p>
            <a:pPr eaLnBrk="1" fontAlgn="auto" hangingPunct="1">
              <a:spcAft>
                <a:spcPts val="0"/>
              </a:spcAft>
              <a:defRPr/>
            </a:pPr>
            <a:r>
              <a:rPr lang="en-US" sz="4400" dirty="0" smtClean="0">
                <a:solidFill>
                  <a:srgbClr val="1E2171"/>
                </a:solidFill>
                <a:latin typeface="Bell MT" pitchFamily="18" charset="0"/>
              </a:rPr>
              <a:t>Fair &amp; Impartial Juries</a:t>
            </a:r>
          </a:p>
        </p:txBody>
      </p:sp>
      <p:pic>
        <p:nvPicPr>
          <p:cNvPr id="31747" name="Picture 6" descr="billrightsnew_small"/>
          <p:cNvPicPr>
            <a:picLocks noChangeAspect="1" noChangeArrowheads="1"/>
          </p:cNvPicPr>
          <p:nvPr/>
        </p:nvPicPr>
        <p:blipFill>
          <a:blip r:embed="rId3" cstate="print">
            <a:lum bright="24000" contrast="-4000"/>
          </a:blip>
          <a:srcRect/>
          <a:stretch>
            <a:fillRect/>
          </a:stretch>
        </p:blipFill>
        <p:spPr bwMode="auto">
          <a:xfrm>
            <a:off x="884238" y="2209800"/>
            <a:ext cx="2392362" cy="2971800"/>
          </a:xfrm>
          <a:prstGeom prst="rect">
            <a:avLst/>
          </a:prstGeom>
          <a:noFill/>
          <a:ln w="9525">
            <a:noFill/>
            <a:miter lim="800000"/>
            <a:headEnd/>
            <a:tailEnd/>
          </a:ln>
        </p:spPr>
      </p:pic>
      <p:sp>
        <p:nvSpPr>
          <p:cNvPr id="62468" name="Text Box 4"/>
          <p:cNvSpPr txBox="1">
            <a:spLocks noChangeArrowheads="1"/>
          </p:cNvSpPr>
          <p:nvPr/>
        </p:nvSpPr>
        <p:spPr bwMode="auto">
          <a:xfrm>
            <a:off x="3810000" y="2278063"/>
            <a:ext cx="4724400" cy="3970337"/>
          </a:xfrm>
          <a:prstGeom prst="rect">
            <a:avLst/>
          </a:prstGeom>
          <a:noFill/>
          <a:ln w="9525">
            <a:noFill/>
            <a:miter lim="800000"/>
            <a:headEnd/>
            <a:tailEnd/>
          </a:ln>
          <a:effectLst/>
        </p:spPr>
        <p:txBody>
          <a:bodyPr>
            <a:spAutoFit/>
          </a:bodyPr>
          <a:lstStyle/>
          <a:p>
            <a:pPr eaLnBrk="0" hangingPunct="0">
              <a:defRPr/>
            </a:pPr>
            <a:r>
              <a:rPr lang="en-US" sz="3200" b="1" i="1" u="none" dirty="0">
                <a:solidFill>
                  <a:srgbClr val="FF0000"/>
                </a:solidFill>
                <a:effectLst>
                  <a:outerShdw blurRad="38100" dist="38100" dir="2700000" algn="tl">
                    <a:srgbClr val="000000"/>
                  </a:outerShdw>
                </a:effectLst>
                <a:latin typeface="Bell MT" pitchFamily="18" charset="0"/>
              </a:rPr>
              <a:t>Sixth Amendment</a:t>
            </a:r>
            <a:r>
              <a:rPr lang="en-US" sz="3200" u="none" dirty="0">
                <a:solidFill>
                  <a:srgbClr val="FF0000"/>
                </a:solidFill>
                <a:effectLst>
                  <a:outerShdw blurRad="38100" dist="38100" dir="2700000" algn="tl">
                    <a:srgbClr val="000000"/>
                  </a:outerShdw>
                </a:effectLst>
                <a:latin typeface="Bell MT" pitchFamily="18" charset="0"/>
              </a:rPr>
              <a:t>:  </a:t>
            </a:r>
          </a:p>
          <a:p>
            <a:pPr eaLnBrk="0" hangingPunct="0">
              <a:defRPr/>
            </a:pPr>
            <a:r>
              <a:rPr lang="en-US" sz="3200" b="1" u="none" dirty="0">
                <a:effectLst>
                  <a:outerShdw blurRad="38100" dist="38100" dir="2700000" algn="tl">
                    <a:srgbClr val="000000"/>
                  </a:outerShdw>
                </a:effectLst>
                <a:latin typeface="Bell MT" pitchFamily="18" charset="0"/>
              </a:rPr>
              <a:t>Criminal Prosecutions</a:t>
            </a:r>
          </a:p>
          <a:p>
            <a:pPr eaLnBrk="0" hangingPunct="0">
              <a:defRPr/>
            </a:pPr>
            <a:endParaRPr lang="en-US" sz="3200" b="1" u="none" dirty="0">
              <a:effectLst>
                <a:outerShdw blurRad="38100" dist="38100" dir="2700000" algn="tl">
                  <a:srgbClr val="000000"/>
                </a:outerShdw>
              </a:effectLst>
              <a:latin typeface="Bell MT" pitchFamily="18" charset="0"/>
            </a:endParaRPr>
          </a:p>
          <a:p>
            <a:pPr eaLnBrk="0" hangingPunct="0">
              <a:defRPr/>
            </a:pPr>
            <a:r>
              <a:rPr lang="en-US" sz="3200" b="1" i="1" u="none" dirty="0">
                <a:solidFill>
                  <a:srgbClr val="FF0000"/>
                </a:solidFill>
                <a:effectLst>
                  <a:outerShdw blurRad="38100" dist="38100" dir="2700000" algn="tl">
                    <a:srgbClr val="000000"/>
                  </a:outerShdw>
                </a:effectLst>
                <a:latin typeface="Bell MT" pitchFamily="18" charset="0"/>
              </a:rPr>
              <a:t>Seventh Amendment</a:t>
            </a:r>
            <a:r>
              <a:rPr lang="en-US" sz="3200" u="none" dirty="0">
                <a:solidFill>
                  <a:srgbClr val="FF0000"/>
                </a:solidFill>
                <a:effectLst>
                  <a:outerShdw blurRad="38100" dist="38100" dir="2700000" algn="tl">
                    <a:srgbClr val="000000"/>
                  </a:outerShdw>
                </a:effectLst>
                <a:latin typeface="Bell MT" pitchFamily="18" charset="0"/>
              </a:rPr>
              <a:t>: </a:t>
            </a:r>
          </a:p>
          <a:p>
            <a:pPr eaLnBrk="0" hangingPunct="0">
              <a:defRPr/>
            </a:pPr>
            <a:r>
              <a:rPr lang="en-US" sz="3200" b="1" u="none" dirty="0">
                <a:effectLst>
                  <a:outerShdw blurRad="38100" dist="38100" dir="2700000" algn="tl">
                    <a:srgbClr val="000000"/>
                  </a:outerShdw>
                </a:effectLst>
                <a:latin typeface="Bell MT" pitchFamily="18" charset="0"/>
              </a:rPr>
              <a:t>Civil Suits</a:t>
            </a:r>
          </a:p>
          <a:p>
            <a:pPr eaLnBrk="0" hangingPunct="0">
              <a:defRPr/>
            </a:pPr>
            <a:endParaRPr lang="en-US" sz="3200" b="1" u="none" dirty="0">
              <a:effectLst>
                <a:outerShdw blurRad="38100" dist="38100" dir="2700000" algn="tl">
                  <a:srgbClr val="000000"/>
                </a:outerShdw>
              </a:effectLst>
            </a:endParaRPr>
          </a:p>
          <a:p>
            <a:pPr eaLnBrk="0" hangingPunct="0">
              <a:buFont typeface="Arial" pitchFamily="34" charset="0"/>
              <a:buChar char="•"/>
              <a:defRPr/>
            </a:pPr>
            <a:endParaRPr lang="en-US" sz="1600" b="1" u="none" dirty="0">
              <a:effectLst>
                <a:outerShdw blurRad="38100" dist="38100" dir="2700000" algn="tl">
                  <a:srgbClr val="000000"/>
                </a:outerShdw>
              </a:effectLst>
            </a:endParaRPr>
          </a:p>
          <a:p>
            <a:pPr eaLnBrk="0" hangingPunct="0">
              <a:buFont typeface="Arial" pitchFamily="34" charset="0"/>
              <a:buChar char="•"/>
              <a:defRPr/>
            </a:pPr>
            <a:endParaRPr lang="en-US" sz="1600" b="1" u="none" dirty="0">
              <a:effectLst>
                <a:outerShdw blurRad="38100" dist="38100" dir="2700000" algn="tl">
                  <a:srgbClr val="000000"/>
                </a:outerShdw>
              </a:effectLst>
            </a:endParaRPr>
          </a:p>
          <a:p>
            <a:pPr eaLnBrk="0" hangingPunct="0">
              <a:spcAft>
                <a:spcPts val="1200"/>
              </a:spcAft>
              <a:tabLst>
                <a:tab pos="290513" algn="l"/>
              </a:tabLst>
              <a:defRPr/>
            </a:pPr>
            <a:r>
              <a:rPr lang="en-US" sz="2800" b="1" u="none" dirty="0">
                <a:effectLst>
                  <a:outerShdw blurRad="38100" dist="38100" dir="2700000" algn="tl">
                    <a:srgbClr val="000000"/>
                  </a:outerShdw>
                </a:effectLst>
              </a:rPr>
              <a:t> </a:t>
            </a:r>
            <a:endParaRPr lang="en-US" sz="2000" u="none"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28600"/>
            <a:ext cx="8229600" cy="1676400"/>
          </a:xfrm>
        </p:spPr>
        <p:txBody>
          <a:bodyPr>
            <a:normAutofit/>
          </a:bodyPr>
          <a:lstStyle/>
          <a:p>
            <a:pPr eaLnBrk="1" fontAlgn="auto" hangingPunct="1">
              <a:spcAft>
                <a:spcPts val="0"/>
              </a:spcAft>
              <a:defRPr/>
            </a:pPr>
            <a:r>
              <a:rPr lang="en-US" sz="4800" dirty="0" smtClean="0">
                <a:solidFill>
                  <a:schemeClr val="accent4">
                    <a:lumMod val="50000"/>
                  </a:schemeClr>
                </a:solidFill>
                <a:latin typeface="Bell MT" pitchFamily="18" charset="0"/>
              </a:rPr>
              <a:t>Fair &amp; Impartial Judges</a:t>
            </a:r>
          </a:p>
        </p:txBody>
      </p:sp>
      <p:sp>
        <p:nvSpPr>
          <p:cNvPr id="63491" name="Rectangle 3"/>
          <p:cNvSpPr>
            <a:spLocks noGrp="1" noChangeArrowheads="1"/>
          </p:cNvSpPr>
          <p:nvPr>
            <p:ph idx="1"/>
          </p:nvPr>
        </p:nvSpPr>
        <p:spPr>
          <a:xfrm>
            <a:off x="838200" y="1295400"/>
            <a:ext cx="7772400" cy="5105400"/>
          </a:xfrm>
        </p:spPr>
        <p:txBody>
          <a:bodyPr/>
          <a:lstStyle/>
          <a:p>
            <a:pPr eaLnBrk="1" hangingPunct="1">
              <a:spcBef>
                <a:spcPct val="0"/>
              </a:spcBef>
              <a:spcAft>
                <a:spcPts val="1800"/>
              </a:spcAft>
              <a:buFont typeface="Wingdings" pitchFamily="2" charset="2"/>
              <a:buNone/>
            </a:pPr>
            <a:r>
              <a:rPr lang="en-US" sz="3200" b="1" u="sng" dirty="0" smtClean="0">
                <a:latin typeface="Bell MT" pitchFamily="18" charset="0"/>
              </a:rPr>
              <a:t>Judges must</a:t>
            </a:r>
            <a:r>
              <a:rPr lang="en-US" sz="3200" b="1" dirty="0" smtClean="0">
                <a:latin typeface="Bell MT" pitchFamily="18" charset="0"/>
              </a:rPr>
              <a:t>:</a:t>
            </a:r>
          </a:p>
          <a:p>
            <a:pPr eaLnBrk="1" hangingPunct="1">
              <a:spcBef>
                <a:spcPct val="0"/>
              </a:spcBef>
              <a:spcAft>
                <a:spcPts val="1800"/>
              </a:spcAft>
            </a:pPr>
            <a:r>
              <a:rPr lang="en-US" sz="3200" b="1" dirty="0" smtClean="0">
                <a:latin typeface="Bell MT" pitchFamily="18" charset="0"/>
              </a:rPr>
              <a:t>Comply with </a:t>
            </a:r>
            <a:r>
              <a:rPr lang="en-US" sz="3200" dirty="0" smtClean="0">
                <a:latin typeface="Bell MT" pitchFamily="18" charset="0"/>
              </a:rPr>
              <a:t>Rules of Judicial Conduct</a:t>
            </a:r>
          </a:p>
          <a:p>
            <a:pPr eaLnBrk="1" hangingPunct="1">
              <a:spcBef>
                <a:spcPct val="0"/>
              </a:spcBef>
              <a:spcAft>
                <a:spcPts val="1800"/>
              </a:spcAft>
            </a:pPr>
            <a:r>
              <a:rPr lang="en-US" sz="3200" b="1" dirty="0" smtClean="0">
                <a:latin typeface="Bell MT" pitchFamily="18" charset="0"/>
              </a:rPr>
              <a:t>Make public disclosures </a:t>
            </a:r>
            <a:r>
              <a:rPr lang="en-US" sz="3200" dirty="0" smtClean="0">
                <a:latin typeface="Bell MT" pitchFamily="18" charset="0"/>
              </a:rPr>
              <a:t>of finances &amp; attendance at private seminars</a:t>
            </a:r>
          </a:p>
          <a:p>
            <a:pPr eaLnBrk="1" hangingPunct="1">
              <a:spcBef>
                <a:spcPct val="0"/>
              </a:spcBef>
              <a:spcAft>
                <a:spcPts val="1800"/>
              </a:spcAft>
            </a:pPr>
            <a:r>
              <a:rPr lang="en-US" sz="3200" b="1" dirty="0" smtClean="0">
                <a:latin typeface="Bell MT" pitchFamily="18" charset="0"/>
              </a:rPr>
              <a:t>Not</a:t>
            </a:r>
            <a:r>
              <a:rPr lang="en-US" sz="3200" dirty="0" smtClean="0">
                <a:latin typeface="Bell MT" pitchFamily="18" charset="0"/>
              </a:rPr>
              <a:t> preside when they have a </a:t>
            </a:r>
            <a:r>
              <a:rPr lang="en-US" sz="2000" dirty="0" smtClean="0">
                <a:latin typeface="Bell MT" pitchFamily="18" charset="0"/>
              </a:rPr>
              <a:t> </a:t>
            </a:r>
          </a:p>
          <a:p>
            <a:pPr lvl="1" eaLnBrk="1" hangingPunct="1">
              <a:spcBef>
                <a:spcPct val="0"/>
              </a:spcBef>
              <a:spcAft>
                <a:spcPts val="1800"/>
              </a:spcAft>
            </a:pPr>
            <a:r>
              <a:rPr lang="en-US" sz="2800" dirty="0" smtClean="0">
                <a:latin typeface="Bell MT" pitchFamily="18" charset="0"/>
              </a:rPr>
              <a:t>personal interest in the outcome of the case</a:t>
            </a:r>
          </a:p>
          <a:p>
            <a:pPr lvl="1" eaLnBrk="1" hangingPunct="1">
              <a:spcBef>
                <a:spcPct val="0"/>
              </a:spcBef>
              <a:spcAft>
                <a:spcPts val="1800"/>
              </a:spcAft>
            </a:pPr>
            <a:r>
              <a:rPr lang="en-US" sz="2800" dirty="0" smtClean="0">
                <a:latin typeface="Bell MT" pitchFamily="18" charset="0"/>
              </a:rPr>
              <a:t>personal relationship with either party</a:t>
            </a:r>
          </a:p>
          <a:p>
            <a:pPr eaLnBrk="1" hangingPunct="1">
              <a:spcBef>
                <a:spcPct val="0"/>
              </a:spcBef>
              <a:spcAft>
                <a:spcPts val="1800"/>
              </a:spcAft>
              <a:buFont typeface="Wingdings" pitchFamily="2" charset="2"/>
              <a:buNone/>
            </a:pPr>
            <a:endParaRPr lang="en-US" sz="1400" dirty="0" smtClean="0"/>
          </a:p>
          <a:p>
            <a:pPr eaLnBrk="1" hangingPunct="1">
              <a:lnSpc>
                <a:spcPct val="90000"/>
              </a:lnSpc>
              <a:buFont typeface="Wingdings" pitchFamily="2"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idx="4294967295"/>
          </p:nvPr>
        </p:nvSpPr>
        <p:spPr>
          <a:xfrm>
            <a:off x="533400" y="228600"/>
            <a:ext cx="8229600" cy="1371600"/>
          </a:xfrm>
        </p:spPr>
        <p:txBody>
          <a:bodyPr>
            <a:normAutofit/>
          </a:bodyPr>
          <a:lstStyle/>
          <a:p>
            <a:pPr eaLnBrk="1" fontAlgn="auto" hangingPunct="1">
              <a:spcAft>
                <a:spcPts val="0"/>
              </a:spcAft>
              <a:defRPr/>
            </a:pPr>
            <a:r>
              <a:rPr lang="en-US" sz="4800" dirty="0" smtClean="0">
                <a:solidFill>
                  <a:srgbClr val="1E2171"/>
                </a:solidFill>
                <a:latin typeface="Bell MT" pitchFamily="18" charset="0"/>
              </a:rPr>
              <a:t>Discipline of U.S. Judges</a:t>
            </a:r>
          </a:p>
        </p:txBody>
      </p:sp>
      <p:sp>
        <p:nvSpPr>
          <p:cNvPr id="589827" name="Rectangle 3"/>
          <p:cNvSpPr>
            <a:spLocks noGrp="1" noChangeArrowheads="1"/>
          </p:cNvSpPr>
          <p:nvPr>
            <p:ph type="body" idx="4294967295"/>
          </p:nvPr>
        </p:nvSpPr>
        <p:spPr>
          <a:xfrm>
            <a:off x="685800" y="1447800"/>
            <a:ext cx="8229600" cy="4114800"/>
          </a:xfrm>
        </p:spPr>
        <p:txBody>
          <a:bodyPr/>
          <a:lstStyle/>
          <a:p>
            <a:pPr eaLnBrk="1" hangingPunct="1">
              <a:buFont typeface="Wingdings" pitchFamily="2" charset="2"/>
              <a:buNone/>
            </a:pPr>
            <a:endParaRPr lang="en-US" dirty="0" smtClean="0">
              <a:latin typeface="Bell MT" pitchFamily="18" charset="0"/>
            </a:endParaRPr>
          </a:p>
          <a:p>
            <a:pPr eaLnBrk="1" hangingPunct="1">
              <a:buSzTx/>
            </a:pPr>
            <a:r>
              <a:rPr lang="en-US" dirty="0" smtClean="0">
                <a:latin typeface="Bell MT" pitchFamily="18" charset="0"/>
              </a:rPr>
              <a:t>Judicial Conduct and Disability Act of 1980</a:t>
            </a:r>
          </a:p>
          <a:p>
            <a:pPr eaLnBrk="1" hangingPunct="1">
              <a:buSzTx/>
              <a:buFont typeface="Wingdings" pitchFamily="2" charset="2"/>
              <a:buNone/>
            </a:pPr>
            <a:endParaRPr lang="en-US" sz="1800" dirty="0" smtClean="0">
              <a:latin typeface="Bell MT" pitchFamily="18" charset="0"/>
            </a:endParaRPr>
          </a:p>
          <a:p>
            <a:pPr eaLnBrk="1" hangingPunct="1">
              <a:buSzTx/>
            </a:pPr>
            <a:r>
              <a:rPr lang="en-US" dirty="0" smtClean="0">
                <a:latin typeface="Bell MT" pitchFamily="18" charset="0"/>
              </a:rPr>
              <a:t>Nationwide procedural rules</a:t>
            </a:r>
          </a:p>
          <a:p>
            <a:pPr eaLnBrk="1" hangingPunct="1">
              <a:buSzTx/>
            </a:pPr>
            <a:endParaRPr lang="en-US" sz="1800" dirty="0" smtClean="0">
              <a:latin typeface="Bell MT" pitchFamily="18" charset="0"/>
            </a:endParaRPr>
          </a:p>
          <a:p>
            <a:pPr eaLnBrk="1" hangingPunct="1">
              <a:buSzTx/>
            </a:pPr>
            <a:r>
              <a:rPr lang="en-US" dirty="0" smtClean="0">
                <a:latin typeface="Bell MT" pitchFamily="18" charset="0"/>
              </a:rPr>
              <a:t>Censure, Removal </a:t>
            </a:r>
          </a:p>
          <a:p>
            <a:pPr eaLnBrk="1" hangingPunct="1">
              <a:buSzTx/>
              <a:buFont typeface="Wingdings" pitchFamily="2" charset="2"/>
              <a:buNone/>
            </a:pPr>
            <a:r>
              <a:rPr lang="en-US" sz="2400" dirty="0" smtClean="0">
                <a:latin typeface="Bell MT" pitchFamily="18" charset="0"/>
              </a:rPr>
              <a:t>	(Bankruptcy and Magistrate Judges)</a:t>
            </a:r>
          </a:p>
          <a:p>
            <a:pPr eaLnBrk="1" hangingPunct="1">
              <a:buSzTx/>
              <a:buFont typeface="Wingdings" pitchFamily="2" charset="2"/>
              <a:buNone/>
            </a:pPr>
            <a:r>
              <a:rPr lang="en-US" sz="2400" dirty="0" smtClean="0">
                <a:latin typeface="Bell MT" pitchFamily="18" charset="0"/>
              </a:rPr>
              <a:t> </a:t>
            </a:r>
          </a:p>
          <a:p>
            <a:pPr eaLnBrk="1" hangingPunct="1">
              <a:buSzTx/>
            </a:pPr>
            <a:r>
              <a:rPr lang="en-US" dirty="0" smtClean="0">
                <a:latin typeface="Bell MT" pitchFamily="18" charset="0"/>
              </a:rPr>
              <a:t>Impeachment </a:t>
            </a:r>
          </a:p>
          <a:p>
            <a:pPr eaLnBrk="1" hangingPunct="1">
              <a:buSzTx/>
              <a:buFont typeface="Wingdings" pitchFamily="2" charset="2"/>
              <a:buNone/>
            </a:pPr>
            <a:r>
              <a:rPr lang="en-US" sz="2400" dirty="0" smtClean="0">
                <a:latin typeface="Bell MT" pitchFamily="18" charset="0"/>
              </a:rPr>
              <a:t>	(District, Circuit, and Supreme Court Judges/Justices)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98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98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98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982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982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982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98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92" name="Text Box 12"/>
          <p:cNvSpPr txBox="1">
            <a:spLocks noChangeArrowheads="1"/>
          </p:cNvSpPr>
          <p:nvPr/>
        </p:nvSpPr>
        <p:spPr bwMode="auto">
          <a:xfrm>
            <a:off x="5791200" y="3581400"/>
            <a:ext cx="3962400" cy="1015663"/>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u="none" dirty="0">
                <a:effectLst>
                  <a:outerShdw blurRad="38100" dist="38100" dir="2700000" algn="tl">
                    <a:srgbClr val="000000"/>
                  </a:outerShdw>
                </a:effectLst>
                <a:latin typeface="Bell MT" pitchFamily="18" charset="0"/>
              </a:rPr>
              <a:t>Byron G. Rogers</a:t>
            </a:r>
          </a:p>
          <a:p>
            <a:pPr algn="ctr" eaLnBrk="0" hangingPunct="0">
              <a:spcBef>
                <a:spcPct val="50000"/>
              </a:spcBef>
              <a:defRPr/>
            </a:pPr>
            <a:r>
              <a:rPr lang="en-US" sz="2400" b="1" u="none" dirty="0">
                <a:effectLst>
                  <a:outerShdw blurRad="38100" dist="38100" dir="2700000" algn="tl">
                    <a:srgbClr val="000000"/>
                  </a:outerShdw>
                </a:effectLst>
                <a:latin typeface="Bell MT" pitchFamily="18" charset="0"/>
              </a:rPr>
              <a:t> U.S. Courthouse</a:t>
            </a:r>
          </a:p>
        </p:txBody>
      </p:sp>
      <p:sp>
        <p:nvSpPr>
          <p:cNvPr id="250893" name="Rectangle 13"/>
          <p:cNvSpPr>
            <a:spLocks noChangeArrowheads="1"/>
          </p:cNvSpPr>
          <p:nvPr/>
        </p:nvSpPr>
        <p:spPr bwMode="auto">
          <a:xfrm>
            <a:off x="457200" y="304800"/>
            <a:ext cx="8229600" cy="1219200"/>
          </a:xfrm>
          <a:prstGeom prst="rect">
            <a:avLst/>
          </a:prstGeom>
          <a:noFill/>
          <a:ln w="9525">
            <a:noFill/>
            <a:miter lim="800000"/>
            <a:headEnd/>
            <a:tailEnd/>
          </a:ln>
          <a:effectLst/>
        </p:spPr>
        <p:txBody>
          <a:bodyPr anchor="ctr"/>
          <a:lstStyle/>
          <a:p>
            <a:pPr algn="ctr">
              <a:defRPr/>
            </a:pPr>
            <a:r>
              <a:rPr lang="en-US" sz="4800" b="1" u="none" dirty="0">
                <a:solidFill>
                  <a:srgbClr val="1E2171"/>
                </a:solidFill>
                <a:effectLst>
                  <a:outerShdw blurRad="38100" dist="38100" dir="2700000" algn="tl">
                    <a:srgbClr val="000000"/>
                  </a:outerShdw>
                </a:effectLst>
                <a:latin typeface="Bell MT" pitchFamily="18" charset="0"/>
              </a:rPr>
              <a:t>U.S. Courts Must </a:t>
            </a:r>
          </a:p>
          <a:p>
            <a:pPr algn="ctr">
              <a:defRPr/>
            </a:pPr>
            <a:r>
              <a:rPr lang="en-US" sz="4800" b="1" u="none" dirty="0">
                <a:solidFill>
                  <a:srgbClr val="1E2171"/>
                </a:solidFill>
                <a:effectLst>
                  <a:outerShdw blurRad="38100" dist="38100" dir="2700000" algn="tl">
                    <a:srgbClr val="000000"/>
                  </a:outerShdw>
                </a:effectLst>
                <a:latin typeface="Bell MT" pitchFamily="18" charset="0"/>
              </a:rPr>
              <a:t>Apply the Law</a:t>
            </a:r>
          </a:p>
        </p:txBody>
      </p:sp>
      <p:pic>
        <p:nvPicPr>
          <p:cNvPr id="34820" name="Picture 7" descr="ByronRogersFederalCourthouse"/>
          <p:cNvPicPr>
            <a:picLocks noChangeAspect="1" noChangeArrowheads="1"/>
          </p:cNvPicPr>
          <p:nvPr/>
        </p:nvPicPr>
        <p:blipFill>
          <a:blip r:embed="rId3" cstate="print"/>
          <a:srcRect/>
          <a:stretch>
            <a:fillRect/>
          </a:stretch>
        </p:blipFill>
        <p:spPr bwMode="auto">
          <a:xfrm>
            <a:off x="609600" y="1981200"/>
            <a:ext cx="5791200" cy="386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New Image.TIF"/>
          <p:cNvPicPr>
            <a:picLocks noChangeAspect="1"/>
          </p:cNvPicPr>
          <p:nvPr/>
        </p:nvPicPr>
        <p:blipFill>
          <a:blip r:embed="rId4" cstate="print"/>
          <a:srcRect/>
          <a:stretch>
            <a:fillRect/>
          </a:stretch>
        </p:blipFill>
        <p:spPr bwMode="auto">
          <a:xfrm>
            <a:off x="6553200" y="5451475"/>
            <a:ext cx="2286000" cy="1025525"/>
          </a:xfrm>
          <a:prstGeom prst="rect">
            <a:avLst/>
          </a:prstGeom>
          <a:noFill/>
          <a:ln w="9525">
            <a:solidFill>
              <a:srgbClr val="050A0F"/>
            </a:solidFill>
            <a:miter lim="800000"/>
            <a:headEnd/>
            <a:tailEnd/>
          </a:ln>
        </p:spPr>
      </p:pic>
      <p:sp>
        <p:nvSpPr>
          <p:cNvPr id="13" name="Slide Number Placeholder 4"/>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endParaRPr lang="en-US" sz="1400" u="none" dirty="0">
              <a:effectLst>
                <a:outerShdw blurRad="38100" dist="38100" dir="2700000" algn="tl">
                  <a:srgbClr val="000000"/>
                </a:outerShdw>
              </a:effectLst>
              <a:latin typeface="Arial" charset="0"/>
            </a:endParaRPr>
          </a:p>
        </p:txBody>
      </p:sp>
      <p:pic>
        <p:nvPicPr>
          <p:cNvPr id="565251" name="Picture 3" descr="State Capitol"/>
          <p:cNvPicPr>
            <a:picLocks noChangeAspect="1" noChangeArrowheads="1"/>
          </p:cNvPicPr>
          <p:nvPr/>
        </p:nvPicPr>
        <p:blipFill>
          <a:blip r:embed="rId5" cstate="print"/>
          <a:srcRect/>
          <a:stretch>
            <a:fillRect/>
          </a:stretch>
        </p:blipFill>
        <p:spPr bwMode="auto">
          <a:xfrm>
            <a:off x="4191000" y="533400"/>
            <a:ext cx="1752600" cy="1314450"/>
          </a:xfrm>
          <a:prstGeom prst="rect">
            <a:avLst/>
          </a:prstGeom>
          <a:noFill/>
          <a:ln w="9525">
            <a:solidFill>
              <a:srgbClr val="050A0F"/>
            </a:solidFill>
            <a:miter lim="800000"/>
            <a:headEnd/>
            <a:tailEnd/>
          </a:ln>
        </p:spPr>
      </p:pic>
      <p:pic>
        <p:nvPicPr>
          <p:cNvPr id="565255" name="Picture 7" descr="Governor's Mansion #3"/>
          <p:cNvPicPr>
            <a:picLocks noChangeAspect="1" noChangeArrowheads="1"/>
          </p:cNvPicPr>
          <p:nvPr/>
        </p:nvPicPr>
        <p:blipFill>
          <a:blip r:embed="rId6" cstate="print"/>
          <a:srcRect/>
          <a:stretch>
            <a:fillRect/>
          </a:stretch>
        </p:blipFill>
        <p:spPr bwMode="auto">
          <a:xfrm>
            <a:off x="685800" y="5259388"/>
            <a:ext cx="1828800" cy="1217612"/>
          </a:xfrm>
          <a:prstGeom prst="rect">
            <a:avLst/>
          </a:prstGeom>
          <a:noFill/>
          <a:ln w="9525">
            <a:solidFill>
              <a:srgbClr val="050A0F"/>
            </a:solidFill>
            <a:miter lim="800000"/>
            <a:headEnd/>
            <a:tailEnd/>
          </a:ln>
        </p:spPr>
      </p:pic>
      <p:sp>
        <p:nvSpPr>
          <p:cNvPr id="565256" name="Text Box 8"/>
          <p:cNvSpPr txBox="1">
            <a:spLocks noChangeArrowheads="1"/>
          </p:cNvSpPr>
          <p:nvPr/>
        </p:nvSpPr>
        <p:spPr bwMode="auto">
          <a:xfrm>
            <a:off x="2362200" y="1524000"/>
            <a:ext cx="1905000" cy="461665"/>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u="none" dirty="0">
                <a:effectLst>
                  <a:outerShdw blurRad="38100" dist="38100" dir="2700000" algn="tl">
                    <a:srgbClr val="000000"/>
                  </a:outerShdw>
                </a:effectLst>
                <a:latin typeface="Bell MT" pitchFamily="18" charset="0"/>
              </a:rPr>
              <a:t>Legislative</a:t>
            </a:r>
            <a:endParaRPr lang="en-US" b="1" u="none" dirty="0">
              <a:effectLst>
                <a:outerShdw blurRad="38100" dist="38100" dir="2700000" algn="tl">
                  <a:srgbClr val="000000"/>
                </a:outerShdw>
              </a:effectLst>
              <a:latin typeface="Bell MT" pitchFamily="18" charset="0"/>
            </a:endParaRPr>
          </a:p>
        </p:txBody>
      </p:sp>
      <p:sp>
        <p:nvSpPr>
          <p:cNvPr id="565257" name="Text Box 9"/>
          <p:cNvSpPr txBox="1">
            <a:spLocks noChangeArrowheads="1"/>
          </p:cNvSpPr>
          <p:nvPr/>
        </p:nvSpPr>
        <p:spPr bwMode="auto">
          <a:xfrm>
            <a:off x="-76200" y="4586288"/>
            <a:ext cx="1752600" cy="461665"/>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u="none" dirty="0">
                <a:effectLst>
                  <a:outerShdw blurRad="38100" dist="38100" dir="2700000" algn="tl">
                    <a:srgbClr val="000000"/>
                  </a:outerShdw>
                </a:effectLst>
                <a:latin typeface="Bell MT" pitchFamily="18" charset="0"/>
              </a:rPr>
              <a:t>Executive</a:t>
            </a:r>
          </a:p>
        </p:txBody>
      </p:sp>
      <p:sp>
        <p:nvSpPr>
          <p:cNvPr id="565258" name="Text Box 10"/>
          <p:cNvSpPr txBox="1">
            <a:spLocks noChangeArrowheads="1"/>
          </p:cNvSpPr>
          <p:nvPr/>
        </p:nvSpPr>
        <p:spPr bwMode="auto">
          <a:xfrm>
            <a:off x="6705600" y="4796135"/>
            <a:ext cx="2286000" cy="461665"/>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u="none" dirty="0">
                <a:effectLst>
                  <a:outerShdw blurRad="38100" dist="38100" dir="2700000" algn="tl">
                    <a:srgbClr val="000000"/>
                  </a:outerShdw>
                </a:effectLst>
                <a:latin typeface="Bell MT" pitchFamily="18" charset="0"/>
              </a:rPr>
              <a:t>Judicial</a:t>
            </a:r>
          </a:p>
        </p:txBody>
      </p:sp>
      <p:sp>
        <p:nvSpPr>
          <p:cNvPr id="565259" name="Text Box 11"/>
          <p:cNvSpPr txBox="1">
            <a:spLocks noChangeArrowheads="1"/>
          </p:cNvSpPr>
          <p:nvPr/>
        </p:nvSpPr>
        <p:spPr bwMode="auto">
          <a:xfrm>
            <a:off x="1371600" y="2681288"/>
            <a:ext cx="6096000" cy="1015663"/>
          </a:xfrm>
          <a:prstGeom prst="rect">
            <a:avLst/>
          </a:prstGeom>
          <a:noFill/>
          <a:ln w="9525">
            <a:noFill/>
            <a:miter lim="800000"/>
            <a:headEnd/>
            <a:tailEnd/>
          </a:ln>
          <a:effectLst/>
        </p:spPr>
        <p:txBody>
          <a:bodyPr>
            <a:spAutoFit/>
          </a:bodyPr>
          <a:lstStyle/>
          <a:p>
            <a:pPr algn="ctr" eaLnBrk="0" hangingPunct="0">
              <a:spcBef>
                <a:spcPct val="50000"/>
              </a:spcBef>
              <a:defRPr/>
            </a:pPr>
            <a:r>
              <a:rPr lang="en-US" sz="6000" b="1" u="none" dirty="0">
                <a:solidFill>
                  <a:srgbClr val="1E2171"/>
                </a:solidFill>
                <a:effectLst>
                  <a:outerShdw blurRad="38100" dist="38100" dir="2700000" algn="tl">
                    <a:srgbClr val="000000"/>
                  </a:outerShdw>
                </a:effectLst>
                <a:latin typeface="Bell MT" pitchFamily="18" charset="0"/>
              </a:rPr>
              <a:t>Three Branches</a:t>
            </a:r>
          </a:p>
        </p:txBody>
      </p:sp>
      <p:pic>
        <p:nvPicPr>
          <p:cNvPr id="565250" name="Picture 2" descr="MPj04010990000[1]"/>
          <p:cNvPicPr>
            <a:picLocks noChangeAspect="1" noChangeArrowheads="1"/>
          </p:cNvPicPr>
          <p:nvPr/>
        </p:nvPicPr>
        <p:blipFill>
          <a:blip r:embed="rId7" cstate="print"/>
          <a:srcRect/>
          <a:stretch>
            <a:fillRect/>
          </a:stretch>
        </p:blipFill>
        <p:spPr bwMode="auto">
          <a:xfrm>
            <a:off x="2590800" y="228600"/>
            <a:ext cx="1981200" cy="1320800"/>
          </a:xfrm>
          <a:prstGeom prst="rect">
            <a:avLst/>
          </a:prstGeom>
          <a:noFill/>
          <a:ln w="9525">
            <a:noFill/>
            <a:miter lim="800000"/>
            <a:headEnd/>
            <a:tailEnd/>
          </a:ln>
        </p:spPr>
      </p:pic>
      <p:pic>
        <p:nvPicPr>
          <p:cNvPr id="565254" name="Picture 6" descr="White House"/>
          <p:cNvPicPr>
            <a:picLocks noChangeAspect="1" noChangeArrowheads="1"/>
          </p:cNvPicPr>
          <p:nvPr/>
        </p:nvPicPr>
        <p:blipFill>
          <a:blip r:embed="rId8" cstate="print"/>
          <a:srcRect/>
          <a:stretch>
            <a:fillRect/>
          </a:stretch>
        </p:blipFill>
        <p:spPr bwMode="auto">
          <a:xfrm>
            <a:off x="1524000" y="4502150"/>
            <a:ext cx="1828800" cy="1212850"/>
          </a:xfrm>
          <a:prstGeom prst="rect">
            <a:avLst/>
          </a:prstGeom>
          <a:noFill/>
          <a:ln w="9525">
            <a:noFill/>
            <a:miter lim="800000"/>
            <a:headEnd/>
            <a:tailEnd/>
          </a:ln>
        </p:spPr>
      </p:pic>
      <p:pic>
        <p:nvPicPr>
          <p:cNvPr id="565252" name="Picture 4" descr="PDF version of 'The Supreme Court of the United States: Highest Court in the Land'">
            <a:hlinkClick r:id="rId9"/>
          </p:cNvPr>
          <p:cNvPicPr>
            <a:picLocks noChangeAspect="1" noChangeArrowheads="1"/>
          </p:cNvPicPr>
          <p:nvPr/>
        </p:nvPicPr>
        <p:blipFill>
          <a:blip r:embed="rId10" cstate="print"/>
          <a:srcRect/>
          <a:stretch>
            <a:fillRect/>
          </a:stretch>
        </p:blipFill>
        <p:spPr bwMode="auto">
          <a:xfrm>
            <a:off x="5334000" y="4495800"/>
            <a:ext cx="1828800" cy="1422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6525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56525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652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565255"/>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499"/>
                                          </p:stCondLst>
                                        </p:cTn>
                                        <p:tgtEl>
                                          <p:spTgt spid="565254"/>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5652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652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565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6" grpId="0" autoUpdateAnimBg="0"/>
      <p:bldP spid="565257" grpId="0" autoUpdateAnimBg="0"/>
      <p:bldP spid="56525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idx="4294967295"/>
          </p:nvPr>
        </p:nvSpPr>
        <p:spPr>
          <a:xfrm>
            <a:off x="457200" y="381000"/>
            <a:ext cx="8229600" cy="1371600"/>
          </a:xfrm>
        </p:spPr>
        <p:txBody>
          <a:bodyPr>
            <a:normAutofit/>
          </a:bodyPr>
          <a:lstStyle/>
          <a:p>
            <a:pPr eaLnBrk="1" fontAlgn="auto" hangingPunct="1">
              <a:spcAft>
                <a:spcPts val="0"/>
              </a:spcAft>
              <a:defRPr/>
            </a:pPr>
            <a:r>
              <a:rPr lang="en-US" sz="5400" dirty="0" smtClean="0">
                <a:solidFill>
                  <a:schemeClr val="accent4">
                    <a:lumMod val="50000"/>
                  </a:schemeClr>
                </a:solidFill>
                <a:latin typeface="Bell MT" pitchFamily="18" charset="0"/>
              </a:rPr>
              <a:t>U.S. Courts Apply</a:t>
            </a:r>
          </a:p>
        </p:txBody>
      </p:sp>
      <p:sp>
        <p:nvSpPr>
          <p:cNvPr id="575491" name="Rectangle 3"/>
          <p:cNvSpPr>
            <a:spLocks noGrp="1" noChangeArrowheads="1"/>
          </p:cNvSpPr>
          <p:nvPr>
            <p:ph type="body" idx="4294967295"/>
          </p:nvPr>
        </p:nvSpPr>
        <p:spPr>
          <a:xfrm>
            <a:off x="457200" y="2057400"/>
            <a:ext cx="8229600" cy="4114800"/>
          </a:xfrm>
        </p:spPr>
        <p:txBody>
          <a:bodyPr/>
          <a:lstStyle/>
          <a:p>
            <a:pPr algn="ctr" eaLnBrk="1" hangingPunct="1">
              <a:lnSpc>
                <a:spcPct val="90000"/>
              </a:lnSpc>
              <a:spcBef>
                <a:spcPct val="0"/>
              </a:spcBef>
              <a:spcAft>
                <a:spcPct val="70000"/>
              </a:spcAft>
              <a:buFont typeface="Wingdings" pitchFamily="2" charset="2"/>
              <a:buNone/>
            </a:pPr>
            <a:r>
              <a:rPr lang="en-US" dirty="0" smtClean="0">
                <a:latin typeface="Bell MT" pitchFamily="18" charset="0"/>
              </a:rPr>
              <a:t>U.S. Constitution</a:t>
            </a:r>
          </a:p>
          <a:p>
            <a:pPr algn="ctr" eaLnBrk="1" hangingPunct="1">
              <a:lnSpc>
                <a:spcPct val="90000"/>
              </a:lnSpc>
              <a:spcBef>
                <a:spcPct val="0"/>
              </a:spcBef>
              <a:spcAft>
                <a:spcPct val="70000"/>
              </a:spcAft>
              <a:buFont typeface="Wingdings" pitchFamily="2" charset="2"/>
              <a:buNone/>
            </a:pPr>
            <a:r>
              <a:rPr lang="en-US" dirty="0" smtClean="0">
                <a:latin typeface="Bell MT" pitchFamily="18" charset="0"/>
              </a:rPr>
              <a:t>U.S. Statutes</a:t>
            </a:r>
          </a:p>
          <a:p>
            <a:pPr algn="ctr" eaLnBrk="1" hangingPunct="1">
              <a:lnSpc>
                <a:spcPct val="90000"/>
              </a:lnSpc>
              <a:spcBef>
                <a:spcPct val="0"/>
              </a:spcBef>
              <a:spcAft>
                <a:spcPct val="70000"/>
              </a:spcAft>
              <a:buFont typeface="Wingdings" pitchFamily="2" charset="2"/>
              <a:buNone/>
            </a:pPr>
            <a:r>
              <a:rPr lang="en-US" dirty="0" smtClean="0">
                <a:latin typeface="Bell MT" pitchFamily="18" charset="0"/>
              </a:rPr>
              <a:t>U.S. Agency Regulations</a:t>
            </a:r>
          </a:p>
          <a:p>
            <a:pPr algn="ctr" eaLnBrk="1" hangingPunct="1">
              <a:lnSpc>
                <a:spcPct val="90000"/>
              </a:lnSpc>
              <a:spcBef>
                <a:spcPct val="0"/>
              </a:spcBef>
              <a:spcAft>
                <a:spcPct val="70000"/>
              </a:spcAft>
              <a:buFont typeface="Wingdings" pitchFamily="2" charset="2"/>
              <a:buNone/>
            </a:pPr>
            <a:r>
              <a:rPr lang="en-US" dirty="0" smtClean="0">
                <a:latin typeface="Bell MT" pitchFamily="18" charset="0"/>
              </a:rPr>
              <a:t>Federal Rules of Procedure</a:t>
            </a:r>
          </a:p>
          <a:p>
            <a:pPr algn="ctr" eaLnBrk="1" hangingPunct="1">
              <a:lnSpc>
                <a:spcPct val="90000"/>
              </a:lnSpc>
              <a:spcBef>
                <a:spcPct val="0"/>
              </a:spcBef>
              <a:spcAft>
                <a:spcPct val="70000"/>
              </a:spcAft>
              <a:buFont typeface="Wingdings" pitchFamily="2" charset="2"/>
              <a:buNone/>
            </a:pPr>
            <a:r>
              <a:rPr lang="en-US" dirty="0" smtClean="0">
                <a:latin typeface="Bell MT" pitchFamily="18" charset="0"/>
              </a:rPr>
              <a:t>Federal Rules of Evidence</a:t>
            </a:r>
          </a:p>
          <a:p>
            <a:pPr algn="ctr" eaLnBrk="1" hangingPunct="1">
              <a:lnSpc>
                <a:spcPct val="90000"/>
              </a:lnSpc>
              <a:spcBef>
                <a:spcPct val="0"/>
              </a:spcBef>
              <a:spcAft>
                <a:spcPct val="70000"/>
              </a:spcAft>
              <a:buFont typeface="Wingdings" pitchFamily="2" charset="2"/>
              <a:buNone/>
            </a:pPr>
            <a:r>
              <a:rPr lang="en-US" dirty="0" smtClean="0">
                <a:latin typeface="Bell MT" pitchFamily="18" charset="0"/>
              </a:rPr>
              <a:t>Applicable State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5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54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5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6578" name="Rectangle 2"/>
          <p:cNvSpPr>
            <a:spLocks noGrp="1" noChangeArrowheads="1"/>
          </p:cNvSpPr>
          <p:nvPr>
            <p:ph type="title" idx="4294967295"/>
          </p:nvPr>
        </p:nvSpPr>
        <p:spPr>
          <a:xfrm>
            <a:off x="609600" y="381000"/>
            <a:ext cx="8229600" cy="1371600"/>
          </a:xfrm>
        </p:spPr>
        <p:txBody>
          <a:bodyPr>
            <a:noAutofit/>
          </a:bodyPr>
          <a:lstStyle/>
          <a:p>
            <a:pPr eaLnBrk="1" fontAlgn="auto" hangingPunct="1">
              <a:spcAft>
                <a:spcPts val="0"/>
              </a:spcAft>
              <a:defRPr/>
            </a:pPr>
            <a:r>
              <a:rPr lang="en-US" sz="4800" dirty="0" smtClean="0">
                <a:solidFill>
                  <a:schemeClr val="accent4">
                    <a:lumMod val="50000"/>
                  </a:schemeClr>
                </a:solidFill>
                <a:latin typeface="Bell MT" pitchFamily="18" charset="0"/>
              </a:rPr>
              <a:t>Binding Decisions of </a:t>
            </a:r>
            <a:br>
              <a:rPr lang="en-US" sz="4800" dirty="0" smtClean="0">
                <a:solidFill>
                  <a:schemeClr val="accent4">
                    <a:lumMod val="50000"/>
                  </a:schemeClr>
                </a:solidFill>
                <a:latin typeface="Bell MT" pitchFamily="18" charset="0"/>
              </a:rPr>
            </a:br>
            <a:r>
              <a:rPr lang="en-US" sz="4800" dirty="0" smtClean="0">
                <a:solidFill>
                  <a:schemeClr val="accent4">
                    <a:lumMod val="50000"/>
                  </a:schemeClr>
                </a:solidFill>
                <a:latin typeface="Bell MT" pitchFamily="18" charset="0"/>
              </a:rPr>
              <a:t>Other Courts</a:t>
            </a:r>
          </a:p>
        </p:txBody>
      </p:sp>
      <p:sp>
        <p:nvSpPr>
          <p:cNvPr id="536579" name="Rectangle 3"/>
          <p:cNvSpPr>
            <a:spLocks noGrp="1" noChangeArrowheads="1"/>
          </p:cNvSpPr>
          <p:nvPr>
            <p:ph type="body" idx="4294967295"/>
          </p:nvPr>
        </p:nvSpPr>
        <p:spPr>
          <a:xfrm>
            <a:off x="457200" y="2057400"/>
            <a:ext cx="8229600" cy="2209800"/>
          </a:xfrm>
        </p:spPr>
        <p:txBody>
          <a:bodyPr/>
          <a:lstStyle/>
          <a:p>
            <a:pPr algn="ctr" eaLnBrk="1" hangingPunct="1">
              <a:buFont typeface="Wingdings" pitchFamily="2" charset="2"/>
              <a:buNone/>
            </a:pPr>
            <a:r>
              <a:rPr lang="en-US" sz="4000" dirty="0" smtClean="0">
                <a:latin typeface="Bell MT" pitchFamily="18" charset="0"/>
              </a:rPr>
              <a:t>U.S. Supreme Court</a:t>
            </a:r>
          </a:p>
          <a:p>
            <a:pPr algn="ctr" eaLnBrk="1" hangingPunct="1">
              <a:buFont typeface="Wingdings" pitchFamily="2" charset="2"/>
              <a:buNone/>
            </a:pPr>
            <a:endParaRPr lang="en-US" sz="3200" dirty="0" smtClean="0">
              <a:latin typeface="Bell MT" pitchFamily="18" charset="0"/>
            </a:endParaRPr>
          </a:p>
          <a:p>
            <a:pPr algn="ctr" eaLnBrk="1" hangingPunct="1">
              <a:buFont typeface="Wingdings" pitchFamily="2" charset="2"/>
              <a:buNone/>
            </a:pPr>
            <a:r>
              <a:rPr lang="en-US" sz="4000" dirty="0" smtClean="0">
                <a:latin typeface="Bell MT" pitchFamily="18" charset="0"/>
              </a:rPr>
              <a:t>U.S. Circuit Court of Appeals</a:t>
            </a:r>
          </a:p>
          <a:p>
            <a:pPr algn="ctr" eaLnBrk="1" hangingPunct="1">
              <a:buFont typeface="Wingdings" pitchFamily="2" charset="2"/>
              <a:buNone/>
            </a:pPr>
            <a:endParaRPr lang="en-US" sz="3600" dirty="0" smtClean="0"/>
          </a:p>
          <a:p>
            <a:pPr algn="ctr" eaLnBrk="1" hangingPunct="1">
              <a:buFont typeface="Wingdings" pitchFamily="2" charset="2"/>
              <a:buNone/>
            </a:pPr>
            <a:endParaRPr lang="en-US" sz="3600" dirty="0" smtClean="0"/>
          </a:p>
        </p:txBody>
      </p:sp>
      <p:sp>
        <p:nvSpPr>
          <p:cNvPr id="536582" name="Text Box 6"/>
          <p:cNvSpPr txBox="1">
            <a:spLocks noChangeArrowheads="1"/>
          </p:cNvSpPr>
          <p:nvPr/>
        </p:nvSpPr>
        <p:spPr bwMode="auto">
          <a:xfrm>
            <a:off x="457200" y="4540250"/>
            <a:ext cx="8229600" cy="2400657"/>
          </a:xfrm>
          <a:prstGeom prst="rect">
            <a:avLst/>
          </a:prstGeom>
          <a:noFill/>
          <a:ln w="9525">
            <a:noFill/>
            <a:miter lim="800000"/>
            <a:headEnd/>
            <a:tailEnd/>
          </a:ln>
          <a:effectLst/>
        </p:spPr>
        <p:txBody>
          <a:bodyPr>
            <a:spAutoFit/>
          </a:bodyPr>
          <a:lstStyle/>
          <a:p>
            <a:pPr algn="ctr" eaLnBrk="0" hangingPunct="0">
              <a:spcBef>
                <a:spcPct val="50000"/>
              </a:spcBef>
              <a:defRPr/>
            </a:pPr>
            <a:r>
              <a:rPr lang="en-US" sz="4000" u="none" dirty="0">
                <a:effectLst>
                  <a:outerShdw blurRad="38100" dist="38100" dir="2700000" algn="tl">
                    <a:srgbClr val="000000"/>
                  </a:outerShdw>
                </a:effectLst>
                <a:latin typeface="Bell MT" pitchFamily="18" charset="0"/>
              </a:rPr>
              <a:t>Colorado Supreme Court</a:t>
            </a:r>
          </a:p>
          <a:p>
            <a:pPr algn="ctr" eaLnBrk="0" hangingPunct="0">
              <a:spcBef>
                <a:spcPts val="0"/>
              </a:spcBef>
              <a:defRPr/>
            </a:pPr>
            <a:r>
              <a:rPr lang="en-US" sz="2800" u="none" dirty="0">
                <a:effectLst>
                  <a:outerShdw blurRad="38100" dist="38100" dir="2700000" algn="tl">
                    <a:srgbClr val="000000"/>
                  </a:outerShdw>
                </a:effectLst>
                <a:latin typeface="Bell MT" pitchFamily="18" charset="0"/>
              </a:rPr>
              <a:t>As to Requirements of </a:t>
            </a:r>
          </a:p>
          <a:p>
            <a:pPr algn="ctr" eaLnBrk="0" hangingPunct="0">
              <a:spcBef>
                <a:spcPts val="0"/>
              </a:spcBef>
              <a:defRPr/>
            </a:pPr>
            <a:r>
              <a:rPr lang="en-US" sz="2800" u="none" dirty="0">
                <a:effectLst>
                  <a:outerShdw blurRad="38100" dist="38100" dir="2700000" algn="tl">
                    <a:srgbClr val="000000"/>
                  </a:outerShdw>
                </a:effectLst>
                <a:latin typeface="Bell MT" pitchFamily="18" charset="0"/>
              </a:rPr>
              <a:t>Colorado Constitution &amp; Statutes</a:t>
            </a:r>
          </a:p>
          <a:p>
            <a:pPr algn="ctr" eaLnBrk="0" hangingPunct="0">
              <a:spcBef>
                <a:spcPct val="50000"/>
              </a:spcBef>
              <a:defRPr/>
            </a:pPr>
            <a:endParaRPr lang="en-US" sz="3600" u="none" dirty="0">
              <a:effectLst>
                <a:outerShdw blurRad="38100" dist="38100" dir="2700000" algn="tl">
                  <a:srgbClr val="000000"/>
                </a:outerShdw>
              </a:effectLst>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6579">
                                            <p:txEl>
                                              <p:pRg st="0" end="0"/>
                                            </p:txEl>
                                          </p:spTgt>
                                        </p:tgtEl>
                                        <p:attrNameLst>
                                          <p:attrName>style.visibility</p:attrName>
                                        </p:attrNameLst>
                                      </p:cBhvr>
                                      <p:to>
                                        <p:strVal val="visible"/>
                                      </p:to>
                                    </p:set>
                                    <p:animEffect transition="in" filter="fade">
                                      <p:cBhvr>
                                        <p:cTn id="7" dur="500"/>
                                        <p:tgtEl>
                                          <p:spTgt spid="536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6579">
                                            <p:txEl>
                                              <p:pRg st="2" end="2"/>
                                            </p:txEl>
                                          </p:spTgt>
                                        </p:tgtEl>
                                        <p:attrNameLst>
                                          <p:attrName>style.visibility</p:attrName>
                                        </p:attrNameLst>
                                      </p:cBhvr>
                                      <p:to>
                                        <p:strVal val="visible"/>
                                      </p:to>
                                    </p:set>
                                    <p:animEffect transition="in" filter="fade">
                                      <p:cBhvr>
                                        <p:cTn id="12" dur="500"/>
                                        <p:tgtEl>
                                          <p:spTgt spid="536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6582"/>
                                        </p:tgtEl>
                                        <p:attrNameLst>
                                          <p:attrName>style.visibility</p:attrName>
                                        </p:attrNameLst>
                                      </p:cBhvr>
                                      <p:to>
                                        <p:strVal val="visible"/>
                                      </p:to>
                                    </p:set>
                                    <p:animEffect transition="in" filter="fade">
                                      <p:cBhvr>
                                        <p:cTn id="17" dur="500"/>
                                        <p:tgtEl>
                                          <p:spTgt spid="536582"/>
                                        </p:tgtEl>
                                      </p:cBhvr>
                                    </p:animEffect>
                                  </p:childTnLst>
                                </p:cTn>
                              </p:par>
                              <p:par>
                                <p:cTn id="18" presetID="1" presetClass="entr" presetSubtype="0" fill="hold" nodeType="withEffect">
                                  <p:stCondLst>
                                    <p:cond delay="0"/>
                                  </p:stCondLst>
                                  <p:childTnLst>
                                    <p:set>
                                      <p:cBhvr>
                                        <p:cTn id="19" dur="1" fill="hold">
                                          <p:stCondLst>
                                            <p:cond delay="0"/>
                                          </p:stCondLst>
                                        </p:cTn>
                                        <p:tgtEl>
                                          <p:spTgt spid="536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p:bldP spid="5365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endParaRPr lang="en-US" sz="1400" u="none" dirty="0">
              <a:effectLst>
                <a:outerShdw blurRad="38100" dist="38100" dir="2700000" algn="tl">
                  <a:srgbClr val="000000"/>
                </a:outerShdw>
              </a:effectLst>
              <a:latin typeface="Arial" charset="0"/>
            </a:endParaRPr>
          </a:p>
        </p:txBody>
      </p:sp>
      <p:sp>
        <p:nvSpPr>
          <p:cNvPr id="246786" name="Text Box 2"/>
          <p:cNvSpPr txBox="1">
            <a:spLocks noChangeArrowheads="1"/>
          </p:cNvSpPr>
          <p:nvPr/>
        </p:nvSpPr>
        <p:spPr bwMode="auto">
          <a:xfrm>
            <a:off x="838200" y="381000"/>
            <a:ext cx="7391400" cy="1446550"/>
          </a:xfrm>
          <a:prstGeom prst="rect">
            <a:avLst/>
          </a:prstGeom>
          <a:noFill/>
          <a:ln w="9525">
            <a:noFill/>
            <a:miter lim="800000"/>
            <a:headEnd/>
            <a:tailEnd/>
          </a:ln>
          <a:effectLst/>
        </p:spPr>
        <p:txBody>
          <a:bodyPr>
            <a:spAutoFit/>
          </a:bodyPr>
          <a:lstStyle/>
          <a:p>
            <a:pPr algn="ctr" eaLnBrk="0" hangingPunct="0">
              <a:defRPr/>
            </a:pPr>
            <a:r>
              <a:rPr lang="en-US" sz="4400" b="1" u="none" dirty="0">
                <a:solidFill>
                  <a:schemeClr val="accent4">
                    <a:lumMod val="50000"/>
                  </a:schemeClr>
                </a:solidFill>
                <a:effectLst>
                  <a:outerShdw blurRad="38100" dist="38100" dir="2700000" algn="tl">
                    <a:srgbClr val="000000"/>
                  </a:outerShdw>
                </a:effectLst>
                <a:latin typeface="Bell MT" pitchFamily="18" charset="0"/>
              </a:rPr>
              <a:t>Trial Courts</a:t>
            </a:r>
          </a:p>
          <a:p>
            <a:pPr algn="ctr" eaLnBrk="0" hangingPunct="0">
              <a:defRPr/>
            </a:pPr>
            <a:r>
              <a:rPr lang="en-US" sz="4400" b="1" u="none" dirty="0">
                <a:solidFill>
                  <a:schemeClr val="accent4">
                    <a:lumMod val="50000"/>
                  </a:schemeClr>
                </a:solidFill>
                <a:effectLst>
                  <a:outerShdw blurRad="38100" dist="38100" dir="2700000" algn="tl">
                    <a:srgbClr val="000000"/>
                  </a:outerShdw>
                </a:effectLst>
                <a:latin typeface="Bell MT" pitchFamily="18" charset="0"/>
              </a:rPr>
              <a:t>Do Not Have the Last Word</a:t>
            </a:r>
          </a:p>
        </p:txBody>
      </p:sp>
      <p:sp>
        <p:nvSpPr>
          <p:cNvPr id="246788" name="Text Box 4"/>
          <p:cNvSpPr txBox="1">
            <a:spLocks noChangeArrowheads="1"/>
          </p:cNvSpPr>
          <p:nvPr/>
        </p:nvSpPr>
        <p:spPr bwMode="auto">
          <a:xfrm>
            <a:off x="2667000" y="5486400"/>
            <a:ext cx="3962400" cy="861774"/>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u="none" dirty="0">
                <a:effectLst>
                  <a:outerShdw blurRad="38100" dist="38100" dir="2700000" algn="tl">
                    <a:srgbClr val="000000"/>
                  </a:outerShdw>
                </a:effectLst>
                <a:latin typeface="Bell MT" pitchFamily="18" charset="0"/>
              </a:rPr>
              <a:t>Byron R. White U.S. Courthouse</a:t>
            </a:r>
          </a:p>
          <a:p>
            <a:pPr algn="ctr" eaLnBrk="0" hangingPunct="0">
              <a:spcBef>
                <a:spcPct val="50000"/>
              </a:spcBef>
              <a:defRPr/>
            </a:pPr>
            <a:r>
              <a:rPr lang="en-US" sz="2000" b="1" u="none" dirty="0">
                <a:effectLst>
                  <a:outerShdw blurRad="38100" dist="38100" dir="2700000" algn="tl">
                    <a:srgbClr val="000000"/>
                  </a:outerShdw>
                </a:effectLst>
                <a:latin typeface="Bell MT" pitchFamily="18" charset="0"/>
              </a:rPr>
              <a:t>10</a:t>
            </a:r>
            <a:r>
              <a:rPr lang="en-US" sz="2000" b="1" u="none" baseline="30000" dirty="0">
                <a:effectLst>
                  <a:outerShdw blurRad="38100" dist="38100" dir="2700000" algn="tl">
                    <a:srgbClr val="000000"/>
                  </a:outerShdw>
                </a:effectLst>
                <a:latin typeface="Bell MT" pitchFamily="18" charset="0"/>
              </a:rPr>
              <a:t>th</a:t>
            </a:r>
            <a:r>
              <a:rPr lang="en-US" sz="2000" b="1" u="none" dirty="0">
                <a:effectLst>
                  <a:outerShdw blurRad="38100" dist="38100" dir="2700000" algn="tl">
                    <a:srgbClr val="000000"/>
                  </a:outerShdw>
                </a:effectLst>
                <a:latin typeface="Bell MT" pitchFamily="18" charset="0"/>
              </a:rPr>
              <a:t> Circuit </a:t>
            </a:r>
          </a:p>
        </p:txBody>
      </p:sp>
      <p:graphicFrame>
        <p:nvGraphicFramePr>
          <p:cNvPr id="1026" name="Object 10"/>
          <p:cNvGraphicFramePr>
            <a:graphicFrameLocks noChangeAspect="1"/>
          </p:cNvGraphicFramePr>
          <p:nvPr/>
        </p:nvGraphicFramePr>
        <p:xfrm>
          <a:off x="1905000" y="2057400"/>
          <a:ext cx="5486400" cy="3352800"/>
        </p:xfrm>
        <a:graphic>
          <a:graphicData uri="http://schemas.openxmlformats.org/presentationml/2006/ole">
            <p:oleObj spid="_x0000_s1026" name="Photo Editor Photo" r:id="rId4" imgW="7314286" imgH="4877481" progId="">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457200" y="0"/>
            <a:ext cx="8229600" cy="1371600"/>
          </a:xfrm>
        </p:spPr>
        <p:txBody>
          <a:bodyPr>
            <a:normAutofit/>
          </a:bodyPr>
          <a:lstStyle/>
          <a:p>
            <a:pPr eaLnBrk="1" fontAlgn="auto" hangingPunct="1">
              <a:spcAft>
                <a:spcPts val="0"/>
              </a:spcAft>
              <a:defRPr/>
            </a:pPr>
            <a:r>
              <a:rPr lang="en-US" sz="4800" dirty="0" smtClean="0">
                <a:solidFill>
                  <a:schemeClr val="accent4">
                    <a:lumMod val="50000"/>
                  </a:schemeClr>
                </a:solidFill>
                <a:latin typeface="Bell MT" pitchFamily="18" charset="0"/>
              </a:rPr>
              <a:t>Appeals</a:t>
            </a:r>
          </a:p>
        </p:txBody>
      </p:sp>
      <p:sp>
        <p:nvSpPr>
          <p:cNvPr id="14" name="Slide Number Placeholder 5"/>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endParaRPr lang="en-US" sz="1400" u="none" dirty="0">
              <a:effectLst>
                <a:outerShdw blurRad="38100" dist="38100" dir="2700000" algn="tl">
                  <a:srgbClr val="000000"/>
                </a:outerShdw>
              </a:effectLst>
              <a:latin typeface="Arial" charset="0"/>
            </a:endParaRPr>
          </a:p>
        </p:txBody>
      </p:sp>
      <p:pic>
        <p:nvPicPr>
          <p:cNvPr id="508931" name="Picture 3" descr="MCj02974750000[1]"/>
          <p:cNvPicPr>
            <a:picLocks noChangeAspect="1" noChangeArrowheads="1"/>
          </p:cNvPicPr>
          <p:nvPr/>
        </p:nvPicPr>
        <p:blipFill>
          <a:blip r:embed="rId3" cstate="print"/>
          <a:srcRect/>
          <a:stretch>
            <a:fillRect/>
          </a:stretch>
        </p:blipFill>
        <p:spPr bwMode="auto">
          <a:xfrm>
            <a:off x="1219200" y="1219200"/>
            <a:ext cx="671513" cy="762000"/>
          </a:xfrm>
          <a:prstGeom prst="rect">
            <a:avLst/>
          </a:prstGeom>
          <a:noFill/>
          <a:ln w="9525">
            <a:noFill/>
            <a:miter lim="800000"/>
            <a:headEnd/>
            <a:tailEnd/>
          </a:ln>
        </p:spPr>
      </p:pic>
      <p:pic>
        <p:nvPicPr>
          <p:cNvPr id="508932" name="Picture 4" descr="MCj02974750000[1]"/>
          <p:cNvPicPr>
            <a:picLocks noChangeAspect="1" noChangeArrowheads="1"/>
          </p:cNvPicPr>
          <p:nvPr/>
        </p:nvPicPr>
        <p:blipFill>
          <a:blip r:embed="rId3" cstate="print"/>
          <a:srcRect/>
          <a:stretch>
            <a:fillRect/>
          </a:stretch>
        </p:blipFill>
        <p:spPr bwMode="auto">
          <a:xfrm>
            <a:off x="1766888" y="1524000"/>
            <a:ext cx="671512" cy="762000"/>
          </a:xfrm>
          <a:prstGeom prst="rect">
            <a:avLst/>
          </a:prstGeom>
          <a:noFill/>
          <a:ln w="9525">
            <a:noFill/>
            <a:miter lim="800000"/>
            <a:headEnd/>
            <a:tailEnd/>
          </a:ln>
        </p:spPr>
      </p:pic>
      <p:pic>
        <p:nvPicPr>
          <p:cNvPr id="37894" name="Picture 5" descr="MCj02974750000[1]"/>
          <p:cNvPicPr>
            <a:picLocks noChangeAspect="1" noChangeArrowheads="1"/>
          </p:cNvPicPr>
          <p:nvPr/>
        </p:nvPicPr>
        <p:blipFill>
          <a:blip r:embed="rId3" cstate="print"/>
          <a:srcRect/>
          <a:stretch>
            <a:fillRect/>
          </a:stretch>
        </p:blipFill>
        <p:spPr bwMode="auto">
          <a:xfrm>
            <a:off x="1219200" y="4572000"/>
            <a:ext cx="671513" cy="762000"/>
          </a:xfrm>
          <a:prstGeom prst="rect">
            <a:avLst/>
          </a:prstGeom>
          <a:noFill/>
          <a:ln w="9525">
            <a:noFill/>
            <a:miter lim="800000"/>
            <a:headEnd/>
            <a:tailEnd/>
          </a:ln>
        </p:spPr>
      </p:pic>
      <p:pic>
        <p:nvPicPr>
          <p:cNvPr id="508934" name="Picture 6" descr="MCj02974750000[1]"/>
          <p:cNvPicPr>
            <a:picLocks noChangeAspect="1" noChangeArrowheads="1"/>
          </p:cNvPicPr>
          <p:nvPr/>
        </p:nvPicPr>
        <p:blipFill>
          <a:blip r:embed="rId3" cstate="print"/>
          <a:srcRect/>
          <a:stretch>
            <a:fillRect/>
          </a:stretch>
        </p:blipFill>
        <p:spPr bwMode="auto">
          <a:xfrm>
            <a:off x="623888" y="1600200"/>
            <a:ext cx="671512" cy="762000"/>
          </a:xfrm>
          <a:prstGeom prst="rect">
            <a:avLst/>
          </a:prstGeom>
          <a:noFill/>
          <a:ln w="9525">
            <a:noFill/>
            <a:miter lim="800000"/>
            <a:headEnd/>
            <a:tailEnd/>
          </a:ln>
        </p:spPr>
      </p:pic>
      <p:sp>
        <p:nvSpPr>
          <p:cNvPr id="508954" name="Text Box 26"/>
          <p:cNvSpPr txBox="1">
            <a:spLocks noChangeArrowheads="1"/>
          </p:cNvSpPr>
          <p:nvPr/>
        </p:nvSpPr>
        <p:spPr bwMode="auto">
          <a:xfrm>
            <a:off x="4904511" y="4648200"/>
            <a:ext cx="3096489" cy="523220"/>
          </a:xfrm>
          <a:prstGeom prst="rect">
            <a:avLst/>
          </a:prstGeom>
          <a:noFill/>
          <a:ln w="9525">
            <a:noFill/>
            <a:miter lim="800000"/>
            <a:headEnd/>
            <a:tailEnd/>
          </a:ln>
          <a:effectLst/>
        </p:spPr>
        <p:txBody>
          <a:bodyPr wrap="none">
            <a:spAutoFit/>
          </a:bodyPr>
          <a:lstStyle/>
          <a:p>
            <a:pPr eaLnBrk="0" hangingPunct="0">
              <a:defRPr/>
            </a:pPr>
            <a:r>
              <a:rPr lang="en-US" sz="2800" u="none" dirty="0">
                <a:effectLst>
                  <a:outerShdw blurRad="38100" dist="38100" dir="2700000" algn="tl">
                    <a:srgbClr val="000000"/>
                  </a:outerShdw>
                </a:effectLst>
                <a:latin typeface="Bell MT" pitchFamily="18" charset="0"/>
              </a:rPr>
              <a:t>U.S. Supreme Court</a:t>
            </a:r>
          </a:p>
        </p:txBody>
      </p:sp>
      <p:sp>
        <p:nvSpPr>
          <p:cNvPr id="508956" name="Text Box 28"/>
          <p:cNvSpPr txBox="1">
            <a:spLocks noChangeArrowheads="1"/>
          </p:cNvSpPr>
          <p:nvPr/>
        </p:nvSpPr>
        <p:spPr bwMode="auto">
          <a:xfrm>
            <a:off x="209783" y="2362200"/>
            <a:ext cx="2899897" cy="954107"/>
          </a:xfrm>
          <a:prstGeom prst="rect">
            <a:avLst/>
          </a:prstGeom>
          <a:noFill/>
          <a:ln w="9525">
            <a:noFill/>
            <a:miter lim="800000"/>
            <a:headEnd/>
            <a:tailEnd/>
          </a:ln>
          <a:effectLst/>
        </p:spPr>
        <p:txBody>
          <a:bodyPr wrap="none">
            <a:spAutoFit/>
          </a:bodyPr>
          <a:lstStyle/>
          <a:p>
            <a:pPr algn="ctr" eaLnBrk="0" hangingPunct="0">
              <a:defRPr/>
            </a:pPr>
            <a:r>
              <a:rPr lang="en-US" sz="2800" u="none" dirty="0">
                <a:effectLst>
                  <a:outerShdw blurRad="38100" dist="38100" dir="2700000" algn="tl">
                    <a:srgbClr val="000000"/>
                  </a:outerShdw>
                </a:effectLst>
                <a:latin typeface="Bell MT" pitchFamily="18" charset="0"/>
              </a:rPr>
              <a:t>10</a:t>
            </a:r>
            <a:r>
              <a:rPr lang="en-US" sz="2800" u="none" baseline="30000" dirty="0">
                <a:effectLst>
                  <a:outerShdw blurRad="38100" dist="38100" dir="2700000" algn="tl">
                    <a:srgbClr val="000000"/>
                  </a:outerShdw>
                </a:effectLst>
                <a:latin typeface="Bell MT" pitchFamily="18" charset="0"/>
              </a:rPr>
              <a:t>th</a:t>
            </a:r>
            <a:r>
              <a:rPr lang="en-US" sz="2800" u="none" dirty="0">
                <a:effectLst>
                  <a:outerShdw blurRad="38100" dist="38100" dir="2700000" algn="tl">
                    <a:srgbClr val="000000"/>
                  </a:outerShdw>
                </a:effectLst>
                <a:latin typeface="Bell MT" pitchFamily="18" charset="0"/>
              </a:rPr>
              <a:t> Circuit Court </a:t>
            </a:r>
          </a:p>
          <a:p>
            <a:pPr algn="ctr" eaLnBrk="0" hangingPunct="0">
              <a:defRPr/>
            </a:pPr>
            <a:r>
              <a:rPr lang="en-US" sz="2800" u="none" dirty="0">
                <a:effectLst>
                  <a:outerShdw blurRad="38100" dist="38100" dir="2700000" algn="tl">
                    <a:srgbClr val="000000"/>
                  </a:outerShdw>
                </a:effectLst>
                <a:latin typeface="Bell MT" pitchFamily="18" charset="0"/>
              </a:rPr>
              <a:t>of Appeals</a:t>
            </a:r>
          </a:p>
        </p:txBody>
      </p:sp>
      <p:sp>
        <p:nvSpPr>
          <p:cNvPr id="508957" name="Line 29"/>
          <p:cNvSpPr>
            <a:spLocks noChangeShapeType="1"/>
          </p:cNvSpPr>
          <p:nvPr/>
        </p:nvSpPr>
        <p:spPr bwMode="auto">
          <a:xfrm>
            <a:off x="2590800" y="2057400"/>
            <a:ext cx="1371600" cy="0"/>
          </a:xfrm>
          <a:prstGeom prst="line">
            <a:avLst/>
          </a:prstGeom>
          <a:noFill/>
          <a:ln w="76200">
            <a:solidFill>
              <a:schemeClr val="tx1"/>
            </a:solidFill>
            <a:round/>
            <a:headEnd/>
            <a:tailEnd type="triangle" w="med" len="med"/>
          </a:ln>
        </p:spPr>
        <p:txBody>
          <a:bodyPr/>
          <a:lstStyle/>
          <a:p>
            <a:endParaRPr lang="en-US"/>
          </a:p>
        </p:txBody>
      </p:sp>
      <p:sp>
        <p:nvSpPr>
          <p:cNvPr id="508958" name="Line 30"/>
          <p:cNvSpPr>
            <a:spLocks noChangeShapeType="1"/>
          </p:cNvSpPr>
          <p:nvPr/>
        </p:nvSpPr>
        <p:spPr bwMode="auto">
          <a:xfrm flipH="1" flipV="1">
            <a:off x="1600200" y="3276600"/>
            <a:ext cx="0" cy="1143000"/>
          </a:xfrm>
          <a:prstGeom prst="line">
            <a:avLst/>
          </a:prstGeom>
          <a:noFill/>
          <a:ln w="76200">
            <a:solidFill>
              <a:schemeClr val="tx1"/>
            </a:solidFill>
            <a:round/>
            <a:headEnd/>
            <a:tailEnd type="triangle" w="med" len="med"/>
          </a:ln>
        </p:spPr>
        <p:txBody>
          <a:bodyPr/>
          <a:lstStyle/>
          <a:p>
            <a:endParaRPr lang="en-US"/>
          </a:p>
        </p:txBody>
      </p:sp>
      <p:sp>
        <p:nvSpPr>
          <p:cNvPr id="16" name="Rectangle 15"/>
          <p:cNvSpPr/>
          <p:nvPr/>
        </p:nvSpPr>
        <p:spPr>
          <a:xfrm>
            <a:off x="228600" y="5410200"/>
            <a:ext cx="3200400" cy="954107"/>
          </a:xfrm>
          <a:prstGeom prst="rect">
            <a:avLst/>
          </a:prstGeom>
        </p:spPr>
        <p:txBody>
          <a:bodyPr wrap="square">
            <a:spAutoFit/>
          </a:bodyPr>
          <a:lstStyle/>
          <a:p>
            <a:pPr eaLnBrk="0" hangingPunct="0">
              <a:defRPr/>
            </a:pPr>
            <a:r>
              <a:rPr lang="en-US" sz="2800" u="none" dirty="0">
                <a:effectLst>
                  <a:outerShdw blurRad="38100" dist="38100" dir="2700000" algn="tl">
                    <a:srgbClr val="000000"/>
                  </a:outerShdw>
                </a:effectLst>
                <a:latin typeface="Bell MT" pitchFamily="18" charset="0"/>
              </a:rPr>
              <a:t>Colorado Federal </a:t>
            </a:r>
          </a:p>
          <a:p>
            <a:pPr eaLnBrk="0" hangingPunct="0">
              <a:defRPr/>
            </a:pPr>
            <a:r>
              <a:rPr lang="en-US" sz="2800" u="none" dirty="0">
                <a:effectLst>
                  <a:outerShdw blurRad="38100" dist="38100" dir="2700000" algn="tl">
                    <a:srgbClr val="000000"/>
                  </a:outerShdw>
                </a:effectLst>
                <a:latin typeface="Bell MT" pitchFamily="18" charset="0"/>
              </a:rPr>
              <a:t>     Trial Court</a:t>
            </a:r>
          </a:p>
        </p:txBody>
      </p:sp>
      <p:sp>
        <p:nvSpPr>
          <p:cNvPr id="18" name="Text Box 31"/>
          <p:cNvSpPr txBox="1">
            <a:spLocks noChangeArrowheads="1"/>
          </p:cNvSpPr>
          <p:nvPr/>
        </p:nvSpPr>
        <p:spPr bwMode="auto">
          <a:xfrm>
            <a:off x="4294135" y="5181600"/>
            <a:ext cx="4364143" cy="646331"/>
          </a:xfrm>
          <a:prstGeom prst="rect">
            <a:avLst/>
          </a:prstGeom>
          <a:noFill/>
          <a:ln w="9525">
            <a:noFill/>
            <a:miter lim="800000"/>
            <a:headEnd/>
            <a:tailEnd/>
          </a:ln>
        </p:spPr>
        <p:txBody>
          <a:bodyPr wrap="none">
            <a:spAutoFit/>
          </a:bodyPr>
          <a:lstStyle/>
          <a:p>
            <a:pPr algn="ctr" eaLnBrk="0" hangingPunct="0"/>
            <a:r>
              <a:rPr lang="en-US" u="none" dirty="0" err="1">
                <a:latin typeface="Bell MT" pitchFamily="18" charset="0"/>
              </a:rPr>
              <a:t>Sotomayor</a:t>
            </a:r>
            <a:r>
              <a:rPr lang="en-US" u="none" dirty="0">
                <a:latin typeface="Bell MT" pitchFamily="18" charset="0"/>
              </a:rPr>
              <a:t>, </a:t>
            </a:r>
            <a:r>
              <a:rPr lang="en-US" u="none" dirty="0" err="1">
                <a:latin typeface="Bell MT" pitchFamily="18" charset="0"/>
              </a:rPr>
              <a:t>Breyer</a:t>
            </a:r>
            <a:r>
              <a:rPr lang="en-US" u="none" dirty="0">
                <a:latin typeface="Bell MT" pitchFamily="18" charset="0"/>
              </a:rPr>
              <a:t>, Alito, </a:t>
            </a:r>
            <a:r>
              <a:rPr lang="en-US" u="none" dirty="0" err="1">
                <a:latin typeface="Bell MT" pitchFamily="18" charset="0"/>
              </a:rPr>
              <a:t>Kagan</a:t>
            </a:r>
            <a:endParaRPr lang="en-US" u="none" dirty="0">
              <a:latin typeface="Bell MT" pitchFamily="18" charset="0"/>
            </a:endParaRPr>
          </a:p>
          <a:p>
            <a:pPr algn="ctr" eaLnBrk="0" hangingPunct="0"/>
            <a:r>
              <a:rPr lang="en-US" u="none" dirty="0">
                <a:latin typeface="Bell MT" pitchFamily="18" charset="0"/>
              </a:rPr>
              <a:t>Thomas, Scalia, Roberts, Kennedy, Ginsburg</a:t>
            </a:r>
          </a:p>
        </p:txBody>
      </p:sp>
      <p:pic>
        <p:nvPicPr>
          <p:cNvPr id="67586" name="Picture 2" descr="File:Supreme Court US 2010.jpg">
            <a:hlinkClick r:id="rId4"/>
          </p:cNvPr>
          <p:cNvPicPr>
            <a:picLocks noChangeAspect="1" noChangeArrowheads="1"/>
          </p:cNvPicPr>
          <p:nvPr/>
        </p:nvPicPr>
        <p:blipFill>
          <a:blip r:embed="rId5" cstate="print"/>
          <a:srcRect/>
          <a:stretch>
            <a:fillRect/>
          </a:stretch>
        </p:blipFill>
        <p:spPr bwMode="auto">
          <a:xfrm>
            <a:off x="4038600" y="1371600"/>
            <a:ext cx="4691063"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8958"/>
                                        </p:tgtEl>
                                        <p:attrNameLst>
                                          <p:attrName>style.visibility</p:attrName>
                                        </p:attrNameLst>
                                      </p:cBhvr>
                                      <p:to>
                                        <p:strVal val="visible"/>
                                      </p:to>
                                    </p:set>
                                    <p:animEffect transition="in" filter="wipe(down)">
                                      <p:cBhvr>
                                        <p:cTn id="7" dur="500"/>
                                        <p:tgtEl>
                                          <p:spTgt spid="50895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089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89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89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89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08957"/>
                                        </p:tgtEl>
                                        <p:attrNameLst>
                                          <p:attrName>style.visibility</p:attrName>
                                        </p:attrNameLst>
                                      </p:cBhvr>
                                      <p:to>
                                        <p:strVal val="visible"/>
                                      </p:to>
                                    </p:set>
                                    <p:anim calcmode="lin" valueType="num">
                                      <p:cBhvr>
                                        <p:cTn id="21" dur="1000" fill="hold"/>
                                        <p:tgtEl>
                                          <p:spTgt spid="508957"/>
                                        </p:tgtEl>
                                        <p:attrNameLst>
                                          <p:attrName>ppt_x</p:attrName>
                                        </p:attrNameLst>
                                      </p:cBhvr>
                                      <p:tavLst>
                                        <p:tav tm="0">
                                          <p:val>
                                            <p:strVal val="#ppt_x-.2"/>
                                          </p:val>
                                        </p:tav>
                                        <p:tav tm="100000">
                                          <p:val>
                                            <p:strVal val="#ppt_x"/>
                                          </p:val>
                                        </p:tav>
                                      </p:tavLst>
                                    </p:anim>
                                    <p:anim calcmode="lin" valueType="num">
                                      <p:cBhvr>
                                        <p:cTn id="22" dur="1000" fill="hold"/>
                                        <p:tgtEl>
                                          <p:spTgt spid="50895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0895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08954"/>
                                        </p:tgtEl>
                                        <p:attrNameLst>
                                          <p:attrName>style.visibility</p:attrName>
                                        </p:attrNameLst>
                                      </p:cBhvr>
                                      <p:to>
                                        <p:strVal val="visible"/>
                                      </p:to>
                                    </p:set>
                                    <p:animEffect transition="in" filter="blinds(horizontal)">
                                      <p:cBhvr>
                                        <p:cTn id="26" dur="500"/>
                                        <p:tgtEl>
                                          <p:spTgt spid="50895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1" presetClass="entr" presetSubtype="0" fill="hold" nodeType="withEffect">
                                  <p:stCondLst>
                                    <p:cond delay="0"/>
                                  </p:stCondLst>
                                  <p:childTnLst>
                                    <p:set>
                                      <p:cBhvr>
                                        <p:cTn id="31" dur="1" fill="hold">
                                          <p:stCondLst>
                                            <p:cond delay="0"/>
                                          </p:stCondLst>
                                        </p:cTn>
                                        <p:tgtEl>
                                          <p:spTgt spid="67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54" grpId="0"/>
      <p:bldP spid="508956" grpId="0"/>
      <p:bldP spid="508957" grpId="0" animBg="1"/>
      <p:bldP spid="508958"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sp>
        <p:nvSpPr>
          <p:cNvPr id="53251" name="Text Box 9"/>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grpSp>
        <p:nvGrpSpPr>
          <p:cNvPr id="2" name="Group 13"/>
          <p:cNvGrpSpPr>
            <a:grpSpLocks/>
          </p:cNvGrpSpPr>
          <p:nvPr/>
        </p:nvGrpSpPr>
        <p:grpSpPr bwMode="auto">
          <a:xfrm>
            <a:off x="609600" y="457200"/>
            <a:ext cx="7924800" cy="5247620"/>
            <a:chOff x="609600" y="457200"/>
            <a:chExt cx="7924800" cy="5247620"/>
          </a:xfrm>
        </p:grpSpPr>
        <p:sp>
          <p:nvSpPr>
            <p:cNvPr id="53253" name="Text Box 4"/>
            <p:cNvSpPr txBox="1">
              <a:spLocks noChangeArrowheads="1"/>
            </p:cNvSpPr>
            <p:nvPr/>
          </p:nvSpPr>
          <p:spPr bwMode="auto">
            <a:xfrm>
              <a:off x="5943600" y="2209800"/>
              <a:ext cx="2590800" cy="523220"/>
            </a:xfrm>
            <a:prstGeom prst="rect">
              <a:avLst/>
            </a:prstGeom>
            <a:noFill/>
            <a:ln w="9525">
              <a:noFill/>
              <a:miter lim="800000"/>
              <a:headEnd/>
              <a:tailEnd/>
            </a:ln>
          </p:spPr>
          <p:txBody>
            <a:bodyPr>
              <a:spAutoFit/>
            </a:bodyPr>
            <a:lstStyle/>
            <a:p>
              <a:pPr algn="ctr"/>
              <a:r>
                <a:rPr lang="en-US" sz="2800" u="none" dirty="0">
                  <a:latin typeface="Bell MT" pitchFamily="18" charset="0"/>
                </a:rPr>
                <a:t>Equally to All</a:t>
              </a:r>
            </a:p>
          </p:txBody>
        </p:sp>
        <p:sp>
          <p:nvSpPr>
            <p:cNvPr id="53254" name="Text Box 5"/>
            <p:cNvSpPr txBox="1">
              <a:spLocks noChangeArrowheads="1"/>
            </p:cNvSpPr>
            <p:nvPr/>
          </p:nvSpPr>
          <p:spPr bwMode="auto">
            <a:xfrm>
              <a:off x="609600" y="1997075"/>
              <a:ext cx="2819400" cy="954107"/>
            </a:xfrm>
            <a:prstGeom prst="rect">
              <a:avLst/>
            </a:prstGeom>
            <a:noFill/>
            <a:ln w="9525">
              <a:noFill/>
              <a:miter lim="800000"/>
              <a:headEnd/>
              <a:tailEnd/>
            </a:ln>
          </p:spPr>
          <p:txBody>
            <a:bodyPr>
              <a:spAutoFit/>
            </a:bodyPr>
            <a:lstStyle/>
            <a:p>
              <a:pPr algn="ctr"/>
              <a:r>
                <a:rPr lang="en-US" sz="2800" u="none" dirty="0">
                  <a:latin typeface="Bell MT" pitchFamily="18" charset="0"/>
                </a:rPr>
                <a:t>Applying </a:t>
              </a:r>
            </a:p>
            <a:p>
              <a:pPr algn="ctr"/>
              <a:r>
                <a:rPr lang="en-US" sz="2800" u="none" dirty="0">
                  <a:latin typeface="Bell MT" pitchFamily="18" charset="0"/>
                </a:rPr>
                <a:t>the Rule of Law</a:t>
              </a:r>
            </a:p>
          </p:txBody>
        </p:sp>
        <p:sp>
          <p:nvSpPr>
            <p:cNvPr id="53255" name="Text Box 6"/>
            <p:cNvSpPr txBox="1">
              <a:spLocks noChangeArrowheads="1"/>
            </p:cNvSpPr>
            <p:nvPr/>
          </p:nvSpPr>
          <p:spPr bwMode="auto">
            <a:xfrm>
              <a:off x="2286000" y="5181600"/>
              <a:ext cx="4800600" cy="523220"/>
            </a:xfrm>
            <a:prstGeom prst="rect">
              <a:avLst/>
            </a:prstGeom>
            <a:noFill/>
            <a:ln w="9525">
              <a:noFill/>
              <a:miter lim="800000"/>
              <a:headEnd/>
              <a:tailEnd/>
            </a:ln>
          </p:spPr>
          <p:txBody>
            <a:bodyPr>
              <a:spAutoFit/>
            </a:bodyPr>
            <a:lstStyle/>
            <a:p>
              <a:pPr algn="ctr"/>
              <a:r>
                <a:rPr lang="en-US" sz="2800" u="none" dirty="0">
                  <a:latin typeface="Bell MT" pitchFamily="18" charset="0"/>
                </a:rPr>
                <a:t>Fair &amp; Impartial Courts</a:t>
              </a:r>
            </a:p>
          </p:txBody>
        </p:sp>
        <p:grpSp>
          <p:nvGrpSpPr>
            <p:cNvPr id="3" name="Group 12"/>
            <p:cNvGrpSpPr>
              <a:grpSpLocks/>
            </p:cNvGrpSpPr>
            <p:nvPr/>
          </p:nvGrpSpPr>
          <p:grpSpPr bwMode="auto">
            <a:xfrm>
              <a:off x="2057400" y="457200"/>
              <a:ext cx="5105400" cy="4724400"/>
              <a:chOff x="2057400" y="457200"/>
              <a:chExt cx="5105400" cy="4724400"/>
            </a:xfrm>
          </p:grpSpPr>
          <p:sp>
            <p:nvSpPr>
              <p:cNvPr id="11" name="Isosceles Triangle 10"/>
              <p:cNvSpPr/>
              <p:nvPr/>
            </p:nvSpPr>
            <p:spPr>
              <a:xfrm>
                <a:off x="2057400" y="457200"/>
                <a:ext cx="5105400" cy="4724400"/>
              </a:xfrm>
              <a:prstGeom prst="triangle">
                <a:avLst>
                  <a:gd name="adj" fmla="val 50298"/>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8" name="TextBox 9"/>
              <p:cNvSpPr txBox="1">
                <a:spLocks noChangeArrowheads="1"/>
              </p:cNvSpPr>
              <p:nvPr/>
            </p:nvSpPr>
            <p:spPr bwMode="auto">
              <a:xfrm>
                <a:off x="2971800" y="2743200"/>
                <a:ext cx="3153228" cy="2000548"/>
              </a:xfrm>
              <a:prstGeom prst="rect">
                <a:avLst/>
              </a:prstGeom>
              <a:noFill/>
              <a:ln w="9525">
                <a:noFill/>
                <a:miter lim="800000"/>
                <a:headEnd/>
                <a:tailEnd/>
              </a:ln>
            </p:spPr>
            <p:txBody>
              <a:bodyPr wrap="square">
                <a:spAutoFit/>
              </a:bodyPr>
              <a:lstStyle/>
              <a:p>
                <a:pPr algn="ctr"/>
                <a:r>
                  <a:rPr lang="en-US" sz="6200" b="1" u="none" dirty="0">
                    <a:solidFill>
                      <a:srgbClr val="1E2171"/>
                    </a:solidFill>
                    <a:effectLst>
                      <a:outerShdw blurRad="38100" dist="38100" dir="2700000" algn="tl">
                        <a:srgbClr val="000000">
                          <a:alpha val="43137"/>
                        </a:srgbClr>
                      </a:outerShdw>
                    </a:effectLst>
                    <a:latin typeface="Bell MT" pitchFamily="18" charset="0"/>
                  </a:rPr>
                  <a:t>Equal Justice </a:t>
                </a:r>
              </a:p>
            </p:txBody>
          </p: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8" descr="New Image.TIF"/>
          <p:cNvPicPr>
            <a:picLocks noChangeAspect="1"/>
          </p:cNvPicPr>
          <p:nvPr/>
        </p:nvPicPr>
        <p:blipFill>
          <a:blip r:embed="rId3" cstate="print"/>
          <a:srcRect/>
          <a:stretch>
            <a:fillRect/>
          </a:stretch>
        </p:blipFill>
        <p:spPr bwMode="auto">
          <a:xfrm>
            <a:off x="3429000" y="2468563"/>
            <a:ext cx="2819400" cy="1265237"/>
          </a:xfrm>
          <a:prstGeom prst="rect">
            <a:avLst/>
          </a:prstGeom>
          <a:noFill/>
          <a:ln w="9525">
            <a:noFill/>
            <a:miter lim="800000"/>
            <a:headEnd/>
            <a:tailEnd/>
          </a:ln>
        </p:spPr>
      </p:pic>
      <p:pic>
        <p:nvPicPr>
          <p:cNvPr id="39939" name="Picture 2" descr="Cheyenne County"/>
          <p:cNvPicPr>
            <a:picLocks noChangeAspect="1" noChangeArrowheads="1"/>
          </p:cNvPicPr>
          <p:nvPr/>
        </p:nvPicPr>
        <p:blipFill>
          <a:blip r:embed="rId4" cstate="print"/>
          <a:srcRect/>
          <a:stretch>
            <a:fillRect/>
          </a:stretch>
        </p:blipFill>
        <p:spPr bwMode="auto">
          <a:xfrm>
            <a:off x="1371600" y="2133600"/>
            <a:ext cx="1905000" cy="1428750"/>
          </a:xfrm>
          <a:prstGeom prst="rect">
            <a:avLst/>
          </a:prstGeom>
          <a:noFill/>
          <a:ln w="9525">
            <a:noFill/>
            <a:miter lim="800000"/>
            <a:headEnd/>
            <a:tailEnd/>
          </a:ln>
        </p:spPr>
      </p:pic>
      <p:pic>
        <p:nvPicPr>
          <p:cNvPr id="39940" name="Picture 4" descr="delta co"/>
          <p:cNvPicPr>
            <a:picLocks noChangeAspect="1" noChangeArrowheads="1"/>
          </p:cNvPicPr>
          <p:nvPr/>
        </p:nvPicPr>
        <p:blipFill>
          <a:blip r:embed="rId5" cstate="print"/>
          <a:srcRect/>
          <a:stretch>
            <a:fillRect/>
          </a:stretch>
        </p:blipFill>
        <p:spPr bwMode="auto">
          <a:xfrm>
            <a:off x="5410200" y="1371600"/>
            <a:ext cx="1828800" cy="1133475"/>
          </a:xfrm>
          <a:prstGeom prst="rect">
            <a:avLst/>
          </a:prstGeom>
          <a:noFill/>
          <a:ln w="9525">
            <a:noFill/>
            <a:miter lim="800000"/>
            <a:headEnd/>
            <a:tailEnd/>
          </a:ln>
        </p:spPr>
      </p:pic>
      <p:pic>
        <p:nvPicPr>
          <p:cNvPr id="39941" name="Picture 5" descr="denver district"/>
          <p:cNvPicPr>
            <a:picLocks noChangeAspect="1" noChangeArrowheads="1"/>
          </p:cNvPicPr>
          <p:nvPr/>
        </p:nvPicPr>
        <p:blipFill>
          <a:blip r:embed="rId6" cstate="print"/>
          <a:srcRect/>
          <a:stretch>
            <a:fillRect/>
          </a:stretch>
        </p:blipFill>
        <p:spPr bwMode="auto">
          <a:xfrm>
            <a:off x="2590800" y="838200"/>
            <a:ext cx="1905000" cy="1525588"/>
          </a:xfrm>
          <a:prstGeom prst="rect">
            <a:avLst/>
          </a:prstGeom>
          <a:noFill/>
          <a:ln w="9525">
            <a:noFill/>
            <a:miter lim="800000"/>
            <a:headEnd/>
            <a:tailEnd/>
          </a:ln>
        </p:spPr>
      </p:pic>
      <p:pic>
        <p:nvPicPr>
          <p:cNvPr id="39942" name="Picture 6" descr="elbert co"/>
          <p:cNvPicPr>
            <a:picLocks noChangeAspect="1" noChangeArrowheads="1"/>
          </p:cNvPicPr>
          <p:nvPr/>
        </p:nvPicPr>
        <p:blipFill>
          <a:blip r:embed="rId7" cstate="print"/>
          <a:srcRect/>
          <a:stretch>
            <a:fillRect/>
          </a:stretch>
        </p:blipFill>
        <p:spPr bwMode="auto">
          <a:xfrm>
            <a:off x="2971800" y="4495800"/>
            <a:ext cx="1951038" cy="1463675"/>
          </a:xfrm>
          <a:prstGeom prst="rect">
            <a:avLst/>
          </a:prstGeom>
          <a:noFill/>
          <a:ln w="9525">
            <a:noFill/>
            <a:miter lim="800000"/>
            <a:headEnd/>
            <a:tailEnd/>
          </a:ln>
        </p:spPr>
      </p:pic>
      <p:pic>
        <p:nvPicPr>
          <p:cNvPr id="39943" name="Picture 8" descr="jackson co"/>
          <p:cNvPicPr>
            <a:picLocks noChangeAspect="1" noChangeArrowheads="1"/>
          </p:cNvPicPr>
          <p:nvPr/>
        </p:nvPicPr>
        <p:blipFill>
          <a:blip r:embed="rId8" cstate="print"/>
          <a:srcRect/>
          <a:stretch>
            <a:fillRect/>
          </a:stretch>
        </p:blipFill>
        <p:spPr bwMode="auto">
          <a:xfrm>
            <a:off x="4572000" y="3810000"/>
            <a:ext cx="1722438" cy="1292225"/>
          </a:xfrm>
          <a:prstGeom prst="rect">
            <a:avLst/>
          </a:prstGeom>
          <a:noFill/>
          <a:ln w="9525">
            <a:noFill/>
            <a:miter lim="800000"/>
            <a:headEnd/>
            <a:tailEnd/>
          </a:ln>
        </p:spPr>
      </p:pic>
      <p:pic>
        <p:nvPicPr>
          <p:cNvPr id="39944" name="Picture 9" descr="jefferson co"/>
          <p:cNvPicPr>
            <a:picLocks noChangeAspect="1" noChangeArrowheads="1"/>
          </p:cNvPicPr>
          <p:nvPr/>
        </p:nvPicPr>
        <p:blipFill>
          <a:blip r:embed="rId9" cstate="print"/>
          <a:srcRect/>
          <a:stretch>
            <a:fillRect/>
          </a:stretch>
        </p:blipFill>
        <p:spPr bwMode="auto">
          <a:xfrm>
            <a:off x="2362200" y="4038600"/>
            <a:ext cx="1331913" cy="998538"/>
          </a:xfrm>
          <a:prstGeom prst="rect">
            <a:avLst/>
          </a:prstGeom>
          <a:noFill/>
          <a:ln w="9525">
            <a:noFill/>
            <a:miter lim="800000"/>
            <a:headEnd/>
            <a:tailEnd/>
          </a:ln>
        </p:spPr>
      </p:pic>
      <p:pic>
        <p:nvPicPr>
          <p:cNvPr id="39945" name="Picture 10" descr="logan county"/>
          <p:cNvPicPr>
            <a:picLocks noChangeAspect="1" noChangeArrowheads="1"/>
          </p:cNvPicPr>
          <p:nvPr/>
        </p:nvPicPr>
        <p:blipFill>
          <a:blip r:embed="rId10" cstate="print"/>
          <a:srcRect/>
          <a:stretch>
            <a:fillRect/>
          </a:stretch>
        </p:blipFill>
        <p:spPr bwMode="auto">
          <a:xfrm>
            <a:off x="4191000" y="381000"/>
            <a:ext cx="1524000" cy="1143000"/>
          </a:xfrm>
          <a:prstGeom prst="rect">
            <a:avLst/>
          </a:prstGeom>
          <a:noFill/>
          <a:ln w="9525">
            <a:noFill/>
            <a:miter lim="800000"/>
            <a:headEnd/>
            <a:tailEnd/>
          </a:ln>
        </p:spPr>
      </p:pic>
      <p:pic>
        <p:nvPicPr>
          <p:cNvPr id="39946" name="Picture 11" descr="weld co"/>
          <p:cNvPicPr>
            <a:picLocks noChangeAspect="1" noChangeArrowheads="1"/>
          </p:cNvPicPr>
          <p:nvPr/>
        </p:nvPicPr>
        <p:blipFill>
          <a:blip r:embed="rId11" cstate="print"/>
          <a:srcRect/>
          <a:stretch>
            <a:fillRect/>
          </a:stretch>
        </p:blipFill>
        <p:spPr bwMode="auto">
          <a:xfrm>
            <a:off x="1219200" y="3505200"/>
            <a:ext cx="1371600" cy="985838"/>
          </a:xfrm>
          <a:prstGeom prst="rect">
            <a:avLst/>
          </a:prstGeom>
          <a:noFill/>
          <a:ln w="9525">
            <a:noFill/>
            <a:miter lim="800000"/>
            <a:headEnd/>
            <a:tailEnd/>
          </a:ln>
        </p:spPr>
      </p:pic>
      <p:pic>
        <p:nvPicPr>
          <p:cNvPr id="39947" name="Picture 12" descr="san miguel co"/>
          <p:cNvPicPr>
            <a:picLocks noChangeAspect="1" noChangeArrowheads="1"/>
          </p:cNvPicPr>
          <p:nvPr/>
        </p:nvPicPr>
        <p:blipFill>
          <a:blip r:embed="rId12" cstate="print"/>
          <a:srcRect/>
          <a:stretch>
            <a:fillRect/>
          </a:stretch>
        </p:blipFill>
        <p:spPr bwMode="auto">
          <a:xfrm>
            <a:off x="6096000" y="4572000"/>
            <a:ext cx="1371600" cy="1096963"/>
          </a:xfrm>
          <a:prstGeom prst="rect">
            <a:avLst/>
          </a:prstGeom>
          <a:noFill/>
          <a:ln w="9525">
            <a:noFill/>
            <a:miter lim="800000"/>
            <a:headEnd/>
            <a:tailEnd/>
          </a:ln>
        </p:spPr>
      </p:pic>
      <p:pic>
        <p:nvPicPr>
          <p:cNvPr id="39948" name="Picture 13" descr="El Paso County Courthouse"/>
          <p:cNvPicPr>
            <a:picLocks noChangeAspect="1" noChangeArrowheads="1"/>
          </p:cNvPicPr>
          <p:nvPr/>
        </p:nvPicPr>
        <p:blipFill>
          <a:blip r:embed="rId13" cstate="print"/>
          <a:srcRect/>
          <a:stretch>
            <a:fillRect/>
          </a:stretch>
        </p:blipFill>
        <p:spPr bwMode="auto">
          <a:xfrm>
            <a:off x="6629400" y="2590800"/>
            <a:ext cx="1371600" cy="914400"/>
          </a:xfrm>
          <a:prstGeom prst="rect">
            <a:avLst/>
          </a:prstGeom>
          <a:noFill/>
          <a:ln w="9525">
            <a:noFill/>
            <a:miter lim="800000"/>
            <a:headEnd/>
            <a:tailEnd/>
          </a:ln>
        </p:spPr>
      </p:pic>
      <p:sp>
        <p:nvSpPr>
          <p:cNvPr id="12" name="Text Box 14"/>
          <p:cNvSpPr txBox="1">
            <a:spLocks noChangeArrowheads="1"/>
          </p:cNvSpPr>
          <p:nvPr/>
        </p:nvSpPr>
        <p:spPr bwMode="auto">
          <a:xfrm>
            <a:off x="533400" y="1752600"/>
            <a:ext cx="8001000" cy="1446213"/>
          </a:xfrm>
          <a:prstGeom prst="rect">
            <a:avLst/>
          </a:prstGeom>
          <a:noFill/>
          <a:ln w="9525">
            <a:noFill/>
            <a:miter lim="800000"/>
            <a:headEnd/>
            <a:tailEnd/>
          </a:ln>
          <a:effectLst/>
        </p:spPr>
        <p:txBody>
          <a:bodyPr>
            <a:spAutoFit/>
          </a:bodyPr>
          <a:lstStyle/>
          <a:p>
            <a:pPr algn="ctr">
              <a:spcBef>
                <a:spcPct val="50000"/>
              </a:spcBef>
              <a:defRPr/>
            </a:pPr>
            <a:r>
              <a:rPr lang="en-US" sz="8800" b="1" i="1" u="none" dirty="0">
                <a:effectLst>
                  <a:outerShdw blurRad="38100" dist="38100" dir="2700000" algn="tl">
                    <a:srgbClr val="000000"/>
                  </a:outerShdw>
                </a:effectLst>
                <a:latin typeface="Bell MT" pitchFamily="18" charset="0"/>
              </a:rPr>
              <a:t>Our Courts</a:t>
            </a:r>
          </a:p>
        </p:txBody>
      </p:sp>
      <p:sp>
        <p:nvSpPr>
          <p:cNvPr id="13" name="Text Box 15"/>
          <p:cNvSpPr txBox="1">
            <a:spLocks noChangeArrowheads="1"/>
          </p:cNvSpPr>
          <p:nvPr/>
        </p:nvSpPr>
        <p:spPr bwMode="auto">
          <a:xfrm>
            <a:off x="1143000" y="3124200"/>
            <a:ext cx="7239000" cy="830263"/>
          </a:xfrm>
          <a:prstGeom prst="rect">
            <a:avLst/>
          </a:prstGeom>
          <a:noFill/>
          <a:ln w="9525">
            <a:noFill/>
            <a:miter lim="800000"/>
            <a:headEnd/>
            <a:tailEnd/>
          </a:ln>
          <a:effectLst/>
        </p:spPr>
        <p:txBody>
          <a:bodyPr>
            <a:spAutoFit/>
          </a:bodyPr>
          <a:lstStyle/>
          <a:p>
            <a:pPr algn="ctr">
              <a:spcBef>
                <a:spcPct val="50000"/>
              </a:spcBef>
              <a:defRPr/>
            </a:pPr>
            <a:r>
              <a:rPr lang="en-US" sz="4800" b="1" u="none" dirty="0">
                <a:effectLst>
                  <a:outerShdw blurRad="38100" dist="38100" dir="2700000" algn="tl">
                    <a:srgbClr val="000000"/>
                  </a:outerShdw>
                </a:effectLst>
                <a:latin typeface="Bell MT" pitchFamily="18" charset="0"/>
              </a:rPr>
              <a:t>Serving Colorado</a:t>
            </a:r>
          </a:p>
        </p:txBody>
      </p:sp>
      <p:sp>
        <p:nvSpPr>
          <p:cNvPr id="14" name="Text Box 16"/>
          <p:cNvSpPr txBox="1">
            <a:spLocks noChangeArrowheads="1"/>
          </p:cNvSpPr>
          <p:nvPr/>
        </p:nvSpPr>
        <p:spPr bwMode="auto">
          <a:xfrm>
            <a:off x="381000" y="3962400"/>
            <a:ext cx="8610600" cy="769938"/>
          </a:xfrm>
          <a:prstGeom prst="rect">
            <a:avLst/>
          </a:prstGeom>
          <a:noFill/>
          <a:ln w="9525">
            <a:noFill/>
            <a:miter lim="800000"/>
            <a:headEnd/>
            <a:tailEnd/>
          </a:ln>
          <a:effectLst/>
        </p:spPr>
        <p:txBody>
          <a:bodyPr>
            <a:spAutoFit/>
          </a:bodyPr>
          <a:lstStyle/>
          <a:p>
            <a:pPr algn="ctr">
              <a:defRPr/>
            </a:pPr>
            <a:r>
              <a:rPr lang="en-US" sz="4400" b="1" u="none" dirty="0">
                <a:effectLst>
                  <a:outerShdw blurRad="38100" dist="38100" dir="2700000" algn="tl">
                    <a:srgbClr val="000000"/>
                  </a:outerShdw>
                </a:effectLst>
                <a:latin typeface="Bell MT" pitchFamily="18" charset="0"/>
              </a:rPr>
              <a:t>Serving Justice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upreme Ct Equal Justice under Law #3"/>
          <p:cNvPicPr>
            <a:picLocks noGrp="1" noChangeAspect="1" noChangeArrowheads="1"/>
          </p:cNvPicPr>
          <p:nvPr>
            <p:ph idx="1"/>
          </p:nvPr>
        </p:nvPicPr>
        <p:blipFill>
          <a:blip r:embed="rId3" cstate="print"/>
          <a:srcRect r="2856"/>
          <a:stretch>
            <a:fillRect/>
          </a:stretch>
        </p:blipFill>
        <p:spPr>
          <a:xfrm>
            <a:off x="1905000" y="990600"/>
            <a:ext cx="5181600" cy="3667125"/>
          </a:xfrm>
        </p:spPr>
      </p:pic>
      <p:sp>
        <p:nvSpPr>
          <p:cNvPr id="261123" name="Text Box 3"/>
          <p:cNvSpPr txBox="1">
            <a:spLocks noChangeArrowheads="1"/>
          </p:cNvSpPr>
          <p:nvPr/>
        </p:nvSpPr>
        <p:spPr bwMode="auto">
          <a:xfrm>
            <a:off x="838200" y="4876800"/>
            <a:ext cx="7391400" cy="1292662"/>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3600" b="1" u="none" dirty="0">
                <a:solidFill>
                  <a:srgbClr val="1E2171"/>
                </a:solidFill>
                <a:effectLst>
                  <a:outerShdw blurRad="38100" dist="38100" dir="2700000" algn="tl">
                    <a:srgbClr val="000000"/>
                  </a:outerShdw>
                </a:effectLst>
                <a:latin typeface="Bell MT" pitchFamily="18" charset="0"/>
              </a:rPr>
              <a:t>EQUAL JUSTICE UNDER LAW</a:t>
            </a:r>
          </a:p>
          <a:p>
            <a:pPr algn="ctr" eaLnBrk="0" hangingPunct="0">
              <a:spcBef>
                <a:spcPct val="50000"/>
              </a:spcBef>
              <a:defRPr/>
            </a:pPr>
            <a:r>
              <a:rPr lang="en-US" sz="2800" u="none" dirty="0">
                <a:latin typeface="Bell MT" pitchFamily="18" charset="0"/>
              </a:rPr>
              <a:t>Entrance to the U.S. Supreme Court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228600"/>
            <a:ext cx="8229600" cy="1143000"/>
          </a:xfrm>
        </p:spPr>
        <p:txBody>
          <a:bodyPr>
            <a:normAutofit/>
          </a:bodyPr>
          <a:lstStyle/>
          <a:p>
            <a:pPr eaLnBrk="1" fontAlgn="auto" hangingPunct="1">
              <a:spcAft>
                <a:spcPts val="0"/>
              </a:spcAft>
              <a:defRPr/>
            </a:pPr>
            <a:r>
              <a:rPr lang="en-US" sz="4800" dirty="0" smtClean="0">
                <a:solidFill>
                  <a:srgbClr val="1E2171"/>
                </a:solidFill>
                <a:effectLst>
                  <a:outerShdw blurRad="38100" dist="38100" dir="2700000" algn="tl">
                    <a:srgbClr val="000000">
                      <a:alpha val="43137"/>
                    </a:srgbClr>
                  </a:outerShdw>
                </a:effectLst>
                <a:latin typeface="Bell MT" pitchFamily="18" charset="0"/>
              </a:rPr>
              <a:t>Our Dual Court System</a:t>
            </a:r>
          </a:p>
        </p:txBody>
      </p:sp>
      <p:sp>
        <p:nvSpPr>
          <p:cNvPr id="6148" name="Rectangle 3"/>
          <p:cNvSpPr>
            <a:spLocks noGrp="1" noChangeArrowheads="1"/>
          </p:cNvSpPr>
          <p:nvPr>
            <p:ph idx="1"/>
          </p:nvPr>
        </p:nvSpPr>
        <p:spPr/>
        <p:txBody>
          <a:bodyPr/>
          <a:lstStyle/>
          <a:p>
            <a:pPr algn="ctr" eaLnBrk="1" hangingPunct="1">
              <a:buFont typeface="Wingdings" pitchFamily="2" charset="2"/>
              <a:buNone/>
            </a:pPr>
            <a:r>
              <a:rPr lang="en-US" dirty="0" smtClean="0">
                <a:latin typeface="Bell MT" pitchFamily="18" charset="0"/>
              </a:rPr>
              <a:t>United States Supreme Court</a:t>
            </a:r>
          </a:p>
        </p:txBody>
      </p:sp>
      <p:sp>
        <p:nvSpPr>
          <p:cNvPr id="6149" name="Text Box 6"/>
          <p:cNvSpPr txBox="1">
            <a:spLocks noChangeArrowheads="1"/>
          </p:cNvSpPr>
          <p:nvPr/>
        </p:nvSpPr>
        <p:spPr bwMode="auto">
          <a:xfrm>
            <a:off x="609600" y="3657600"/>
            <a:ext cx="3962400" cy="461963"/>
          </a:xfrm>
          <a:prstGeom prst="rect">
            <a:avLst/>
          </a:prstGeom>
          <a:noFill/>
          <a:ln w="9525">
            <a:noFill/>
            <a:miter lim="800000"/>
            <a:headEnd/>
            <a:tailEnd/>
          </a:ln>
        </p:spPr>
        <p:txBody>
          <a:bodyPr>
            <a:spAutoFit/>
          </a:bodyPr>
          <a:lstStyle/>
          <a:p>
            <a:pPr eaLnBrk="0" hangingPunct="0">
              <a:spcBef>
                <a:spcPct val="50000"/>
              </a:spcBef>
            </a:pPr>
            <a:r>
              <a:rPr lang="en-US" sz="2400" u="none" dirty="0">
                <a:latin typeface="Bell MT" pitchFamily="18" charset="0"/>
              </a:rPr>
              <a:t>Colorado Appellate Courts</a:t>
            </a:r>
          </a:p>
        </p:txBody>
      </p:sp>
      <p:sp>
        <p:nvSpPr>
          <p:cNvPr id="6150" name="Text Box 7"/>
          <p:cNvSpPr txBox="1">
            <a:spLocks noChangeArrowheads="1"/>
          </p:cNvSpPr>
          <p:nvPr/>
        </p:nvSpPr>
        <p:spPr bwMode="auto">
          <a:xfrm>
            <a:off x="4876800" y="3657600"/>
            <a:ext cx="3733800" cy="461963"/>
          </a:xfrm>
          <a:prstGeom prst="rect">
            <a:avLst/>
          </a:prstGeom>
          <a:noFill/>
          <a:ln w="9525">
            <a:noFill/>
            <a:miter lim="800000"/>
            <a:headEnd/>
            <a:tailEnd/>
          </a:ln>
        </p:spPr>
        <p:txBody>
          <a:bodyPr>
            <a:spAutoFit/>
          </a:bodyPr>
          <a:lstStyle/>
          <a:p>
            <a:pPr eaLnBrk="0" hangingPunct="0">
              <a:spcBef>
                <a:spcPct val="50000"/>
              </a:spcBef>
            </a:pPr>
            <a:r>
              <a:rPr lang="en-US" sz="2400" u="none" dirty="0">
                <a:latin typeface="Bell MT" pitchFamily="18" charset="0"/>
              </a:rPr>
              <a:t>U.S. Courts of Appeal</a:t>
            </a:r>
          </a:p>
        </p:txBody>
      </p:sp>
      <p:sp>
        <p:nvSpPr>
          <p:cNvPr id="6151" name="Text Box 10"/>
          <p:cNvSpPr txBox="1">
            <a:spLocks noChangeArrowheads="1"/>
          </p:cNvSpPr>
          <p:nvPr/>
        </p:nvSpPr>
        <p:spPr bwMode="auto">
          <a:xfrm>
            <a:off x="304800" y="5257800"/>
            <a:ext cx="4267200" cy="461963"/>
          </a:xfrm>
          <a:prstGeom prst="rect">
            <a:avLst/>
          </a:prstGeom>
          <a:noFill/>
          <a:ln w="9525">
            <a:noFill/>
            <a:miter lim="800000"/>
            <a:headEnd/>
            <a:tailEnd/>
          </a:ln>
        </p:spPr>
        <p:txBody>
          <a:bodyPr>
            <a:spAutoFit/>
          </a:bodyPr>
          <a:lstStyle/>
          <a:p>
            <a:pPr eaLnBrk="0" hangingPunct="0">
              <a:spcBef>
                <a:spcPct val="50000"/>
              </a:spcBef>
            </a:pPr>
            <a:r>
              <a:rPr lang="en-US" sz="2400" u="none" dirty="0">
                <a:latin typeface="Bell MT" pitchFamily="18" charset="0"/>
              </a:rPr>
              <a:t>Colorado District (Trial) Courts</a:t>
            </a:r>
          </a:p>
        </p:txBody>
      </p:sp>
      <p:sp>
        <p:nvSpPr>
          <p:cNvPr id="6152" name="Text Box 11"/>
          <p:cNvSpPr txBox="1">
            <a:spLocks noChangeArrowheads="1"/>
          </p:cNvSpPr>
          <p:nvPr/>
        </p:nvSpPr>
        <p:spPr bwMode="auto">
          <a:xfrm>
            <a:off x="4800600" y="5257800"/>
            <a:ext cx="4038600" cy="457200"/>
          </a:xfrm>
          <a:prstGeom prst="rect">
            <a:avLst/>
          </a:prstGeom>
          <a:noFill/>
          <a:ln w="9525">
            <a:noFill/>
            <a:miter lim="800000"/>
            <a:headEnd/>
            <a:tailEnd/>
          </a:ln>
        </p:spPr>
        <p:txBody>
          <a:bodyPr>
            <a:spAutoFit/>
          </a:bodyPr>
          <a:lstStyle/>
          <a:p>
            <a:pPr eaLnBrk="0" hangingPunct="0">
              <a:spcBef>
                <a:spcPct val="50000"/>
              </a:spcBef>
            </a:pPr>
            <a:r>
              <a:rPr lang="en-US" sz="2400" u="none" dirty="0">
                <a:latin typeface="Bell MT" pitchFamily="18" charset="0"/>
              </a:rPr>
              <a:t>U.S. District (Trial) Courts</a:t>
            </a:r>
          </a:p>
        </p:txBody>
      </p:sp>
      <p:sp>
        <p:nvSpPr>
          <p:cNvPr id="6153" name="Line 19"/>
          <p:cNvSpPr>
            <a:spLocks noChangeShapeType="1"/>
          </p:cNvSpPr>
          <p:nvPr/>
        </p:nvSpPr>
        <p:spPr bwMode="auto">
          <a:xfrm flipV="1">
            <a:off x="2286000" y="2667000"/>
            <a:ext cx="838200" cy="914400"/>
          </a:xfrm>
          <a:prstGeom prst="line">
            <a:avLst/>
          </a:prstGeom>
          <a:noFill/>
          <a:ln w="76200">
            <a:solidFill>
              <a:schemeClr val="tx1"/>
            </a:solidFill>
            <a:round/>
            <a:headEnd/>
            <a:tailEnd type="triangle" w="med" len="med"/>
          </a:ln>
        </p:spPr>
        <p:txBody>
          <a:bodyPr/>
          <a:lstStyle/>
          <a:p>
            <a:endParaRPr lang="en-US"/>
          </a:p>
        </p:txBody>
      </p:sp>
      <p:sp>
        <p:nvSpPr>
          <p:cNvPr id="6154" name="Line 19"/>
          <p:cNvSpPr>
            <a:spLocks noChangeShapeType="1"/>
          </p:cNvSpPr>
          <p:nvPr/>
        </p:nvSpPr>
        <p:spPr bwMode="auto">
          <a:xfrm flipH="1" flipV="1">
            <a:off x="5791200" y="2667000"/>
            <a:ext cx="914400" cy="914400"/>
          </a:xfrm>
          <a:prstGeom prst="line">
            <a:avLst/>
          </a:prstGeom>
          <a:noFill/>
          <a:ln w="76200">
            <a:solidFill>
              <a:schemeClr val="tx1"/>
            </a:solidFill>
            <a:round/>
            <a:headEnd/>
            <a:tailEnd type="triangle" w="med" len="med"/>
          </a:ln>
        </p:spPr>
        <p:txBody>
          <a:bodyPr/>
          <a:lstStyle/>
          <a:p>
            <a:endParaRPr lang="en-US"/>
          </a:p>
        </p:txBody>
      </p:sp>
      <p:sp>
        <p:nvSpPr>
          <p:cNvPr id="6155" name="Line 19"/>
          <p:cNvSpPr>
            <a:spLocks noChangeShapeType="1"/>
          </p:cNvSpPr>
          <p:nvPr/>
        </p:nvSpPr>
        <p:spPr bwMode="auto">
          <a:xfrm flipV="1">
            <a:off x="6705600" y="4191000"/>
            <a:ext cx="0" cy="990600"/>
          </a:xfrm>
          <a:prstGeom prst="line">
            <a:avLst/>
          </a:prstGeom>
          <a:noFill/>
          <a:ln w="76200">
            <a:solidFill>
              <a:schemeClr val="tx1"/>
            </a:solidFill>
            <a:round/>
            <a:headEnd/>
            <a:tailEnd type="triangle" w="med" len="med"/>
          </a:ln>
        </p:spPr>
        <p:txBody>
          <a:bodyPr/>
          <a:lstStyle/>
          <a:p>
            <a:endParaRPr lang="en-US"/>
          </a:p>
        </p:txBody>
      </p:sp>
      <p:sp>
        <p:nvSpPr>
          <p:cNvPr id="6156" name="Line 19"/>
          <p:cNvSpPr>
            <a:spLocks noChangeShapeType="1"/>
          </p:cNvSpPr>
          <p:nvPr/>
        </p:nvSpPr>
        <p:spPr bwMode="auto">
          <a:xfrm flipV="1">
            <a:off x="2286000" y="4191000"/>
            <a:ext cx="0" cy="99060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5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4" grpId="0" animBg="1"/>
      <p:bldP spid="6155" grpId="0" animBg="1"/>
      <p:bldP spid="61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descr="Federal Courts map fif preferred.t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85800" y="1905000"/>
            <a:ext cx="6629400" cy="4333875"/>
          </a:xfrm>
          <a:prstGeom prst="rect">
            <a:avLst/>
          </a:prstGeom>
          <a:noFill/>
          <a:ln w="9525">
            <a:noFill/>
            <a:miter lim="800000"/>
            <a:headEnd/>
            <a:tailEnd/>
          </a:ln>
        </p:spPr>
      </p:pic>
      <p:sp>
        <p:nvSpPr>
          <p:cNvPr id="580611" name="Rectangle 3"/>
          <p:cNvSpPr>
            <a:spLocks noGrp="1" noChangeArrowheads="1"/>
          </p:cNvSpPr>
          <p:nvPr>
            <p:ph idx="1"/>
          </p:nvPr>
        </p:nvSpPr>
        <p:spPr>
          <a:xfrm>
            <a:off x="1143000" y="381000"/>
            <a:ext cx="7010400" cy="1524000"/>
          </a:xfrm>
        </p:spPr>
        <p:txBody>
          <a:bodyPr/>
          <a:lstStyle/>
          <a:p>
            <a:pPr algn="ctr" eaLnBrk="1" hangingPunct="1">
              <a:lnSpc>
                <a:spcPct val="90000"/>
              </a:lnSpc>
              <a:spcAft>
                <a:spcPct val="45000"/>
              </a:spcAft>
              <a:buFont typeface="Wingdings" pitchFamily="2" charset="2"/>
              <a:buNone/>
            </a:pPr>
            <a:r>
              <a:rPr lang="en-US" dirty="0" smtClean="0">
                <a:latin typeface="Bell MT" pitchFamily="18" charset="0"/>
              </a:rPr>
              <a:t>United States Supreme Court</a:t>
            </a:r>
          </a:p>
          <a:p>
            <a:pPr algn="ctr" eaLnBrk="1" hangingPunct="1">
              <a:lnSpc>
                <a:spcPct val="90000"/>
              </a:lnSpc>
              <a:spcAft>
                <a:spcPct val="45000"/>
              </a:spcAft>
              <a:buFont typeface="Wingdings" pitchFamily="2" charset="2"/>
              <a:buNone/>
            </a:pPr>
            <a:r>
              <a:rPr lang="en-US" dirty="0" smtClean="0">
                <a:latin typeface="Bell MT" pitchFamily="18" charset="0"/>
              </a:rPr>
              <a:t>13 United States Courts of Appeal</a:t>
            </a:r>
          </a:p>
          <a:p>
            <a:pPr algn="ctr" eaLnBrk="1" hangingPunct="1">
              <a:lnSpc>
                <a:spcPct val="90000"/>
              </a:lnSpc>
              <a:spcAft>
                <a:spcPct val="45000"/>
              </a:spcAft>
              <a:buFont typeface="Wingdings" pitchFamily="2" charset="2"/>
              <a:buNone/>
            </a:pPr>
            <a:r>
              <a:rPr lang="en-US" dirty="0" smtClean="0">
                <a:latin typeface="Bell MT" pitchFamily="18" charset="0"/>
              </a:rPr>
              <a:t>94 United States Districts</a:t>
            </a:r>
          </a:p>
        </p:txBody>
      </p:sp>
      <p:sp>
        <p:nvSpPr>
          <p:cNvPr id="6" name="Slide Number Placeholder 5"/>
          <p:cNvSpPr txBox="1">
            <a:spLocks noGrp="1"/>
          </p:cNvSpPr>
          <p:nvPr/>
        </p:nvSpPr>
        <p:spPr bwMode="auto">
          <a:xfrm>
            <a:off x="6553200" y="6245225"/>
            <a:ext cx="2133600" cy="476250"/>
          </a:xfrm>
          <a:prstGeom prst="rect">
            <a:avLst/>
          </a:prstGeom>
          <a:noFill/>
          <a:ln>
            <a:miter lim="800000"/>
            <a:headEnd/>
            <a:tailEnd/>
          </a:ln>
        </p:spPr>
        <p:txBody>
          <a:bodyPr anchor="b"/>
          <a:lstStyle/>
          <a:p>
            <a:pPr algn="r" eaLnBrk="0" fontAlgn="auto" hangingPunct="0">
              <a:spcBef>
                <a:spcPts val="0"/>
              </a:spcBef>
              <a:spcAft>
                <a:spcPts val="0"/>
              </a:spcAft>
              <a:defRPr/>
            </a:pPr>
            <a:endParaRPr lang="en-US" sz="1400" dirty="0">
              <a:effectLst>
                <a:outerShdw blurRad="38100" dist="38100" dir="2700000" algn="tl">
                  <a:srgbClr val="000000"/>
                </a:outerShdw>
              </a:effectLst>
            </a:endParaRPr>
          </a:p>
        </p:txBody>
      </p:sp>
      <p:sp>
        <p:nvSpPr>
          <p:cNvPr id="8199" name="Line 9"/>
          <p:cNvSpPr>
            <a:spLocks noChangeShapeType="1"/>
          </p:cNvSpPr>
          <p:nvPr/>
        </p:nvSpPr>
        <p:spPr bwMode="auto">
          <a:xfrm flipH="1" flipV="1">
            <a:off x="6172200" y="4038600"/>
            <a:ext cx="914400" cy="228600"/>
          </a:xfrm>
          <a:prstGeom prst="line">
            <a:avLst/>
          </a:prstGeom>
          <a:noFill/>
          <a:ln w="76200">
            <a:solidFill>
              <a:srgbClr val="FFFF00"/>
            </a:solidFill>
            <a:round/>
            <a:headEnd/>
            <a:tailEnd type="triangle" w="med" len="med"/>
          </a:ln>
        </p:spPr>
        <p:txBody>
          <a:bodyPr/>
          <a:lstStyle/>
          <a:p>
            <a:endParaRPr lang="en-US"/>
          </a:p>
        </p:txBody>
      </p:sp>
      <p:pic>
        <p:nvPicPr>
          <p:cNvPr id="8200" name="Picture 11" descr="supreme_court"/>
          <p:cNvPicPr>
            <a:picLocks noChangeAspect="1" noChangeArrowheads="1"/>
          </p:cNvPicPr>
          <p:nvPr/>
        </p:nvPicPr>
        <p:blipFill>
          <a:blip r:embed="rId4" cstate="print"/>
          <a:srcRect/>
          <a:stretch>
            <a:fillRect/>
          </a:stretch>
        </p:blipFill>
        <p:spPr bwMode="auto">
          <a:xfrm>
            <a:off x="7086600" y="3733800"/>
            <a:ext cx="1828800" cy="119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06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0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061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914400" y="533400"/>
            <a:ext cx="7543800" cy="1077913"/>
          </a:xfrm>
          <a:prstGeom prst="rect">
            <a:avLst/>
          </a:prstGeom>
          <a:noFill/>
          <a:ln w="9525">
            <a:noFill/>
            <a:miter lim="800000"/>
            <a:headEnd/>
            <a:tailEnd/>
          </a:ln>
        </p:spPr>
        <p:txBody>
          <a:bodyPr>
            <a:spAutoFit/>
          </a:bodyPr>
          <a:lstStyle/>
          <a:p>
            <a:pPr algn="ctr" eaLnBrk="0" hangingPunct="0">
              <a:defRPr/>
            </a:pPr>
            <a:r>
              <a:rPr lang="en-US" sz="3200" b="1" u="none" dirty="0">
                <a:solidFill>
                  <a:srgbClr val="1E2171"/>
                </a:solidFill>
                <a:effectLst>
                  <a:outerShdw blurRad="38100" dist="38100" dir="2700000" algn="tl">
                    <a:srgbClr val="000000">
                      <a:alpha val="43137"/>
                    </a:srgbClr>
                  </a:outerShdw>
                </a:effectLst>
                <a:latin typeface="Bell MT" pitchFamily="18" charset="0"/>
              </a:rPr>
              <a:t>Colorado State Courts </a:t>
            </a:r>
            <a:br>
              <a:rPr lang="en-US" sz="3200" b="1" u="none" dirty="0">
                <a:solidFill>
                  <a:srgbClr val="1E2171"/>
                </a:solidFill>
                <a:effectLst>
                  <a:outerShdw blurRad="38100" dist="38100" dir="2700000" algn="tl">
                    <a:srgbClr val="000000">
                      <a:alpha val="43137"/>
                    </a:srgbClr>
                  </a:outerShdw>
                </a:effectLst>
                <a:latin typeface="Bell MT" pitchFamily="18" charset="0"/>
              </a:rPr>
            </a:br>
            <a:r>
              <a:rPr lang="en-US" sz="3200" b="1" u="none" dirty="0">
                <a:solidFill>
                  <a:srgbClr val="1E2171"/>
                </a:solidFill>
                <a:effectLst>
                  <a:outerShdw blurRad="38100" dist="38100" dir="2700000" algn="tl">
                    <a:srgbClr val="000000">
                      <a:alpha val="43137"/>
                    </a:srgbClr>
                  </a:outerShdw>
                </a:effectLst>
                <a:latin typeface="Bell MT" pitchFamily="18" charset="0"/>
              </a:rPr>
              <a:t>can hear a wide variety of cases.</a:t>
            </a:r>
          </a:p>
        </p:txBody>
      </p:sp>
      <p:sp>
        <p:nvSpPr>
          <p:cNvPr id="4" name="TextBox 3"/>
          <p:cNvSpPr txBox="1">
            <a:spLocks noChangeArrowheads="1"/>
          </p:cNvSpPr>
          <p:nvPr/>
        </p:nvSpPr>
        <p:spPr bwMode="auto">
          <a:xfrm>
            <a:off x="990600" y="1903413"/>
            <a:ext cx="7391400" cy="5140325"/>
          </a:xfrm>
          <a:prstGeom prst="rect">
            <a:avLst/>
          </a:prstGeom>
          <a:noFill/>
          <a:ln w="9525">
            <a:noFill/>
            <a:miter lim="800000"/>
            <a:headEnd/>
            <a:tailEnd/>
          </a:ln>
        </p:spPr>
        <p:txBody>
          <a:bodyPr>
            <a:spAutoFit/>
          </a:bodyPr>
          <a:lstStyle/>
          <a:p>
            <a:pPr algn="ctr" eaLnBrk="0" hangingPunct="0"/>
            <a:r>
              <a:rPr lang="en-US" sz="3600" b="1" u="none" dirty="0">
                <a:latin typeface="Bell MT" pitchFamily="18" charset="0"/>
              </a:rPr>
              <a:t>Federal Courts </a:t>
            </a:r>
          </a:p>
          <a:p>
            <a:pPr algn="ctr" eaLnBrk="0" hangingPunct="0"/>
            <a:r>
              <a:rPr lang="en-US" sz="3600" b="1" u="none" dirty="0">
                <a:latin typeface="Bell MT" pitchFamily="18" charset="0"/>
              </a:rPr>
              <a:t>can hear only certain types of cases:</a:t>
            </a:r>
          </a:p>
          <a:p>
            <a:pPr algn="ctr" eaLnBrk="0" hangingPunct="0"/>
            <a:endParaRPr lang="en-US" sz="1600" b="1" u="none" dirty="0">
              <a:latin typeface="Bell MT" pitchFamily="18" charset="0"/>
            </a:endParaRPr>
          </a:p>
          <a:p>
            <a:pPr algn="ctr">
              <a:buFont typeface="Wingdings" pitchFamily="2" charset="2"/>
              <a:buNone/>
            </a:pPr>
            <a:r>
              <a:rPr lang="en-US" sz="3200" u="none" dirty="0">
                <a:latin typeface="Bell MT" pitchFamily="18" charset="0"/>
              </a:rPr>
              <a:t>Federal Law</a:t>
            </a:r>
          </a:p>
          <a:p>
            <a:pPr algn="ctr">
              <a:buFont typeface="Wingdings" pitchFamily="2" charset="2"/>
              <a:buNone/>
            </a:pPr>
            <a:endParaRPr lang="en-US" sz="3200" u="none" dirty="0">
              <a:latin typeface="Bell MT" pitchFamily="18" charset="0"/>
            </a:endParaRPr>
          </a:p>
          <a:p>
            <a:pPr algn="ctr">
              <a:buFont typeface="Wingdings" pitchFamily="2" charset="2"/>
              <a:buNone/>
            </a:pPr>
            <a:r>
              <a:rPr lang="en-US" sz="3200" u="none" dirty="0">
                <a:latin typeface="Bell MT" pitchFamily="18" charset="0"/>
              </a:rPr>
              <a:t>Disputes Between States</a:t>
            </a:r>
          </a:p>
          <a:p>
            <a:pPr algn="ctr">
              <a:buFont typeface="Wingdings" pitchFamily="2" charset="2"/>
              <a:buNone/>
            </a:pPr>
            <a:r>
              <a:rPr lang="en-US" sz="3200" u="none" dirty="0">
                <a:latin typeface="Bell MT" pitchFamily="18" charset="0"/>
              </a:rPr>
              <a:t>Between People from Different States</a:t>
            </a:r>
          </a:p>
          <a:p>
            <a:pPr algn="ctr" eaLnBrk="0" hangingPunct="0"/>
            <a:endParaRPr lang="en-US" sz="3600" b="1" u="none" dirty="0"/>
          </a:p>
          <a:p>
            <a:pPr algn="ctr" eaLnBrk="0" hangingPunct="0"/>
            <a:endParaRPr lang="en-US" sz="3600"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457200" y="152400"/>
            <a:ext cx="8229600" cy="1371600"/>
          </a:xfrm>
        </p:spPr>
        <p:txBody>
          <a:bodyPr>
            <a:normAutofit/>
          </a:bodyPr>
          <a:lstStyle/>
          <a:p>
            <a:pPr eaLnBrk="1" fontAlgn="auto" hangingPunct="1">
              <a:spcAft>
                <a:spcPts val="0"/>
              </a:spcAft>
              <a:defRPr/>
            </a:pPr>
            <a:r>
              <a:rPr lang="en-US" sz="5400" dirty="0" smtClean="0">
                <a:solidFill>
                  <a:srgbClr val="1E2171"/>
                </a:solidFill>
                <a:latin typeface="Bell MT" pitchFamily="18" charset="0"/>
              </a:rPr>
              <a:t>Cases in U.S. Courts</a:t>
            </a:r>
          </a:p>
        </p:txBody>
      </p:sp>
      <p:sp>
        <p:nvSpPr>
          <p:cNvPr id="8201" name="Rectangle 9"/>
          <p:cNvSpPr>
            <a:spLocks noChangeArrowheads="1"/>
          </p:cNvSpPr>
          <p:nvPr/>
        </p:nvSpPr>
        <p:spPr bwMode="auto">
          <a:xfrm>
            <a:off x="381000" y="1295400"/>
            <a:ext cx="3810000" cy="762000"/>
          </a:xfrm>
          <a:prstGeom prst="rect">
            <a:avLst/>
          </a:prstGeom>
          <a:noFill/>
          <a:ln w="9525">
            <a:noFill/>
            <a:miter lim="800000"/>
            <a:headEnd/>
            <a:tailEnd/>
          </a:ln>
          <a:effectLst/>
        </p:spPr>
        <p:txBody>
          <a:bodyPr/>
          <a:lstStyle/>
          <a:p>
            <a:pPr marL="342900" indent="-342900" algn="ctr" eaLnBrk="0" hangingPunct="0">
              <a:lnSpc>
                <a:spcPct val="90000"/>
              </a:lnSpc>
              <a:spcBef>
                <a:spcPct val="20000"/>
              </a:spcBef>
              <a:buClr>
                <a:schemeClr val="hlink"/>
              </a:buClr>
              <a:buSzPct val="65000"/>
              <a:buFont typeface="Wingdings" pitchFamily="2" charset="2"/>
              <a:buNone/>
              <a:defRPr/>
            </a:pPr>
            <a:endParaRPr lang="en-US" sz="3200" u="none" dirty="0"/>
          </a:p>
          <a:p>
            <a:pPr marL="342900" indent="-342900" algn="ctr" eaLnBrk="0" hangingPunct="0">
              <a:lnSpc>
                <a:spcPct val="90000"/>
              </a:lnSpc>
              <a:spcBef>
                <a:spcPct val="20000"/>
              </a:spcBef>
              <a:buClr>
                <a:schemeClr val="hlink"/>
              </a:buClr>
              <a:buSzPct val="65000"/>
              <a:buFont typeface="Wingdings" pitchFamily="2" charset="2"/>
              <a:buNone/>
              <a:defRPr/>
            </a:pPr>
            <a:r>
              <a:rPr lang="en-US" sz="4000" u="none" dirty="0">
                <a:latin typeface="Bell MT" pitchFamily="18" charset="0"/>
              </a:rPr>
              <a:t>Criminal Cases</a:t>
            </a:r>
          </a:p>
        </p:txBody>
      </p:sp>
      <p:sp>
        <p:nvSpPr>
          <p:cNvPr id="8202" name="Text Box 10"/>
          <p:cNvSpPr txBox="1">
            <a:spLocks noChangeArrowheads="1"/>
          </p:cNvSpPr>
          <p:nvPr/>
        </p:nvSpPr>
        <p:spPr bwMode="auto">
          <a:xfrm>
            <a:off x="5181600" y="1752600"/>
            <a:ext cx="3733800" cy="707886"/>
          </a:xfrm>
          <a:prstGeom prst="rect">
            <a:avLst/>
          </a:prstGeom>
          <a:noFill/>
          <a:ln w="9525">
            <a:noFill/>
            <a:miter lim="800000"/>
            <a:headEnd/>
            <a:tailEnd/>
          </a:ln>
          <a:effectLst/>
        </p:spPr>
        <p:txBody>
          <a:bodyPr>
            <a:spAutoFit/>
          </a:bodyPr>
          <a:lstStyle/>
          <a:p>
            <a:pPr algn="ctr" eaLnBrk="0" hangingPunct="0">
              <a:defRPr/>
            </a:pPr>
            <a:r>
              <a:rPr lang="en-US" sz="4000" u="none" dirty="0">
                <a:latin typeface="Bell MT" pitchFamily="18" charset="0"/>
              </a:rPr>
              <a:t>Civil Cases</a:t>
            </a:r>
          </a:p>
        </p:txBody>
      </p:sp>
      <p:pic>
        <p:nvPicPr>
          <p:cNvPr id="8203" name="Picture 11" descr="oklacity"/>
          <p:cNvPicPr>
            <a:picLocks noChangeAspect="1" noChangeArrowheads="1"/>
          </p:cNvPicPr>
          <p:nvPr/>
        </p:nvPicPr>
        <p:blipFill>
          <a:blip r:embed="rId3" cstate="print"/>
          <a:srcRect/>
          <a:stretch>
            <a:fillRect/>
          </a:stretch>
        </p:blipFill>
        <p:spPr bwMode="auto">
          <a:xfrm>
            <a:off x="228600" y="2438400"/>
            <a:ext cx="4191000" cy="3721100"/>
          </a:xfrm>
          <a:prstGeom prst="rect">
            <a:avLst/>
          </a:prstGeom>
          <a:noFill/>
          <a:ln w="9525">
            <a:noFill/>
            <a:miter lim="800000"/>
            <a:headEnd/>
            <a:tailEnd/>
          </a:ln>
        </p:spPr>
      </p:pic>
      <p:pic>
        <p:nvPicPr>
          <p:cNvPr id="8206" name="Picture 14" descr="brown"/>
          <p:cNvPicPr>
            <a:picLocks noChangeAspect="1" noChangeArrowheads="1"/>
          </p:cNvPicPr>
          <p:nvPr/>
        </p:nvPicPr>
        <p:blipFill>
          <a:blip r:embed="rId4" cstate="print"/>
          <a:srcRect/>
          <a:stretch>
            <a:fillRect/>
          </a:stretch>
        </p:blipFill>
        <p:spPr bwMode="auto">
          <a:xfrm>
            <a:off x="5638800" y="2438400"/>
            <a:ext cx="2824163"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201">
                                            <p:txEl>
                                              <p:pRg st="1" end="1"/>
                                            </p:txEl>
                                          </p:spTgt>
                                        </p:tgtEl>
                                        <p:attrNameLst>
                                          <p:attrName>style.visibility</p:attrName>
                                        </p:attrNameLst>
                                      </p:cBhvr>
                                      <p:to>
                                        <p:strVal val="visible"/>
                                      </p:to>
                                    </p:set>
                                    <p:anim calcmode="lin" valueType="num">
                                      <p:cBhvr additive="base">
                                        <p:cTn id="7" dur="500" fill="hold"/>
                                        <p:tgtEl>
                                          <p:spTgt spid="820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03"/>
                                        </p:tgtEl>
                                        <p:attrNameLst>
                                          <p:attrName>style.visibility</p:attrName>
                                        </p:attrNameLst>
                                      </p:cBhvr>
                                      <p:to>
                                        <p:strVal val="visible"/>
                                      </p:to>
                                    </p:set>
                                    <p:anim calcmode="lin" valueType="num">
                                      <p:cBhvr additive="base">
                                        <p:cTn id="13" dur="500" fill="hold"/>
                                        <p:tgtEl>
                                          <p:spTgt spid="8203"/>
                                        </p:tgtEl>
                                        <p:attrNameLst>
                                          <p:attrName>ppt_x</p:attrName>
                                        </p:attrNameLst>
                                      </p:cBhvr>
                                      <p:tavLst>
                                        <p:tav tm="0">
                                          <p:val>
                                            <p:strVal val="#ppt_x"/>
                                          </p:val>
                                        </p:tav>
                                        <p:tav tm="100000">
                                          <p:val>
                                            <p:strVal val="#ppt_x"/>
                                          </p:val>
                                        </p:tav>
                                      </p:tavLst>
                                    </p:anim>
                                    <p:anim calcmode="lin" valueType="num">
                                      <p:cBhvr additive="base">
                                        <p:cTn id="14"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02"/>
                                        </p:tgtEl>
                                        <p:attrNameLst>
                                          <p:attrName>style.visibility</p:attrName>
                                        </p:attrNameLst>
                                      </p:cBhvr>
                                      <p:to>
                                        <p:strVal val="visible"/>
                                      </p:to>
                                    </p:set>
                                    <p:anim calcmode="lin" valueType="num">
                                      <p:cBhvr additive="base">
                                        <p:cTn id="19" dur="500" fill="hold"/>
                                        <p:tgtEl>
                                          <p:spTgt spid="8202"/>
                                        </p:tgtEl>
                                        <p:attrNameLst>
                                          <p:attrName>ppt_x</p:attrName>
                                        </p:attrNameLst>
                                      </p:cBhvr>
                                      <p:tavLst>
                                        <p:tav tm="0">
                                          <p:val>
                                            <p:strVal val="#ppt_x"/>
                                          </p:val>
                                        </p:tav>
                                        <p:tav tm="100000">
                                          <p:val>
                                            <p:strVal val="#ppt_x"/>
                                          </p:val>
                                        </p:tav>
                                      </p:tavLst>
                                    </p:anim>
                                    <p:anim calcmode="lin" valueType="num">
                                      <p:cBhvr additive="base">
                                        <p:cTn id="20"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06"/>
                                        </p:tgtEl>
                                        <p:attrNameLst>
                                          <p:attrName>style.visibility</p:attrName>
                                        </p:attrNameLst>
                                      </p:cBhvr>
                                      <p:to>
                                        <p:strVal val="visible"/>
                                      </p:to>
                                    </p:set>
                                    <p:anim calcmode="lin" valueType="num">
                                      <p:cBhvr additive="base">
                                        <p:cTn id="25" dur="500" fill="hold"/>
                                        <p:tgtEl>
                                          <p:spTgt spid="8206"/>
                                        </p:tgtEl>
                                        <p:attrNameLst>
                                          <p:attrName>ppt_x</p:attrName>
                                        </p:attrNameLst>
                                      </p:cBhvr>
                                      <p:tavLst>
                                        <p:tav tm="0">
                                          <p:val>
                                            <p:strVal val="#ppt_x"/>
                                          </p:val>
                                        </p:tav>
                                        <p:tav tm="100000">
                                          <p:val>
                                            <p:strVal val="#ppt_x"/>
                                          </p:val>
                                        </p:tav>
                                      </p:tavLst>
                                    </p:anim>
                                    <p:anim calcmode="lin" valueType="num">
                                      <p:cBhvr additive="base">
                                        <p:cTn id="26" dur="500" fill="hold"/>
                                        <p:tgtEl>
                                          <p:spTgt spid="8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1447800" y="609600"/>
            <a:ext cx="6629400" cy="609600"/>
          </a:xfrm>
        </p:spPr>
        <p:txBody>
          <a:bodyPr/>
          <a:lstStyle/>
          <a:p>
            <a:pPr eaLnBrk="1" hangingPunct="1">
              <a:buFont typeface="Wingdings" pitchFamily="2" charset="2"/>
              <a:buNone/>
              <a:defRPr/>
            </a:pPr>
            <a:r>
              <a:rPr lang="en-US" sz="6000" b="1" dirty="0" smtClean="0">
                <a:solidFill>
                  <a:srgbClr val="1E2171"/>
                </a:solidFill>
                <a:effectLst>
                  <a:outerShdw blurRad="38100" dist="38100" dir="2700000" algn="tl">
                    <a:srgbClr val="000000">
                      <a:alpha val="43137"/>
                    </a:srgbClr>
                  </a:outerShdw>
                </a:effectLst>
                <a:latin typeface="Bell MT" pitchFamily="18" charset="0"/>
              </a:rPr>
              <a:t>Bankruptcy Cases</a:t>
            </a:r>
          </a:p>
        </p:txBody>
      </p:sp>
      <p:pic>
        <p:nvPicPr>
          <p:cNvPr id="23555" name="Picture 6" descr="Bankruptcy Clock strikes Midnight RMN 10-15-2005"/>
          <p:cNvPicPr>
            <a:picLocks noChangeAspect="1" noChangeArrowheads="1"/>
          </p:cNvPicPr>
          <p:nvPr/>
        </p:nvPicPr>
        <p:blipFill>
          <a:blip r:embed="rId3" cstate="print"/>
          <a:srcRect/>
          <a:stretch>
            <a:fillRect/>
          </a:stretch>
        </p:blipFill>
        <p:spPr bwMode="auto">
          <a:xfrm>
            <a:off x="914400" y="2514600"/>
            <a:ext cx="4143375" cy="3343275"/>
          </a:xfrm>
          <a:prstGeom prst="rect">
            <a:avLst/>
          </a:prstGeom>
          <a:noFill/>
          <a:ln w="9525">
            <a:noFill/>
            <a:miter lim="800000"/>
            <a:headEnd/>
            <a:tailEnd/>
          </a:ln>
        </p:spPr>
      </p:pic>
      <p:pic>
        <p:nvPicPr>
          <p:cNvPr id="23556" name="Picture 7" descr="united bankrupt"/>
          <p:cNvPicPr>
            <a:picLocks noChangeAspect="1" noChangeArrowheads="1"/>
          </p:cNvPicPr>
          <p:nvPr/>
        </p:nvPicPr>
        <p:blipFill>
          <a:blip r:embed="rId4" cstate="print"/>
          <a:srcRect/>
          <a:stretch>
            <a:fillRect/>
          </a:stretch>
        </p:blipFill>
        <p:spPr bwMode="auto">
          <a:xfrm>
            <a:off x="6248400" y="2133600"/>
            <a:ext cx="1557338"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normAutofit/>
          </a:bodyPr>
          <a:lstStyle/>
          <a:p>
            <a:pPr eaLnBrk="1" fontAlgn="auto" hangingPunct="1">
              <a:spcAft>
                <a:spcPts val="0"/>
              </a:spcAft>
              <a:defRPr/>
            </a:pPr>
            <a:r>
              <a:rPr lang="en-US" sz="4400" dirty="0" smtClean="0">
                <a:solidFill>
                  <a:srgbClr val="1E2171"/>
                </a:solidFill>
                <a:latin typeface="Bell MT" pitchFamily="18" charset="0"/>
              </a:rPr>
              <a:t>U.S. Courts Also Review: </a:t>
            </a:r>
          </a:p>
        </p:txBody>
      </p:sp>
      <p:sp>
        <p:nvSpPr>
          <p:cNvPr id="582660" name="Text Box 4"/>
          <p:cNvSpPr txBox="1">
            <a:spLocks noChangeArrowheads="1"/>
          </p:cNvSpPr>
          <p:nvPr/>
        </p:nvSpPr>
        <p:spPr bwMode="auto">
          <a:xfrm>
            <a:off x="838200" y="4495800"/>
            <a:ext cx="6992938" cy="1077218"/>
          </a:xfrm>
          <a:prstGeom prst="rect">
            <a:avLst/>
          </a:prstGeom>
          <a:noFill/>
          <a:ln w="9525">
            <a:noFill/>
            <a:miter lim="800000"/>
            <a:headEnd/>
            <a:tailEnd/>
          </a:ln>
        </p:spPr>
        <p:txBody>
          <a:bodyPr>
            <a:spAutoFit/>
          </a:bodyPr>
          <a:lstStyle/>
          <a:p>
            <a:pPr algn="ctr" eaLnBrk="0" hangingPunct="0">
              <a:defRPr/>
            </a:pPr>
            <a:r>
              <a:rPr lang="en-US" sz="3200" u="none" dirty="0">
                <a:latin typeface="Bell MT" pitchFamily="18" charset="0"/>
              </a:rPr>
              <a:t>Disputes Between Other</a:t>
            </a:r>
          </a:p>
          <a:p>
            <a:pPr algn="ctr" eaLnBrk="0" hangingPunct="0">
              <a:defRPr/>
            </a:pPr>
            <a:r>
              <a:rPr lang="en-US" sz="3200" u="none" dirty="0">
                <a:latin typeface="Bell MT" pitchFamily="18" charset="0"/>
              </a:rPr>
              <a:t>Branches of Government</a:t>
            </a:r>
          </a:p>
        </p:txBody>
      </p:sp>
      <p:sp>
        <p:nvSpPr>
          <p:cNvPr id="582661" name="Text Box 5"/>
          <p:cNvSpPr txBox="1">
            <a:spLocks noChangeArrowheads="1"/>
          </p:cNvSpPr>
          <p:nvPr/>
        </p:nvSpPr>
        <p:spPr bwMode="auto">
          <a:xfrm>
            <a:off x="4724400" y="2133600"/>
            <a:ext cx="4191000" cy="946150"/>
          </a:xfrm>
          <a:prstGeom prst="rect">
            <a:avLst/>
          </a:prstGeom>
          <a:noFill/>
          <a:ln w="9525">
            <a:noFill/>
            <a:miter lim="800000"/>
            <a:headEnd/>
            <a:tailEnd/>
          </a:ln>
          <a:effectLst/>
        </p:spPr>
        <p:txBody>
          <a:bodyPr>
            <a:spAutoFit/>
          </a:bodyPr>
          <a:lstStyle/>
          <a:p>
            <a:pPr algn="ctr" eaLnBrk="0" hangingPunct="0">
              <a:defRPr/>
            </a:pPr>
            <a:r>
              <a:rPr lang="en-US" sz="2800" u="none" dirty="0">
                <a:latin typeface="Bell MT" pitchFamily="18" charset="0"/>
              </a:rPr>
              <a:t>Decisions of Administrative Agencies</a:t>
            </a:r>
          </a:p>
        </p:txBody>
      </p:sp>
      <p:sp>
        <p:nvSpPr>
          <p:cNvPr id="582662" name="Text Box 6"/>
          <p:cNvSpPr txBox="1">
            <a:spLocks noChangeArrowheads="1"/>
          </p:cNvSpPr>
          <p:nvPr/>
        </p:nvSpPr>
        <p:spPr bwMode="auto">
          <a:xfrm>
            <a:off x="609600" y="3276600"/>
            <a:ext cx="2779713" cy="457200"/>
          </a:xfrm>
          <a:prstGeom prst="rect">
            <a:avLst/>
          </a:prstGeom>
          <a:noFill/>
          <a:ln w="9525">
            <a:noFill/>
            <a:miter lim="800000"/>
            <a:headEnd/>
            <a:tailEnd/>
          </a:ln>
          <a:effectLst/>
        </p:spPr>
        <p:txBody>
          <a:bodyPr wrap="none">
            <a:spAutoFit/>
          </a:bodyPr>
          <a:lstStyle/>
          <a:p>
            <a:pPr algn="ctr" eaLnBrk="0" hangingPunct="0">
              <a:defRPr/>
            </a:pPr>
            <a:r>
              <a:rPr lang="en-US" sz="2400" u="none" dirty="0">
                <a:latin typeface="Bell MT" pitchFamily="18" charset="0"/>
              </a:rPr>
              <a:t> Miranda v. Arizona</a:t>
            </a:r>
          </a:p>
        </p:txBody>
      </p:sp>
      <p:sp>
        <p:nvSpPr>
          <p:cNvPr id="582663" name="Text Box 7"/>
          <p:cNvSpPr txBox="1">
            <a:spLocks noChangeArrowheads="1"/>
          </p:cNvSpPr>
          <p:nvPr/>
        </p:nvSpPr>
        <p:spPr bwMode="auto">
          <a:xfrm>
            <a:off x="4953000" y="3276600"/>
            <a:ext cx="3657600" cy="457200"/>
          </a:xfrm>
          <a:prstGeom prst="rect">
            <a:avLst/>
          </a:prstGeom>
          <a:noFill/>
          <a:ln w="9525">
            <a:noFill/>
            <a:miter lim="800000"/>
            <a:headEnd/>
            <a:tailEnd/>
          </a:ln>
        </p:spPr>
        <p:txBody>
          <a:bodyPr>
            <a:spAutoFit/>
          </a:bodyPr>
          <a:lstStyle/>
          <a:p>
            <a:pPr algn="ctr" eaLnBrk="0" hangingPunct="0">
              <a:defRPr/>
            </a:pPr>
            <a:r>
              <a:rPr lang="en-US" sz="2400" u="none" dirty="0">
                <a:effectLst>
                  <a:outerShdw blurRad="38100" dist="38100" dir="2700000" algn="tl">
                    <a:srgbClr val="000000"/>
                  </a:outerShdw>
                </a:effectLst>
                <a:latin typeface="Bell MT" pitchFamily="18" charset="0"/>
              </a:rPr>
              <a:t>Social Security Appeals</a:t>
            </a:r>
            <a:endParaRPr lang="en-US" u="none" dirty="0">
              <a:effectLst>
                <a:outerShdw blurRad="38100" dist="38100" dir="2700000" algn="tl">
                  <a:srgbClr val="000000"/>
                </a:outerShdw>
              </a:effectLst>
              <a:latin typeface="Bell MT" pitchFamily="18" charset="0"/>
            </a:endParaRPr>
          </a:p>
        </p:txBody>
      </p:sp>
      <p:sp>
        <p:nvSpPr>
          <p:cNvPr id="582664" name="Text Box 8"/>
          <p:cNvSpPr txBox="1">
            <a:spLocks noChangeArrowheads="1"/>
          </p:cNvSpPr>
          <p:nvPr/>
        </p:nvSpPr>
        <p:spPr bwMode="auto">
          <a:xfrm>
            <a:off x="3200400" y="5715000"/>
            <a:ext cx="2335126" cy="584775"/>
          </a:xfrm>
          <a:prstGeom prst="rect">
            <a:avLst/>
          </a:prstGeom>
          <a:noFill/>
          <a:ln w="9525">
            <a:noFill/>
            <a:miter lim="800000"/>
            <a:headEnd/>
            <a:tailEnd/>
          </a:ln>
          <a:effectLst/>
        </p:spPr>
        <p:txBody>
          <a:bodyPr wrap="none">
            <a:spAutoFit/>
          </a:bodyPr>
          <a:lstStyle/>
          <a:p>
            <a:pPr eaLnBrk="0" hangingPunct="0">
              <a:defRPr/>
            </a:pPr>
            <a:r>
              <a:rPr lang="en-US" sz="3200" u="none" dirty="0">
                <a:latin typeface="Bell MT" pitchFamily="18" charset="0"/>
              </a:rPr>
              <a:t>Nixon Tapes</a:t>
            </a:r>
            <a:endParaRPr lang="en-US" sz="2400" u="none" dirty="0">
              <a:latin typeface="Bell MT" pitchFamily="18" charset="0"/>
            </a:endParaRPr>
          </a:p>
        </p:txBody>
      </p:sp>
      <p:sp>
        <p:nvSpPr>
          <p:cNvPr id="2" name="Text Box 5"/>
          <p:cNvSpPr txBox="1">
            <a:spLocks noChangeArrowheads="1"/>
          </p:cNvSpPr>
          <p:nvPr/>
        </p:nvSpPr>
        <p:spPr bwMode="auto">
          <a:xfrm>
            <a:off x="228600" y="2133600"/>
            <a:ext cx="3810000" cy="1077218"/>
          </a:xfrm>
          <a:prstGeom prst="rect">
            <a:avLst/>
          </a:prstGeom>
          <a:noFill/>
          <a:ln w="9525">
            <a:noFill/>
            <a:miter lim="800000"/>
            <a:headEnd/>
            <a:tailEnd/>
          </a:ln>
          <a:effectLst/>
        </p:spPr>
        <p:txBody>
          <a:bodyPr>
            <a:spAutoFit/>
          </a:bodyPr>
          <a:lstStyle/>
          <a:p>
            <a:pPr algn="ctr" eaLnBrk="0" hangingPunct="0">
              <a:defRPr/>
            </a:pPr>
            <a:r>
              <a:rPr lang="en-US" sz="3200" u="none" dirty="0">
                <a:latin typeface="Bell MT" pitchFamily="18" charset="0"/>
              </a:rPr>
              <a:t>Decisions of</a:t>
            </a:r>
          </a:p>
          <a:p>
            <a:pPr algn="ctr" eaLnBrk="0" hangingPunct="0">
              <a:defRPr/>
            </a:pPr>
            <a:r>
              <a:rPr lang="en-US" sz="3200" u="none" dirty="0">
                <a:latin typeface="Bell MT" pitchFamily="18" charset="0"/>
              </a:rPr>
              <a:t>State Supreme Courts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2662"/>
                                        </p:tgtEl>
                                        <p:attrNameLst>
                                          <p:attrName>style.visibility</p:attrName>
                                        </p:attrNameLst>
                                      </p:cBhvr>
                                      <p:to>
                                        <p:strVal val="visible"/>
                                      </p:to>
                                    </p:set>
                                    <p:animEffect transition="in" filter="fade">
                                      <p:cBhvr>
                                        <p:cTn id="10" dur="500"/>
                                        <p:tgtEl>
                                          <p:spTgt spid="5826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2661"/>
                                        </p:tgtEl>
                                        <p:attrNameLst>
                                          <p:attrName>style.visibility</p:attrName>
                                        </p:attrNameLst>
                                      </p:cBhvr>
                                      <p:to>
                                        <p:strVal val="visible"/>
                                      </p:to>
                                    </p:set>
                                    <p:animEffect transition="in" filter="fade">
                                      <p:cBhvr>
                                        <p:cTn id="15" dur="500"/>
                                        <p:tgtEl>
                                          <p:spTgt spid="5826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82663"/>
                                        </p:tgtEl>
                                        <p:attrNameLst>
                                          <p:attrName>style.visibility</p:attrName>
                                        </p:attrNameLst>
                                      </p:cBhvr>
                                      <p:to>
                                        <p:strVal val="visible"/>
                                      </p:to>
                                    </p:set>
                                    <p:animEffect transition="in" filter="fade">
                                      <p:cBhvr>
                                        <p:cTn id="18" dur="500"/>
                                        <p:tgtEl>
                                          <p:spTgt spid="5826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82660"/>
                                        </p:tgtEl>
                                        <p:attrNameLst>
                                          <p:attrName>style.visibility</p:attrName>
                                        </p:attrNameLst>
                                      </p:cBhvr>
                                      <p:to>
                                        <p:strVal val="visible"/>
                                      </p:to>
                                    </p:set>
                                    <p:animEffect transition="in" filter="fade">
                                      <p:cBhvr>
                                        <p:cTn id="23" dur="500"/>
                                        <p:tgtEl>
                                          <p:spTgt spid="58266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82664"/>
                                        </p:tgtEl>
                                        <p:attrNameLst>
                                          <p:attrName>style.visibility</p:attrName>
                                        </p:attrNameLst>
                                      </p:cBhvr>
                                      <p:to>
                                        <p:strVal val="visible"/>
                                      </p:to>
                                    </p:set>
                                    <p:animEffect transition="in" filter="fade">
                                      <p:cBhvr>
                                        <p:cTn id="26" dur="500"/>
                                        <p:tgtEl>
                                          <p:spTgt spid="582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0" grpId="0"/>
      <p:bldP spid="582661" grpId="0"/>
      <p:bldP spid="582662" grpId="0"/>
      <p:bldP spid="582663" grpId="0"/>
      <p:bldP spid="582664"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4|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9455</TotalTime>
  <Words>3350</Words>
  <Application>Microsoft Office PowerPoint</Application>
  <PresentationFormat>On-screen Show (4:3)</PresentationFormat>
  <Paragraphs>327</Paragraphs>
  <Slides>25</Slides>
  <Notes>25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Apex</vt:lpstr>
      <vt:lpstr>Civic</vt:lpstr>
      <vt:lpstr>Photo Editor Photo</vt:lpstr>
      <vt:lpstr>Slide 1</vt:lpstr>
      <vt:lpstr>Slide 2</vt:lpstr>
      <vt:lpstr>Slide 3</vt:lpstr>
      <vt:lpstr>Our Dual Court System</vt:lpstr>
      <vt:lpstr>Slide 5</vt:lpstr>
      <vt:lpstr>Slide 6</vt:lpstr>
      <vt:lpstr>Cases in U.S. Courts</vt:lpstr>
      <vt:lpstr>Slide 8</vt:lpstr>
      <vt:lpstr>U.S. Courts Also Review: </vt:lpstr>
      <vt:lpstr>State vs. Federal</vt:lpstr>
      <vt:lpstr>State vs. Federal</vt:lpstr>
      <vt:lpstr>How U.S. Judges Are  Selected and How  Long They Serve</vt:lpstr>
      <vt:lpstr>Judges of the Supreme Court, Courts of Appeal &amp; District Courts</vt:lpstr>
      <vt:lpstr>Magistrate &amp; Bankruptcy Judges</vt:lpstr>
      <vt:lpstr>How we keep our U.S. Courts  fair &amp; impartial</vt:lpstr>
      <vt:lpstr>Fair &amp; Impartial Juries</vt:lpstr>
      <vt:lpstr>Fair &amp; Impartial Judges</vt:lpstr>
      <vt:lpstr>Discipline of U.S. Judges</vt:lpstr>
      <vt:lpstr>Slide 19</vt:lpstr>
      <vt:lpstr>U.S. Courts Apply</vt:lpstr>
      <vt:lpstr>Binding Decisions of  Other Courts</vt:lpstr>
      <vt:lpstr>Slide 22</vt:lpstr>
      <vt:lpstr>Appeals</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Courts</dc:title>
  <dc:creator>b000slb</dc:creator>
  <cp:lastModifiedBy>carolyn gravit</cp:lastModifiedBy>
  <cp:revision>322</cp:revision>
  <dcterms:created xsi:type="dcterms:W3CDTF">2007-04-27T20:25:04Z</dcterms:created>
  <dcterms:modified xsi:type="dcterms:W3CDTF">2014-01-23T18:45:10Z</dcterms:modified>
</cp:coreProperties>
</file>