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4" r:id="rId1"/>
    <p:sldMasterId id="2147483816" r:id="rId2"/>
  </p:sldMasterIdLst>
  <p:notesMasterIdLst>
    <p:notesMasterId r:id="rId28"/>
  </p:notesMasterIdLst>
  <p:handoutMasterIdLst>
    <p:handoutMasterId r:id="rId29"/>
  </p:handoutMasterIdLst>
  <p:sldIdLst>
    <p:sldId id="599" r:id="rId3"/>
    <p:sldId id="411" r:id="rId4"/>
    <p:sldId id="616" r:id="rId5"/>
    <p:sldId id="618" r:id="rId6"/>
    <p:sldId id="578" r:id="rId7"/>
    <p:sldId id="617" r:id="rId8"/>
    <p:sldId id="415" r:id="rId9"/>
    <p:sldId id="600" r:id="rId10"/>
    <p:sldId id="558" r:id="rId11"/>
    <p:sldId id="601" r:id="rId12"/>
    <p:sldId id="602" r:id="rId13"/>
    <p:sldId id="603" r:id="rId14"/>
    <p:sldId id="604" r:id="rId15"/>
    <p:sldId id="606" r:id="rId16"/>
    <p:sldId id="607" r:id="rId17"/>
    <p:sldId id="608" r:id="rId18"/>
    <p:sldId id="609" r:id="rId19"/>
    <p:sldId id="610" r:id="rId20"/>
    <p:sldId id="611" r:id="rId21"/>
    <p:sldId id="612" r:id="rId22"/>
    <p:sldId id="613" r:id="rId23"/>
    <p:sldId id="614" r:id="rId24"/>
    <p:sldId id="615" r:id="rId25"/>
    <p:sldId id="594" r:id="rId26"/>
    <p:sldId id="598" r:id="rId27"/>
  </p:sldIdLst>
  <p:sldSz cx="9144000" cy="6858000" type="screen4x3"/>
  <p:notesSz cx="7315200" cy="9601200"/>
  <p:defaultTextStyle>
    <a:defPPr>
      <a:defRPr lang="en-US"/>
    </a:defPPr>
    <a:lvl1pPr algn="l" rtl="0" fontAlgn="base">
      <a:spcBef>
        <a:spcPct val="0"/>
      </a:spcBef>
      <a:spcAft>
        <a:spcPct val="0"/>
      </a:spcAft>
      <a:defRPr u="sng" kern="1200">
        <a:solidFill>
          <a:schemeClr val="tx1"/>
        </a:solidFill>
        <a:latin typeface="Tahoma" pitchFamily="34" charset="0"/>
        <a:ea typeface="+mn-ea"/>
        <a:cs typeface="+mn-cs"/>
      </a:defRPr>
    </a:lvl1pPr>
    <a:lvl2pPr marL="457200" algn="l" rtl="0" fontAlgn="base">
      <a:spcBef>
        <a:spcPct val="0"/>
      </a:spcBef>
      <a:spcAft>
        <a:spcPct val="0"/>
      </a:spcAft>
      <a:defRPr u="sng" kern="1200">
        <a:solidFill>
          <a:schemeClr val="tx1"/>
        </a:solidFill>
        <a:latin typeface="Tahoma" pitchFamily="34" charset="0"/>
        <a:ea typeface="+mn-ea"/>
        <a:cs typeface="+mn-cs"/>
      </a:defRPr>
    </a:lvl2pPr>
    <a:lvl3pPr marL="914400" algn="l" rtl="0" fontAlgn="base">
      <a:spcBef>
        <a:spcPct val="0"/>
      </a:spcBef>
      <a:spcAft>
        <a:spcPct val="0"/>
      </a:spcAft>
      <a:defRPr u="sng" kern="1200">
        <a:solidFill>
          <a:schemeClr val="tx1"/>
        </a:solidFill>
        <a:latin typeface="Tahoma" pitchFamily="34" charset="0"/>
        <a:ea typeface="+mn-ea"/>
        <a:cs typeface="+mn-cs"/>
      </a:defRPr>
    </a:lvl3pPr>
    <a:lvl4pPr marL="1371600" algn="l" rtl="0" fontAlgn="base">
      <a:spcBef>
        <a:spcPct val="0"/>
      </a:spcBef>
      <a:spcAft>
        <a:spcPct val="0"/>
      </a:spcAft>
      <a:defRPr u="sng" kern="1200">
        <a:solidFill>
          <a:schemeClr val="tx1"/>
        </a:solidFill>
        <a:latin typeface="Tahoma" pitchFamily="34" charset="0"/>
        <a:ea typeface="+mn-ea"/>
        <a:cs typeface="+mn-cs"/>
      </a:defRPr>
    </a:lvl4pPr>
    <a:lvl5pPr marL="1828800" algn="l" rtl="0" fontAlgn="base">
      <a:spcBef>
        <a:spcPct val="0"/>
      </a:spcBef>
      <a:spcAft>
        <a:spcPct val="0"/>
      </a:spcAft>
      <a:defRPr u="sng" kern="1200">
        <a:solidFill>
          <a:schemeClr val="tx1"/>
        </a:solidFill>
        <a:latin typeface="Tahoma" pitchFamily="34" charset="0"/>
        <a:ea typeface="+mn-ea"/>
        <a:cs typeface="+mn-cs"/>
      </a:defRPr>
    </a:lvl5pPr>
    <a:lvl6pPr marL="2286000" algn="l" defTabSz="914400" rtl="0" eaLnBrk="1" latinLnBrk="0" hangingPunct="1">
      <a:defRPr u="sng" kern="1200">
        <a:solidFill>
          <a:schemeClr val="tx1"/>
        </a:solidFill>
        <a:latin typeface="Tahoma" pitchFamily="34" charset="0"/>
        <a:ea typeface="+mn-ea"/>
        <a:cs typeface="+mn-cs"/>
      </a:defRPr>
    </a:lvl6pPr>
    <a:lvl7pPr marL="2743200" algn="l" defTabSz="914400" rtl="0" eaLnBrk="1" latinLnBrk="0" hangingPunct="1">
      <a:defRPr u="sng" kern="1200">
        <a:solidFill>
          <a:schemeClr val="tx1"/>
        </a:solidFill>
        <a:latin typeface="Tahoma" pitchFamily="34" charset="0"/>
        <a:ea typeface="+mn-ea"/>
        <a:cs typeface="+mn-cs"/>
      </a:defRPr>
    </a:lvl7pPr>
    <a:lvl8pPr marL="3200400" algn="l" defTabSz="914400" rtl="0" eaLnBrk="1" latinLnBrk="0" hangingPunct="1">
      <a:defRPr u="sng" kern="1200">
        <a:solidFill>
          <a:schemeClr val="tx1"/>
        </a:solidFill>
        <a:latin typeface="Tahoma" pitchFamily="34" charset="0"/>
        <a:ea typeface="+mn-ea"/>
        <a:cs typeface="+mn-cs"/>
      </a:defRPr>
    </a:lvl8pPr>
    <a:lvl9pPr marL="3657600" algn="l" defTabSz="914400" rtl="0" eaLnBrk="1" latinLnBrk="0" hangingPunct="1">
      <a:defRPr u="sng"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2171"/>
    <a:srgbClr val="050A0F"/>
    <a:srgbClr val="E5FFFF"/>
    <a:srgbClr val="FFFF00"/>
    <a:srgbClr val="2D0DEB"/>
    <a:srgbClr val="CC9900"/>
    <a:srgbClr val="663300"/>
    <a:srgbClr val="000000"/>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39" autoAdjust="0"/>
    <p:restoredTop sz="71778" autoAdjust="0"/>
  </p:normalViewPr>
  <p:slideViewPr>
    <p:cSldViewPr>
      <p:cViewPr>
        <p:scale>
          <a:sx n="50" d="100"/>
          <a:sy n="50" d="100"/>
        </p:scale>
        <p:origin x="-581" y="-15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1608" y="51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eaLnBrk="1" hangingPunct="1">
              <a:defRPr sz="1300" u="none">
                <a:latin typeface="Arial" charset="0"/>
              </a:defRPr>
            </a:lvl1pPr>
          </a:lstStyle>
          <a:p>
            <a:pPr>
              <a:defRPr/>
            </a:pPr>
            <a:endParaRPr lang="en-US"/>
          </a:p>
        </p:txBody>
      </p:sp>
      <p:sp>
        <p:nvSpPr>
          <p:cNvPr id="128003"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eaLnBrk="1" hangingPunct="1">
              <a:defRPr sz="1300" u="none">
                <a:latin typeface="Arial" charset="0"/>
              </a:defRPr>
            </a:lvl1pPr>
          </a:lstStyle>
          <a:p>
            <a:pPr>
              <a:defRPr/>
            </a:pPr>
            <a:endParaRPr lang="en-US"/>
          </a:p>
        </p:txBody>
      </p:sp>
      <p:sp>
        <p:nvSpPr>
          <p:cNvPr id="128004"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eaLnBrk="1" hangingPunct="1">
              <a:defRPr sz="1300" u="none">
                <a:latin typeface="Arial" charset="0"/>
              </a:defRPr>
            </a:lvl1pPr>
          </a:lstStyle>
          <a:p>
            <a:pPr>
              <a:defRPr/>
            </a:pPr>
            <a:endParaRPr lang="en-US"/>
          </a:p>
        </p:txBody>
      </p:sp>
      <p:sp>
        <p:nvSpPr>
          <p:cNvPr id="128005"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eaLnBrk="1" hangingPunct="1">
              <a:defRPr sz="1300" u="none">
                <a:latin typeface="Arial" charset="0"/>
              </a:defRPr>
            </a:lvl1pPr>
          </a:lstStyle>
          <a:p>
            <a:pPr>
              <a:defRPr/>
            </a:pPr>
            <a:fld id="{A512725E-A683-4B3A-BF48-AA92369BC28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3106"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eaLnBrk="1" hangingPunct="1">
              <a:defRPr sz="1300" u="none">
                <a:latin typeface="Arial" charset="0"/>
              </a:defRPr>
            </a:lvl1pPr>
          </a:lstStyle>
          <a:p>
            <a:pPr>
              <a:defRPr/>
            </a:pPr>
            <a:endParaRPr lang="en-US"/>
          </a:p>
        </p:txBody>
      </p:sp>
      <p:sp>
        <p:nvSpPr>
          <p:cNvPr id="303107"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eaLnBrk="1" hangingPunct="1">
              <a:defRPr sz="1300" u="none">
                <a:latin typeface="Arial" charset="0"/>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303109"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3110"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eaLnBrk="1" hangingPunct="1">
              <a:defRPr sz="1300" u="none">
                <a:latin typeface="Arial" charset="0"/>
              </a:defRPr>
            </a:lvl1pPr>
          </a:lstStyle>
          <a:p>
            <a:pPr>
              <a:defRPr/>
            </a:pPr>
            <a:endParaRPr lang="en-US"/>
          </a:p>
        </p:txBody>
      </p:sp>
      <p:sp>
        <p:nvSpPr>
          <p:cNvPr id="303111"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eaLnBrk="1" hangingPunct="1">
              <a:defRPr sz="1300" u="none">
                <a:latin typeface="Arial" charset="0"/>
              </a:defRPr>
            </a:lvl1pPr>
          </a:lstStyle>
          <a:p>
            <a:pPr>
              <a:defRPr/>
            </a:pPr>
            <a:fld id="{A4F93589-017C-45E6-82D3-5C9E746E93C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779D04F-9098-421F-8934-7EAF385FD9F4}" type="slidenum">
              <a:rPr lang="en-US" smtClean="0">
                <a:solidFill>
                  <a:srgbClr val="000000"/>
                </a:solidFill>
              </a:rPr>
              <a:pPr/>
              <a:t>1</a:t>
            </a:fld>
            <a:endParaRPr lang="en-US" smtClean="0">
              <a:solidFill>
                <a:srgbClr val="000000"/>
              </a:solidFill>
            </a:endParaRPr>
          </a:p>
        </p:txBody>
      </p:sp>
      <p:sp>
        <p:nvSpPr>
          <p:cNvPr id="41987" name="Rectangle 2"/>
          <p:cNvSpPr>
            <a:spLocks noGrp="1" noRot="1" noChangeAspect="1" noChangeArrowheads="1" noTextEdit="1"/>
          </p:cNvSpPr>
          <p:nvPr>
            <p:ph type="sldImg"/>
          </p:nvPr>
        </p:nvSpPr>
        <p:spPr>
          <a:xfrm>
            <a:off x="1136650" y="720725"/>
            <a:ext cx="1385888" cy="1039813"/>
          </a:xfrm>
          <a:ln/>
        </p:spPr>
      </p:sp>
      <p:sp>
        <p:nvSpPr>
          <p:cNvPr id="41988" name="Rectangle 3"/>
          <p:cNvSpPr>
            <a:spLocks noGrp="1" noChangeArrowheads="1"/>
          </p:cNvSpPr>
          <p:nvPr>
            <p:ph type="body" idx="1"/>
          </p:nvPr>
        </p:nvSpPr>
        <p:spPr>
          <a:xfrm>
            <a:off x="731838" y="1920875"/>
            <a:ext cx="5851525" cy="6959600"/>
          </a:xfrm>
          <a:noFill/>
          <a:ln/>
        </p:spPr>
        <p:txBody>
          <a:bodyPr/>
          <a:lstStyle/>
          <a:p>
            <a:pPr eaLnBrk="1" hangingPunct="1">
              <a:lnSpc>
                <a:spcPct val="80000"/>
              </a:lnSpc>
              <a:buSzPct val="160000"/>
              <a:buFontTx/>
              <a:buChar char="•"/>
            </a:pPr>
            <a:r>
              <a:rPr lang="en-US" sz="1800" b="1" dirty="0" smtClean="0"/>
              <a:t> Introduce yourself</a:t>
            </a:r>
            <a:r>
              <a:rPr lang="en-US" sz="1800" dirty="0" smtClean="0"/>
              <a:t>.</a:t>
            </a:r>
          </a:p>
          <a:p>
            <a:pPr eaLnBrk="1" hangingPunct="1">
              <a:lnSpc>
                <a:spcPct val="80000"/>
              </a:lnSpc>
              <a:buSzPct val="160000"/>
              <a:buFontTx/>
              <a:buChar char="•"/>
            </a:pPr>
            <a:r>
              <a:rPr lang="en-US" sz="1800" dirty="0" smtClean="0"/>
              <a:t> </a:t>
            </a:r>
            <a:r>
              <a:rPr lang="en-US" sz="1800" b="1" dirty="0" smtClean="0"/>
              <a:t>Introduce Our Courts</a:t>
            </a:r>
            <a:r>
              <a:rPr lang="en-US" sz="1800" dirty="0" smtClean="0"/>
              <a:t>: Our Courts is a joint activity of citizens, lawyers, and judges to provide information to the public about our state and federal courts. </a:t>
            </a:r>
          </a:p>
          <a:p>
            <a:pPr eaLnBrk="1" hangingPunct="1">
              <a:lnSpc>
                <a:spcPct val="80000"/>
              </a:lnSpc>
              <a:buSzPct val="160000"/>
              <a:buFontTx/>
              <a:buChar char="•"/>
            </a:pPr>
            <a:r>
              <a:rPr lang="en-US" sz="1800" b="1" dirty="0" smtClean="0"/>
              <a:t>Ask the Audience</a:t>
            </a:r>
            <a:r>
              <a:rPr lang="en-US" sz="1800" dirty="0" smtClean="0"/>
              <a:t>:</a:t>
            </a:r>
          </a:p>
          <a:p>
            <a:pPr lvl="2" eaLnBrk="1" hangingPunct="1">
              <a:lnSpc>
                <a:spcPct val="80000"/>
              </a:lnSpc>
              <a:buSzPct val="160000"/>
              <a:buFontTx/>
              <a:buChar char="•"/>
            </a:pPr>
            <a:r>
              <a:rPr lang="en-US" sz="1800" dirty="0" smtClean="0"/>
              <a:t>Have you heard the expression, “Don’t make a federal case out of it”?  How about, “I’m going to take my case all the way to the Supreme Court”?</a:t>
            </a:r>
          </a:p>
          <a:p>
            <a:pPr lvl="2" eaLnBrk="1" hangingPunct="1">
              <a:lnSpc>
                <a:spcPct val="80000"/>
              </a:lnSpc>
              <a:buSzPct val="160000"/>
              <a:buFontTx/>
              <a:buChar char="•"/>
            </a:pPr>
            <a:r>
              <a:rPr lang="en-US" sz="1800" dirty="0" smtClean="0"/>
              <a:t>It may surprise some of you to hear that most cases are in the state court system and not in our federal court system.  It isn’t easy to make a federal case out of something, and it is very rare to get a case to the Supreme Court.</a:t>
            </a:r>
          </a:p>
          <a:p>
            <a:pPr eaLnBrk="1" hangingPunct="1">
              <a:lnSpc>
                <a:spcPct val="80000"/>
              </a:lnSpc>
              <a:buSzPct val="160000"/>
              <a:buFontTx/>
              <a:buChar char="•"/>
            </a:pPr>
            <a:r>
              <a:rPr lang="en-US" sz="1800" b="1" dirty="0" smtClean="0"/>
              <a:t>Our goal today is to introduce you to our fundamental judicial</a:t>
            </a:r>
            <a:r>
              <a:rPr lang="en-US" sz="1800" b="1" baseline="0" dirty="0" smtClean="0"/>
              <a:t> concepts</a:t>
            </a:r>
            <a:endParaRPr lang="en-US" sz="1800" dirty="0" smtClean="0"/>
          </a:p>
          <a:p>
            <a:pPr lvl="2" eaLnBrk="1" hangingPunct="1">
              <a:lnSpc>
                <a:spcPct val="80000"/>
              </a:lnSpc>
              <a:buSzPct val="160000"/>
              <a:buFontTx/>
              <a:buChar char="•"/>
            </a:pPr>
            <a:r>
              <a:rPr lang="en-US" sz="1800" dirty="0" smtClean="0"/>
              <a:t>We’ll start by discussing our two parallel but separate government systems (federal and state).</a:t>
            </a:r>
          </a:p>
          <a:p>
            <a:pPr eaLnBrk="1" hangingPunct="1">
              <a:lnSpc>
                <a:spcPct val="80000"/>
              </a:lnSpc>
              <a:buSzPct val="160000"/>
              <a:buFontTx/>
              <a:buChar char="•"/>
            </a:pPr>
            <a:r>
              <a:rPr lang="en-US" sz="1800" b="1" dirty="0" smtClean="0"/>
              <a:t>When we are done today, I feel confident that you will all leave here with a better understanding of our the fundamental principles behind our courts.</a:t>
            </a:r>
            <a:endParaRPr lang="en-US" sz="18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339F286-CCA6-4611-A462-55E1DC6AAEBE}" type="slidenum">
              <a:rPr lang="en-US" altLang="en-US" smtClean="0">
                <a:latin typeface="Arial" charset="0"/>
              </a:rPr>
              <a:pPr/>
              <a:t>11</a:t>
            </a:fld>
            <a:endParaRPr lang="en-US" altLang="en-US" smtClean="0">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5CFBC741-6A38-4F5C-BEFD-5F54FA853A8A}" type="slidenum">
              <a:rPr lang="en-US" altLang="en-US" smtClean="0">
                <a:latin typeface="Arial" charset="0"/>
              </a:rPr>
              <a:pPr/>
              <a:t>12</a:t>
            </a:fld>
            <a:endParaRPr lang="en-US" altLang="en-US" smtClean="0">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7DCE308-8685-4C87-9319-D409927CE284}" type="slidenum">
              <a:rPr lang="en-US" altLang="en-US" smtClean="0">
                <a:latin typeface="Arial" charset="0"/>
              </a:rPr>
              <a:pPr/>
              <a:t>13</a:t>
            </a:fld>
            <a:endParaRPr lang="en-US" altLang="en-US" smtClean="0">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altLang="en-US" smtClean="0">
                <a:latin typeface="Arial" charset="0"/>
              </a:rPr>
              <a:t>SOURCE:  “Questions and Answers About Judicial Independence,” Brennan Center for Justice at NYU School of Law.</a:t>
            </a:r>
            <a:br>
              <a:rPr lang="en-US" altLang="en-US" smtClean="0">
                <a:latin typeface="Arial" charset="0"/>
              </a:rPr>
            </a:br>
            <a:endParaRPr lang="en-US" alt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0B8E215-516D-4DD7-BF34-F03CE789B997}" type="slidenum">
              <a:rPr lang="en-US" altLang="en-US" smtClean="0">
                <a:latin typeface="Arial" charset="0"/>
              </a:rPr>
              <a:pPr/>
              <a:t>14</a:t>
            </a:fld>
            <a:endParaRPr lang="en-US" altLang="en-US" smtClean="0">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altLang="en-US" smtClean="0">
              <a:latin typeface="Arial" charset="0"/>
            </a:endParaRPr>
          </a:p>
        </p:txBody>
      </p:sp>
      <p:sp>
        <p:nvSpPr>
          <p:cNvPr id="45060" name="Slide Number Placeholder 3"/>
          <p:cNvSpPr>
            <a:spLocks noGrp="1"/>
          </p:cNvSpPr>
          <p:nvPr>
            <p:ph type="sldNum" sz="quarter" idx="5"/>
          </p:nvPr>
        </p:nvSpPr>
        <p:spPr>
          <a:noFill/>
        </p:spPr>
        <p:txBody>
          <a:bodyPr/>
          <a:lstStyle/>
          <a:p>
            <a:fld id="{E822E407-F19A-4788-A081-FCEBBF805DB7}" type="slidenum">
              <a:rPr lang="en-US" altLang="en-US" smtClean="0">
                <a:latin typeface="Arial" charset="0"/>
              </a:rPr>
              <a:pPr/>
              <a:t>15</a:t>
            </a:fld>
            <a:endParaRPr lang="en-US" alt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altLang="en-US" smtClean="0">
              <a:latin typeface="Arial" charset="0"/>
            </a:endParaRPr>
          </a:p>
        </p:txBody>
      </p:sp>
      <p:sp>
        <p:nvSpPr>
          <p:cNvPr id="46084" name="Slide Number Placeholder 3"/>
          <p:cNvSpPr>
            <a:spLocks noGrp="1"/>
          </p:cNvSpPr>
          <p:nvPr>
            <p:ph type="sldNum" sz="quarter" idx="5"/>
          </p:nvPr>
        </p:nvSpPr>
        <p:spPr>
          <a:noFill/>
        </p:spPr>
        <p:txBody>
          <a:bodyPr/>
          <a:lstStyle/>
          <a:p>
            <a:fld id="{081E58C3-CA80-4817-909E-AB9B05C2D5FD}" type="slidenum">
              <a:rPr lang="en-US" altLang="en-US" smtClean="0">
                <a:latin typeface="Arial" charset="0"/>
              </a:rPr>
              <a:pPr/>
              <a:t>16</a:t>
            </a:fld>
            <a:endParaRPr lang="en-US" alt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BE1ED1D-3EE7-49FA-81CA-69BAE416134C}" type="slidenum">
              <a:rPr lang="en-US" altLang="en-US" smtClean="0">
                <a:latin typeface="Arial" charset="0"/>
              </a:rPr>
              <a:pPr/>
              <a:t>17</a:t>
            </a:fld>
            <a:endParaRPr lang="en-US" altLang="en-US" smtClean="0">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lt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F0762CA-E8D5-4949-B736-2E5840253BF2}" type="slidenum">
              <a:rPr lang="en-US" altLang="en-US" smtClean="0">
                <a:latin typeface="Arial" charset="0"/>
              </a:rPr>
              <a:pPr/>
              <a:t>18</a:t>
            </a:fld>
            <a:endParaRPr lang="en-US" altLang="en-US" smtClean="0">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alt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C1F4C26-B3DB-431E-88AF-DA10B9463B2C}" type="slidenum">
              <a:rPr lang="en-US" altLang="en-US" smtClean="0">
                <a:latin typeface="Arial" charset="0"/>
              </a:rPr>
              <a:pPr/>
              <a:t>19</a:t>
            </a:fld>
            <a:endParaRPr lang="en-US" altLang="en-US" smtClean="0">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lt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4DB2DFE-2090-46BD-B31B-364F193765FF}" type="slidenum">
              <a:rPr lang="en-US" altLang="en-US" smtClean="0">
                <a:latin typeface="Arial" charset="0"/>
              </a:rPr>
              <a:pPr/>
              <a:t>20</a:t>
            </a:fld>
            <a:endParaRPr lang="en-US" altLang="en-US" smtClean="0">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altLang="en-US" smtClean="0">
                <a:latin typeface="Arial" charset="0"/>
              </a:rPr>
              <a:t>These are legitimate checks on judicial power, but are subject to potential abuse if one seeks to remove a judge with whom one disagrees.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50AEDED5-878D-4D6B-8914-59A5654A6F01}" type="slidenum">
              <a:rPr lang="en-US" smtClean="0"/>
              <a:pPr/>
              <a:t>2</a:t>
            </a:fld>
            <a:endParaRPr lang="en-US" smtClean="0"/>
          </a:p>
        </p:txBody>
      </p:sp>
      <p:sp>
        <p:nvSpPr>
          <p:cNvPr id="43011" name="Rectangle 2"/>
          <p:cNvSpPr>
            <a:spLocks noGrp="1" noRot="1" noChangeAspect="1" noChangeArrowheads="1" noTextEdit="1"/>
          </p:cNvSpPr>
          <p:nvPr>
            <p:ph type="sldImg"/>
          </p:nvPr>
        </p:nvSpPr>
        <p:spPr>
          <a:xfrm>
            <a:off x="1808163" y="708025"/>
            <a:ext cx="3659187" cy="2743200"/>
          </a:xfrm>
          <a:ln/>
        </p:spPr>
      </p:sp>
      <p:sp>
        <p:nvSpPr>
          <p:cNvPr id="43012" name="Rectangle 3"/>
          <p:cNvSpPr>
            <a:spLocks noGrp="1" noChangeArrowheads="1"/>
          </p:cNvSpPr>
          <p:nvPr>
            <p:ph type="body" idx="1"/>
          </p:nvPr>
        </p:nvSpPr>
        <p:spPr>
          <a:xfrm>
            <a:off x="731838" y="3698875"/>
            <a:ext cx="5851525" cy="5183188"/>
          </a:xfrm>
          <a:noFill/>
          <a:ln/>
        </p:spPr>
        <p:txBody>
          <a:bodyPr/>
          <a:lstStyle/>
          <a:p>
            <a:pPr eaLnBrk="1" hangingPunct="1">
              <a:buSzPct val="160000"/>
              <a:buFontTx/>
              <a:buChar char="•"/>
            </a:pPr>
            <a:r>
              <a:rPr lang="en-US" sz="1500" dirty="0" smtClean="0"/>
              <a:t>I’m sure that you all remember that there are three branches of government</a:t>
            </a:r>
          </a:p>
          <a:p>
            <a:pPr marL="777875" lvl="1" indent="-298450" eaLnBrk="1" hangingPunct="1">
              <a:buSzPct val="160000"/>
              <a:buFontTx/>
              <a:buChar char="•"/>
            </a:pPr>
            <a:r>
              <a:rPr lang="en-US" sz="1500" dirty="0" smtClean="0"/>
              <a:t>Legislative</a:t>
            </a:r>
          </a:p>
          <a:p>
            <a:pPr marL="777875" lvl="1" indent="-298450" eaLnBrk="1" hangingPunct="1">
              <a:buSzPct val="160000"/>
              <a:buFontTx/>
              <a:buChar char="•"/>
            </a:pPr>
            <a:r>
              <a:rPr lang="en-US" sz="1500" dirty="0" smtClean="0"/>
              <a:t>Executive</a:t>
            </a:r>
          </a:p>
          <a:p>
            <a:pPr marL="777875" lvl="1" indent="-298450" eaLnBrk="1" hangingPunct="1">
              <a:buSzPct val="160000"/>
              <a:buFontTx/>
              <a:buChar char="•"/>
            </a:pPr>
            <a:r>
              <a:rPr lang="en-US" sz="1500" dirty="0" smtClean="0"/>
              <a:t>Judicial</a:t>
            </a:r>
          </a:p>
          <a:p>
            <a:pPr eaLnBrk="1" hangingPunct="1">
              <a:buSzPct val="160000"/>
              <a:buFontTx/>
              <a:buChar char="•"/>
            </a:pPr>
            <a:r>
              <a:rPr lang="en-US" sz="1500" dirty="0" smtClean="0"/>
              <a:t>These are photos representing those branches in both the federal and the state systems.</a:t>
            </a:r>
          </a:p>
          <a:p>
            <a:pPr eaLnBrk="1" hangingPunct="1">
              <a:buSzPct val="160000"/>
              <a:buFontTx/>
              <a:buChar char="•"/>
            </a:pPr>
            <a:r>
              <a:rPr lang="en-US" sz="1500" dirty="0" smtClean="0"/>
              <a:t>This slide also makes an important point that underlies much of what we will be discussing today:</a:t>
            </a:r>
          </a:p>
          <a:p>
            <a:pPr marL="777875" lvl="1" indent="-298450" eaLnBrk="1" hangingPunct="1">
              <a:buSzPct val="160000"/>
              <a:buFontTx/>
              <a:buChar char="•"/>
            </a:pPr>
            <a:r>
              <a:rPr lang="en-US" sz="1500" dirty="0" smtClean="0"/>
              <a:t>We are governed by two parallel but separate government systems.</a:t>
            </a:r>
          </a:p>
          <a:p>
            <a:pPr marL="777875" lvl="1" indent="-298450" eaLnBrk="1" hangingPunct="1">
              <a:buSzPct val="160000"/>
              <a:buFontTx/>
              <a:buChar char="•"/>
            </a:pPr>
            <a:r>
              <a:rPr lang="en-US" sz="1500" dirty="0" smtClean="0"/>
              <a:t>The states have their own government system, represented by the photos of our Arizona capitol, governor’s mansion, and Supreme Court building.</a:t>
            </a:r>
          </a:p>
          <a:p>
            <a:pPr marL="777875" lvl="1" indent="-298450" eaLnBrk="1" hangingPunct="1">
              <a:buSzPct val="160000"/>
              <a:buFontTx/>
              <a:buChar char="•"/>
            </a:pPr>
            <a:r>
              <a:rPr lang="en-US" sz="1500" dirty="0" smtClean="0"/>
              <a:t>And the federal government has a completely separate governmental system that governs us.</a:t>
            </a:r>
          </a:p>
          <a:p>
            <a:pPr marL="777875" lvl="1" indent="-298450" eaLnBrk="1" hangingPunct="1">
              <a:buSzPct val="160000"/>
              <a:buFontTx/>
              <a:buChar char="•"/>
            </a:pPr>
            <a:r>
              <a:rPr lang="en-US" sz="1500" dirty="0" smtClean="0"/>
              <a:t>When people hear about courts, they may think of one system of courts.  There are really two, the state court system and the federal or U.S. court system.</a:t>
            </a:r>
          </a:p>
          <a:p>
            <a:pPr marL="777875" lvl="1" indent="-298450" eaLnBrk="1" hangingPunct="1">
              <a:buSzPct val="160000"/>
              <a:buFontTx/>
              <a:buChar char="•"/>
            </a:pPr>
            <a:r>
              <a:rPr lang="en-US" sz="1500" dirty="0" smtClean="0"/>
              <a:t>Today, I will be talking about our federal or U.S. courts, and, particularly, our Arizona federal courts.</a:t>
            </a:r>
          </a:p>
          <a:p>
            <a:pPr marL="777875" lvl="1" indent="-298450" eaLnBrk="1" hangingPunct="1">
              <a:buSzPct val="160000"/>
              <a:buFontTx/>
              <a:buChar char="•"/>
            </a:pPr>
            <a:endParaRPr lang="en-US" sz="15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2D0312C-03FA-49A1-9314-B5E97370A154}" type="slidenum">
              <a:rPr lang="en-US" altLang="en-US" smtClean="0">
                <a:latin typeface="Arial" charset="0"/>
              </a:rPr>
              <a:pPr/>
              <a:t>21</a:t>
            </a:fld>
            <a:endParaRPr lang="en-US" altLang="en-US" smtClean="0">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lt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26F000C-B468-47FB-BBAF-38DA730B8095}" type="slidenum">
              <a:rPr lang="en-US" altLang="en-US" smtClean="0">
                <a:latin typeface="Arial" charset="0"/>
              </a:rPr>
              <a:pPr/>
              <a:t>22</a:t>
            </a:fld>
            <a:endParaRPr lang="en-US" altLang="en-US" smtClean="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lt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altLang="en-US" smtClean="0">
              <a:latin typeface="Arial" charset="0"/>
            </a:endParaRPr>
          </a:p>
        </p:txBody>
      </p:sp>
      <p:sp>
        <p:nvSpPr>
          <p:cNvPr id="53252" name="Slide Number Placeholder 3"/>
          <p:cNvSpPr>
            <a:spLocks noGrp="1"/>
          </p:cNvSpPr>
          <p:nvPr>
            <p:ph type="sldNum" sz="quarter" idx="5"/>
          </p:nvPr>
        </p:nvSpPr>
        <p:spPr>
          <a:noFill/>
        </p:spPr>
        <p:txBody>
          <a:bodyPr/>
          <a:lstStyle/>
          <a:p>
            <a:fld id="{2C8085FE-EE4E-4DF6-B88A-3572D89E8B5B}" type="slidenum">
              <a:rPr lang="en-US" altLang="en-US" smtClean="0">
                <a:latin typeface="Arial" charset="0"/>
              </a:rPr>
              <a:pPr/>
              <a:t>23</a:t>
            </a:fld>
            <a:endParaRPr lang="en-US" alt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buSzPct val="160000"/>
              <a:buFontTx/>
              <a:buChar char="•"/>
            </a:pPr>
            <a:r>
              <a:rPr lang="en-US" sz="1900" b="1" dirty="0" smtClean="0"/>
              <a:t>Our U.S. Courts are kept fair and impartial in a number of ways.</a:t>
            </a:r>
          </a:p>
          <a:p>
            <a:pPr eaLnBrk="1" hangingPunct="1">
              <a:buSzPct val="160000"/>
              <a:buFontTx/>
              <a:buChar char="•"/>
            </a:pPr>
            <a:r>
              <a:rPr lang="en-US" sz="1900" b="1" dirty="0" smtClean="0"/>
              <a:t>First, the U.S. Constitution talks about the right to jury trials in civil and criminal cases.</a:t>
            </a:r>
          </a:p>
          <a:p>
            <a:pPr eaLnBrk="1" hangingPunct="1">
              <a:buSzPct val="160000"/>
              <a:buFontTx/>
              <a:buChar char="•"/>
            </a:pPr>
            <a:r>
              <a:rPr lang="en-US" sz="1900" b="1" dirty="0" smtClean="0"/>
              <a:t>Note the 6</a:t>
            </a:r>
            <a:r>
              <a:rPr lang="en-US" sz="1900" b="1" baseline="30000" dirty="0" smtClean="0"/>
              <a:t>th</a:t>
            </a:r>
            <a:r>
              <a:rPr lang="en-US" sz="1900" b="1" dirty="0" smtClean="0"/>
              <a:t> and 7</a:t>
            </a:r>
            <a:r>
              <a:rPr lang="en-US" sz="1900" b="1" baseline="30000" dirty="0" smtClean="0"/>
              <a:t>th</a:t>
            </a:r>
            <a:r>
              <a:rPr lang="en-US" sz="1900" b="1" dirty="0" smtClean="0"/>
              <a:t> Amendments.</a:t>
            </a:r>
          </a:p>
          <a:p>
            <a:pPr eaLnBrk="1" hangingPunct="1">
              <a:buSzPct val="160000"/>
              <a:buFontTx/>
              <a:buChar char="•"/>
            </a:pPr>
            <a:r>
              <a:rPr lang="en-US" sz="1900" b="1" dirty="0" smtClean="0"/>
              <a:t>Some of you mentioned that you have served as jurors.  How did the court try to ensure that you could be fair and impartial?</a:t>
            </a:r>
          </a:p>
          <a:p>
            <a:pPr eaLnBrk="1" hangingPunct="1">
              <a:buSzPct val="160000"/>
              <a:buFontTx/>
              <a:buChar char="•"/>
            </a:pPr>
            <a:r>
              <a:rPr lang="en-US" sz="1900" b="1" dirty="0" smtClean="0"/>
              <a:t>What about the judge?  What kinds of things would affect whether the judge can be fair and impartial, say in Emily Employee’s case?  Does it matter if the judge knows the parties?  The lawyers?  What other factors?  [this sets up next slide].</a:t>
            </a:r>
            <a:endParaRPr lang="en-US" sz="1900" dirty="0" smtClean="0"/>
          </a:p>
          <a:p>
            <a:endParaRPr lang="en-US" sz="100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p>
        </p:txBody>
      </p:sp>
      <p:sp>
        <p:nvSpPr>
          <p:cNvPr id="66564" name="Slide Number Placeholder 3"/>
          <p:cNvSpPr>
            <a:spLocks noGrp="1"/>
          </p:cNvSpPr>
          <p:nvPr>
            <p:ph type="sldNum" sz="quarter" idx="5"/>
          </p:nvPr>
        </p:nvSpPr>
        <p:spPr>
          <a:noFill/>
        </p:spPr>
        <p:txBody>
          <a:bodyPr/>
          <a:lstStyle/>
          <a:p>
            <a:fld id="{9099690E-FCDE-4ABC-B4FC-4C2029B04C8E}" type="slidenum">
              <a:rPr lang="en-US" smtClean="0"/>
              <a:pPr/>
              <a:t>25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smtClean="0"/>
          </a:p>
        </p:txBody>
      </p:sp>
      <p:sp>
        <p:nvSpPr>
          <p:cNvPr id="35844" name="Slide Number Placeholder 3"/>
          <p:cNvSpPr>
            <a:spLocks noGrp="1"/>
          </p:cNvSpPr>
          <p:nvPr>
            <p:ph type="sldNum" sz="quarter" idx="5"/>
          </p:nvPr>
        </p:nvSpPr>
        <p:spPr>
          <a:noFill/>
        </p:spPr>
        <p:txBody>
          <a:bodyPr/>
          <a:lstStyle/>
          <a:p>
            <a:fld id="{502B229C-5BC6-447F-9CFB-B34748C3B1D3}"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spcBef>
                <a:spcPct val="0"/>
              </a:spcBef>
              <a:buSzPct val="160000"/>
              <a:buFontTx/>
              <a:buChar char="•"/>
            </a:pPr>
            <a:r>
              <a:rPr lang="en-US" sz="2100" smtClean="0"/>
              <a:t>I mentioned that there are two separate governmental systems, one state and one federal.</a:t>
            </a:r>
          </a:p>
          <a:p>
            <a:pPr eaLnBrk="1" hangingPunct="1">
              <a:spcBef>
                <a:spcPct val="0"/>
              </a:spcBef>
              <a:buSzPct val="160000"/>
              <a:buFontTx/>
              <a:buChar char="•"/>
            </a:pPr>
            <a:endParaRPr lang="en-US" sz="2100" smtClean="0"/>
          </a:p>
          <a:p>
            <a:pPr eaLnBrk="1" hangingPunct="1">
              <a:spcBef>
                <a:spcPct val="0"/>
              </a:spcBef>
              <a:buSzPct val="160000"/>
              <a:buFontTx/>
              <a:buChar char="•"/>
            </a:pPr>
            <a:r>
              <a:rPr lang="en-US" sz="2100" smtClean="0"/>
              <a:t>This dual government system applies to the courts, as well as the legislative and executive branches.</a:t>
            </a:r>
          </a:p>
          <a:p>
            <a:pPr eaLnBrk="1" hangingPunct="1">
              <a:spcBef>
                <a:spcPct val="0"/>
              </a:spcBef>
              <a:buSzPct val="160000"/>
              <a:buFontTx/>
              <a:buChar char="•"/>
            </a:pPr>
            <a:endParaRPr lang="en-US" sz="2100" smtClean="0"/>
          </a:p>
          <a:p>
            <a:pPr eaLnBrk="1" hangingPunct="1">
              <a:spcBef>
                <a:spcPct val="0"/>
              </a:spcBef>
              <a:buSzPct val="160000"/>
              <a:buFontTx/>
              <a:buChar char="•"/>
            </a:pPr>
            <a:r>
              <a:rPr lang="en-US" sz="2100" smtClean="0"/>
              <a:t>This is a simplified chart showing an overview of our dual court system.</a:t>
            </a:r>
          </a:p>
          <a:p>
            <a:pPr eaLnBrk="1" hangingPunct="1">
              <a:spcBef>
                <a:spcPct val="0"/>
              </a:spcBef>
              <a:buSzPct val="160000"/>
              <a:buFontTx/>
              <a:buChar char="•"/>
            </a:pPr>
            <a:endParaRPr lang="en-US" sz="2100" smtClean="0"/>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Slide Number Placeholder 3"/>
          <p:cNvSpPr>
            <a:spLocks noGrp="1"/>
          </p:cNvSpPr>
          <p:nvPr>
            <p:ph type="sldNum" sz="quarter" idx="5"/>
          </p:nvPr>
        </p:nvSpPr>
        <p:spPr>
          <a:noFill/>
        </p:spPr>
        <p:txBody>
          <a:bodyPr/>
          <a:lstStyle/>
          <a:p>
            <a:fld id="{15C66CD9-1952-4490-89CC-85880FA9C4D5}"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F76D67C-4274-4C85-A076-1651DE84B4F5}" type="slidenum">
              <a:rPr lang="en-US" smtClean="0"/>
              <a:pPr/>
              <a:t>7</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z="2900" dirty="0" smtClean="0"/>
          </a:p>
          <a:p>
            <a:pPr eaLnBrk="1" hangingPunct="1">
              <a:buSzPct val="160000"/>
              <a:buFontTx/>
              <a:buChar char="•"/>
            </a:pPr>
            <a:r>
              <a:rPr lang="en-US" sz="2100" b="1" dirty="0" smtClean="0"/>
              <a:t> Equal Justice Under Law</a:t>
            </a:r>
            <a:r>
              <a:rPr lang="en-US" sz="2100" dirty="0" smtClean="0"/>
              <a:t>: This is what it says at the entrance to the U.S. Supreme Court.</a:t>
            </a:r>
          </a:p>
          <a:p>
            <a:pPr eaLnBrk="1" hangingPunct="1">
              <a:spcBef>
                <a:spcPct val="0"/>
              </a:spcBef>
              <a:buSzPct val="160000"/>
              <a:buFontTx/>
              <a:buChar char="•"/>
            </a:pPr>
            <a:endParaRPr lang="en-US" sz="2100" dirty="0" smtClean="0"/>
          </a:p>
          <a:p>
            <a:pPr eaLnBrk="1" hangingPunct="1">
              <a:spcBef>
                <a:spcPct val="0"/>
              </a:spcBef>
              <a:buSzPct val="160000"/>
              <a:buFontTx/>
              <a:buChar char="•"/>
            </a:pPr>
            <a:r>
              <a:rPr lang="en-US" sz="2100" dirty="0" smtClean="0"/>
              <a:t> This is what our state and federal courts have been doing for more than 230 years and must continue to do.</a:t>
            </a:r>
          </a:p>
          <a:p>
            <a:pPr eaLnBrk="1" hangingPunct="1">
              <a:buSzPct val="160000"/>
              <a:buFontTx/>
              <a:buChar char="•"/>
            </a:pPr>
            <a:endParaRPr lang="en-US" sz="2100" dirty="0" smtClean="0"/>
          </a:p>
          <a:p>
            <a:pPr eaLnBrk="1" hangingPunct="1">
              <a:buSzPct val="160000"/>
            </a:pPr>
            <a:endParaRPr lang="en-US" sz="2100" b="1"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1C2C62B6-238A-419F-8EF6-E59D4D1F913E}" type="slidenum">
              <a:rPr lang="en-US" smtClean="0"/>
              <a:pPr/>
              <a:t>8</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r>
              <a:rPr lang="en-US" b="1" u="sng" smtClean="0"/>
              <a:t>The Theme:</a:t>
            </a:r>
            <a:r>
              <a:rPr lang="en-US" u="sng" smtClean="0"/>
              <a:t> </a:t>
            </a:r>
            <a:r>
              <a:rPr lang="en-US" b="1" u="sng" smtClean="0"/>
              <a:t>Equal Justice</a:t>
            </a:r>
          </a:p>
          <a:p>
            <a:r>
              <a:rPr lang="en-US" smtClean="0"/>
              <a:t>To preserve the freedom of each and every individual, our courts must provide EQUAL JUSTICE.</a:t>
            </a:r>
          </a:p>
          <a:p>
            <a:r>
              <a:rPr lang="en-US" smtClean="0"/>
              <a:t> </a:t>
            </a:r>
          </a:p>
          <a:p>
            <a:r>
              <a:rPr lang="en-US" smtClean="0"/>
              <a:t>We do this with  </a:t>
            </a:r>
          </a:p>
          <a:p>
            <a:r>
              <a:rPr lang="en-US" smtClean="0"/>
              <a:t> </a:t>
            </a:r>
          </a:p>
          <a:p>
            <a:pPr>
              <a:buFontTx/>
              <a:buChar char="•"/>
            </a:pPr>
            <a:r>
              <a:rPr lang="en-US" smtClean="0"/>
              <a:t>Fair &amp; Impartial Courts</a:t>
            </a:r>
          </a:p>
          <a:p>
            <a:r>
              <a:rPr lang="en-US" smtClean="0"/>
              <a:t> </a:t>
            </a:r>
          </a:p>
          <a:p>
            <a:pPr>
              <a:buFontTx/>
              <a:buChar char="•"/>
            </a:pPr>
            <a:r>
              <a:rPr lang="en-US" smtClean="0"/>
              <a:t>Applying the RULE OF LAW</a:t>
            </a:r>
          </a:p>
          <a:p>
            <a:r>
              <a:rPr lang="en-US" smtClean="0"/>
              <a:t> </a:t>
            </a:r>
          </a:p>
          <a:p>
            <a:pPr>
              <a:buFontTx/>
              <a:buChar char="•"/>
            </a:pPr>
            <a:r>
              <a:rPr lang="en-US" smtClean="0"/>
              <a:t>EQUALLY TO ALL</a:t>
            </a:r>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906588" y="630238"/>
            <a:ext cx="3868737" cy="2900362"/>
          </a:xfrm>
          <a:ln/>
        </p:spPr>
      </p:sp>
      <p:sp>
        <p:nvSpPr>
          <p:cNvPr id="56323" name="Rectangle 3"/>
          <p:cNvSpPr>
            <a:spLocks noGrp="1" noChangeArrowheads="1"/>
          </p:cNvSpPr>
          <p:nvPr>
            <p:ph type="body" idx="1"/>
          </p:nvPr>
        </p:nvSpPr>
        <p:spPr>
          <a:xfrm>
            <a:off x="893763" y="3856038"/>
            <a:ext cx="5853112" cy="4321175"/>
          </a:xfrm>
          <a:noFill/>
          <a:ln/>
        </p:spPr>
        <p:txBody>
          <a:bodyPr/>
          <a:lstStyle/>
          <a:p>
            <a:pPr eaLnBrk="1" hangingPunct="1">
              <a:buSzPct val="160000"/>
              <a:buFontTx/>
              <a:buChar char="•"/>
            </a:pPr>
            <a:r>
              <a:rPr lang="en-US" sz="2100" b="1" dirty="0" smtClean="0"/>
              <a:t>This slide shows the north side of the Arizona</a:t>
            </a:r>
            <a:r>
              <a:rPr lang="en-US" sz="2100" b="1" baseline="0" dirty="0" smtClean="0"/>
              <a:t> Courts Building.</a:t>
            </a:r>
          </a:p>
          <a:p>
            <a:pPr eaLnBrk="1" hangingPunct="1">
              <a:buSzPct val="160000"/>
              <a:buFontTx/>
              <a:buChar char="•"/>
            </a:pPr>
            <a:endParaRPr lang="en-US" b="1" u="sng" dirty="0" smtClean="0"/>
          </a:p>
          <a:p>
            <a:r>
              <a:rPr lang="en-US" b="1" u="sng" dirty="0" smtClean="0"/>
              <a:t>Ask questions to establish the concepts of fairness and impartiality, equal treatment, and freedom from improper influence.  For example, you might ask the following</a:t>
            </a:r>
            <a:r>
              <a:rPr lang="en-US" b="1" dirty="0" smtClean="0"/>
              <a:t>:</a:t>
            </a:r>
          </a:p>
          <a:p>
            <a:endParaRPr lang="en-US" b="1" dirty="0" smtClean="0"/>
          </a:p>
          <a:p>
            <a:pPr eaLnBrk="1" hangingPunct="1">
              <a:buSzPct val="160000"/>
              <a:buFontTx/>
              <a:buChar char="•"/>
            </a:pPr>
            <a:r>
              <a:rPr lang="en-US" sz="2100" b="1" dirty="0" smtClean="0"/>
              <a:t>Apart from winning or losing, if you were a party in a lawsuit like Emily Employee, how would you want to be treated?  Why?</a:t>
            </a:r>
          </a:p>
          <a:p>
            <a:pPr eaLnBrk="1" hangingPunct="1">
              <a:buSzPct val="160000"/>
              <a:buFontTx/>
              <a:buChar char="•"/>
            </a:pPr>
            <a:endParaRPr lang="en-US" sz="2100" b="1" dirty="0" smtClean="0"/>
          </a:p>
          <a:p>
            <a:pPr eaLnBrk="1" hangingPunct="1">
              <a:buSzPct val="160000"/>
              <a:buFontTx/>
              <a:buChar char="•"/>
            </a:pPr>
            <a:r>
              <a:rPr lang="en-US" sz="2100" b="1" dirty="0" smtClean="0"/>
              <a:t>What would you expect from the judge and/or the jury in your case?  Why?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1CD098C-8FCE-44CD-A0F1-654E7B4D829F}" type="slidenum">
              <a:rPr lang="en-US" altLang="en-US" smtClean="0">
                <a:latin typeface="Arial" charset="0"/>
              </a:rPr>
              <a:pPr/>
              <a:t>10</a:t>
            </a:fld>
            <a:endParaRPr lang="en-US" altLang="en-US" smtClean="0">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0C138DA3-64F9-4D4F-9AE8-837C05C58593}" type="datetime1">
              <a:rPr lang="en-US"/>
              <a:pPr>
                <a:defRPr/>
              </a:pPr>
              <a:t>6/4/2014</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dirty="0"/>
              <a:t>Copyright © 2008 by </a:t>
            </a:r>
            <a:r>
              <a:rPr lang="en-US" dirty="0" smtClean="0"/>
              <a:t>Arizona </a:t>
            </a:r>
            <a:r>
              <a:rPr lang="en-US" dirty="0"/>
              <a:t>Bar Association and </a:t>
            </a:r>
            <a:r>
              <a:rPr lang="en-US" dirty="0" smtClean="0"/>
              <a:t>Arizona </a:t>
            </a:r>
            <a:r>
              <a:rPr lang="en-US" dirty="0"/>
              <a:t>Judicial Institute, Inc</a:t>
            </a:r>
          </a:p>
        </p:txBody>
      </p:sp>
      <p:sp>
        <p:nvSpPr>
          <p:cNvPr id="6" name="Slide Number Placeholder 22"/>
          <p:cNvSpPr>
            <a:spLocks noGrp="1"/>
          </p:cNvSpPr>
          <p:nvPr>
            <p:ph type="sldNum" sz="quarter" idx="12"/>
          </p:nvPr>
        </p:nvSpPr>
        <p:spPr/>
        <p:txBody>
          <a:bodyPr/>
          <a:lstStyle>
            <a:lvl1pPr>
              <a:defRPr/>
            </a:lvl1pPr>
          </a:lstStyle>
          <a:p>
            <a:pPr>
              <a:defRPr/>
            </a:pPr>
            <a:fld id="{C4F296CC-49B8-4815-9F08-5429D6F389E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5F24D79-728E-4D2D-9151-D4B7E767BBBD}" type="datetime1">
              <a:rPr lang="en-US"/>
              <a:pPr>
                <a:defRPr/>
              </a:pPr>
              <a:t>6/4/2014</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dirty="0"/>
              <a:t>Copyright © 2008 by </a:t>
            </a:r>
            <a:r>
              <a:rPr lang="en-US" dirty="0" smtClean="0"/>
              <a:t>Arizona </a:t>
            </a:r>
            <a:r>
              <a:rPr lang="en-US" dirty="0"/>
              <a:t>Bar Association and </a:t>
            </a:r>
            <a:r>
              <a:rPr lang="en-US" dirty="0" smtClean="0"/>
              <a:t>Arizona </a:t>
            </a:r>
            <a:r>
              <a:rPr lang="en-US" dirty="0"/>
              <a:t>Judicial Institute, Inc</a:t>
            </a:r>
          </a:p>
        </p:txBody>
      </p:sp>
      <p:sp>
        <p:nvSpPr>
          <p:cNvPr id="6" name="Slide Number Placeholder 22"/>
          <p:cNvSpPr>
            <a:spLocks noGrp="1"/>
          </p:cNvSpPr>
          <p:nvPr>
            <p:ph type="sldNum" sz="quarter" idx="12"/>
          </p:nvPr>
        </p:nvSpPr>
        <p:spPr/>
        <p:txBody>
          <a:bodyPr/>
          <a:lstStyle>
            <a:lvl1pPr>
              <a:defRPr/>
            </a:lvl1pPr>
          </a:lstStyle>
          <a:p>
            <a:pPr>
              <a:defRPr/>
            </a:pPr>
            <a:fld id="{083A3DCF-31AE-4A0D-82B6-6AC7F47E341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3F91C37-E098-4158-8963-B6F0CFEA7D64}" type="datetime1">
              <a:rPr lang="en-US"/>
              <a:pPr>
                <a:defRPr/>
              </a:pPr>
              <a:t>6/4/2014</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dirty="0"/>
              <a:t>Copyright © 2008 by </a:t>
            </a:r>
            <a:r>
              <a:rPr lang="en-US" dirty="0" smtClean="0"/>
              <a:t>Arizona </a:t>
            </a:r>
            <a:r>
              <a:rPr lang="en-US" dirty="0"/>
              <a:t>Bar Association and </a:t>
            </a:r>
            <a:r>
              <a:rPr lang="en-US" dirty="0" smtClean="0"/>
              <a:t>Arizona </a:t>
            </a:r>
            <a:r>
              <a:rPr lang="en-US" dirty="0"/>
              <a:t>Judicial Institute, Inc</a:t>
            </a:r>
          </a:p>
        </p:txBody>
      </p:sp>
      <p:sp>
        <p:nvSpPr>
          <p:cNvPr id="6" name="Slide Number Placeholder 22"/>
          <p:cNvSpPr>
            <a:spLocks noGrp="1"/>
          </p:cNvSpPr>
          <p:nvPr>
            <p:ph type="sldNum" sz="quarter" idx="12"/>
          </p:nvPr>
        </p:nvSpPr>
        <p:spPr/>
        <p:txBody>
          <a:bodyPr/>
          <a:lstStyle>
            <a:lvl1pPr>
              <a:defRPr/>
            </a:lvl1pPr>
          </a:lstStyle>
          <a:p>
            <a:pPr>
              <a:defRPr/>
            </a:pPr>
            <a:fld id="{6E496902-3E95-4934-9E20-C6E7AF30112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3CD90653-1E51-4A6C-86D8-48E52A4722A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dirty="0">
              <a:solidFill>
                <a:prstClr val="black"/>
              </a:solidFill>
              <a:latin typeface="Georgia"/>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fontAlgn="base">
              <a:spcBef>
                <a:spcPct val="0"/>
              </a:spcBef>
              <a:spcAft>
                <a:spcPct val="0"/>
              </a:spcAft>
              <a:defRPr u="sng">
                <a:latin typeface="Tahoma" pitchFamily="34" charset="0"/>
              </a:defRPr>
            </a:lvl1pPr>
          </a:lstStyle>
          <a:p>
            <a:pPr>
              <a:defRPr/>
            </a:pPr>
            <a:fld id="{AF310782-D64B-48AD-8518-9EB153D3681F}" type="datetimeFigureOut">
              <a:rPr lang="en-US"/>
              <a:pPr>
                <a:defRPr/>
              </a:pPr>
              <a:t>6/4/2014</a:t>
            </a:fld>
            <a:endParaRPr lang="en-US"/>
          </a:p>
        </p:txBody>
      </p:sp>
      <p:sp>
        <p:nvSpPr>
          <p:cNvPr id="16" name="Footer Placeholder 16"/>
          <p:cNvSpPr>
            <a:spLocks noGrp="1"/>
          </p:cNvSpPr>
          <p:nvPr>
            <p:ph type="ftr" sz="quarter" idx="11"/>
          </p:nvPr>
        </p:nvSpPr>
        <p:spPr/>
        <p:txBody>
          <a:bodyPr/>
          <a:lstStyle>
            <a:lvl1pPr fontAlgn="base">
              <a:spcBef>
                <a:spcPct val="0"/>
              </a:spcBef>
              <a:spcAft>
                <a:spcPct val="0"/>
              </a:spcAft>
              <a:defRPr u="sng">
                <a:latin typeface="Tahoma" pitchFamily="34" charset="0"/>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fontAlgn="base">
              <a:spcBef>
                <a:spcPct val="0"/>
              </a:spcBef>
              <a:spcAft>
                <a:spcPct val="0"/>
              </a:spcAft>
              <a:defRPr u="sng">
                <a:solidFill>
                  <a:srgbClr val="969696">
                    <a:shade val="75000"/>
                  </a:srgbClr>
                </a:solidFill>
                <a:latin typeface="Tahoma" pitchFamily="34" charset="0"/>
              </a:defRPr>
            </a:lvl1pPr>
          </a:lstStyle>
          <a:p>
            <a:pPr>
              <a:defRPr/>
            </a:pPr>
            <a:fld id="{8E75CAFC-4C00-473E-A0FD-937E51B0917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u="sng">
                <a:latin typeface="Tahoma" pitchFamily="34" charset="0"/>
              </a:defRPr>
            </a:lvl1pPr>
          </a:lstStyle>
          <a:p>
            <a:pPr>
              <a:defRPr/>
            </a:pPr>
            <a:fld id="{AF310782-D64B-48AD-8518-9EB153D3681F}" type="datetimeFigureOut">
              <a:rPr lang="en-US"/>
              <a:pPr>
                <a:defRPr/>
              </a:pPr>
              <a:t>6/4/2014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u="sng">
                <a:latin typeface="Tahoma" pitchFamily="34" charset="0"/>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fontAlgn="base">
              <a:spcBef>
                <a:spcPct val="0"/>
              </a:spcBef>
              <a:spcAft>
                <a:spcPct val="0"/>
              </a:spcAft>
              <a:defRPr u="sng">
                <a:latin typeface="Tahoma" pitchFamily="34" charset="0"/>
              </a:defRPr>
            </a:lvl1pPr>
          </a:lstStyle>
          <a:p>
            <a:pPr>
              <a:defRPr/>
            </a:pPr>
            <a:fld id="{DE0EF982-C450-4371-844B-794E5B2001F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dirty="0">
              <a:solidFill>
                <a:prstClr val="black"/>
              </a:solidFill>
              <a:latin typeface="Georgia"/>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fontAlgn="base">
              <a:spcBef>
                <a:spcPct val="0"/>
              </a:spcBef>
              <a:spcAft>
                <a:spcPct val="0"/>
              </a:spcAft>
              <a:defRPr u="sng">
                <a:latin typeface="Tahoma" pitchFamily="34" charset="0"/>
              </a:defRPr>
            </a:lvl1pPr>
          </a:lstStyle>
          <a:p>
            <a:pPr>
              <a:defRPr/>
            </a:pPr>
            <a:endParaRPr lang="en-US"/>
          </a:p>
        </p:txBody>
      </p:sp>
      <p:sp>
        <p:nvSpPr>
          <p:cNvPr id="16" name="Date Placeholder 3"/>
          <p:cNvSpPr>
            <a:spLocks noGrp="1"/>
          </p:cNvSpPr>
          <p:nvPr>
            <p:ph type="dt" sz="half" idx="11"/>
          </p:nvPr>
        </p:nvSpPr>
        <p:spPr/>
        <p:txBody>
          <a:bodyPr/>
          <a:lstStyle>
            <a:lvl1pPr fontAlgn="base">
              <a:spcBef>
                <a:spcPct val="0"/>
              </a:spcBef>
              <a:spcAft>
                <a:spcPct val="0"/>
              </a:spcAft>
              <a:defRPr u="sng">
                <a:latin typeface="Tahoma" pitchFamily="34" charset="0"/>
              </a:defRPr>
            </a:lvl1pPr>
          </a:lstStyle>
          <a:p>
            <a:pPr>
              <a:defRPr/>
            </a:pPr>
            <a:fld id="{AF310782-D64B-48AD-8518-9EB153D3681F}" type="datetimeFigureOut">
              <a:rPr lang="en-US"/>
              <a:pPr>
                <a:defRPr/>
              </a:pPr>
              <a:t>6/4/2014</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fontAlgn="base">
              <a:spcBef>
                <a:spcPct val="0"/>
              </a:spcBef>
              <a:spcAft>
                <a:spcPct val="0"/>
              </a:spcAft>
              <a:defRPr u="sng">
                <a:solidFill>
                  <a:srgbClr val="969696">
                    <a:shade val="75000"/>
                  </a:srgbClr>
                </a:solidFill>
                <a:latin typeface="Tahoma" pitchFamily="34" charset="0"/>
              </a:defRPr>
            </a:lvl1pPr>
          </a:lstStyle>
          <a:p>
            <a:pPr>
              <a:defRPr/>
            </a:pPr>
            <a:fld id="{FC40A141-B707-492B-B953-6657B0A7A15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fontAlgn="base">
              <a:spcBef>
                <a:spcPct val="0"/>
              </a:spcBef>
              <a:spcAft>
                <a:spcPct val="0"/>
              </a:spcAft>
              <a:defRPr u="sng">
                <a:latin typeface="Tahoma" pitchFamily="34" charset="0"/>
              </a:defRPr>
            </a:lvl1pPr>
          </a:lstStyle>
          <a:p>
            <a:pPr>
              <a:defRPr/>
            </a:pPr>
            <a:fld id="{AF310782-D64B-48AD-8518-9EB153D3681F}" type="datetimeFigureOut">
              <a:rPr lang="en-US"/>
              <a:pPr>
                <a:defRPr/>
              </a:pPr>
              <a:t>6/4/2014</a:t>
            </a:fld>
            <a:endParaRPr lang="en-US"/>
          </a:p>
        </p:txBody>
      </p:sp>
      <p:sp>
        <p:nvSpPr>
          <p:cNvPr id="7" name="Footer Placeholder 5"/>
          <p:cNvSpPr>
            <a:spLocks noGrp="1"/>
          </p:cNvSpPr>
          <p:nvPr>
            <p:ph type="ftr" sz="quarter" idx="11"/>
          </p:nvPr>
        </p:nvSpPr>
        <p:spPr/>
        <p:txBody>
          <a:bodyPr/>
          <a:lstStyle>
            <a:lvl1pPr fontAlgn="base">
              <a:spcBef>
                <a:spcPct val="0"/>
              </a:spcBef>
              <a:spcAft>
                <a:spcPct val="0"/>
              </a:spcAft>
              <a:defRPr u="sng">
                <a:latin typeface="Tahoma" pitchFamily="34" charset="0"/>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Bef>
                <a:spcPct val="0"/>
              </a:spcBef>
              <a:spcAft>
                <a:spcPct val="0"/>
              </a:spcAft>
              <a:defRPr u="sng">
                <a:latin typeface="Tahoma" pitchFamily="34" charset="0"/>
              </a:defRPr>
            </a:lvl1pPr>
          </a:lstStyle>
          <a:p>
            <a:pPr>
              <a:defRPr/>
            </a:pPr>
            <a:fld id="{9D8D21AC-D0CD-4FEE-98E8-00E837438FE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dirty="0">
              <a:solidFill>
                <a:prstClr val="black"/>
              </a:solidFill>
              <a:latin typeface="Georgia"/>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fontAlgn="base">
              <a:spcBef>
                <a:spcPct val="0"/>
              </a:spcBef>
              <a:spcAft>
                <a:spcPct val="0"/>
              </a:spcAft>
              <a:defRPr u="sng">
                <a:latin typeface="Tahoma" pitchFamily="34" charset="0"/>
              </a:defRPr>
            </a:lvl1pPr>
          </a:lstStyle>
          <a:p>
            <a:pPr>
              <a:defRPr/>
            </a:pPr>
            <a:fld id="{AF310782-D64B-48AD-8518-9EB153D3681F}" type="datetimeFigureOut">
              <a:rPr lang="en-US"/>
              <a:pPr>
                <a:defRPr/>
              </a:pPr>
              <a:t>6/4/2014</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fontAlgn="base">
              <a:spcBef>
                <a:spcPct val="0"/>
              </a:spcBef>
              <a:spcAft>
                <a:spcPct val="0"/>
              </a:spcAft>
              <a:defRPr u="sng">
                <a:latin typeface="Tahoma" pitchFamily="34" charset="0"/>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fontAlgn="base">
              <a:spcBef>
                <a:spcPct val="0"/>
              </a:spcBef>
              <a:spcAft>
                <a:spcPct val="0"/>
              </a:spcAft>
              <a:defRPr u="sng">
                <a:latin typeface="Tahoma" pitchFamily="34" charset="0"/>
              </a:defRPr>
            </a:lvl1pPr>
          </a:lstStyle>
          <a:p>
            <a:pPr>
              <a:defRPr/>
            </a:pPr>
            <a:fld id="{F18C4820-0E39-4C33-9882-D8509A53684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u="sng">
                <a:latin typeface="Tahoma" pitchFamily="34" charset="0"/>
              </a:defRPr>
            </a:lvl1pPr>
          </a:lstStyle>
          <a:p>
            <a:pPr>
              <a:defRPr/>
            </a:pPr>
            <a:fld id="{AF310782-D64B-48AD-8518-9EB153D3681F}" type="datetimeFigureOut">
              <a:rPr lang="en-US"/>
              <a:pPr>
                <a:defRPr/>
              </a:pPr>
              <a:t>6/4/2014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u="sng">
                <a:latin typeface="Tahoma" pitchFamily="34" charset="0"/>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fontAlgn="base">
              <a:spcBef>
                <a:spcPct val="0"/>
              </a:spcBef>
              <a:spcAft>
                <a:spcPct val="0"/>
              </a:spcAft>
              <a:defRPr u="sng">
                <a:latin typeface="Tahoma" pitchFamily="34" charset="0"/>
              </a:defRPr>
            </a:lvl1pPr>
          </a:lstStyle>
          <a:p>
            <a:pPr>
              <a:defRPr/>
            </a:pPr>
            <a:fld id="{9E3C8969-A9F9-4121-A637-07417CFF261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dirty="0">
              <a:solidFill>
                <a:prstClr val="black"/>
              </a:solidFill>
              <a:latin typeface="Georgia"/>
            </a:endParaRPr>
          </a:p>
        </p:txBody>
      </p:sp>
      <p:sp>
        <p:nvSpPr>
          <p:cNvPr id="8" name="Date Placeholder 1"/>
          <p:cNvSpPr>
            <a:spLocks noGrp="1"/>
          </p:cNvSpPr>
          <p:nvPr>
            <p:ph type="dt" sz="half" idx="10"/>
          </p:nvPr>
        </p:nvSpPr>
        <p:spPr/>
        <p:txBody>
          <a:bodyPr/>
          <a:lstStyle>
            <a:lvl1pPr fontAlgn="base">
              <a:spcBef>
                <a:spcPct val="0"/>
              </a:spcBef>
              <a:spcAft>
                <a:spcPct val="0"/>
              </a:spcAft>
              <a:defRPr u="sng">
                <a:latin typeface="Tahoma" pitchFamily="34" charset="0"/>
              </a:defRPr>
            </a:lvl1pPr>
          </a:lstStyle>
          <a:p>
            <a:pPr>
              <a:defRPr/>
            </a:pPr>
            <a:fld id="{AF310782-D64B-48AD-8518-9EB153D3681F}" type="datetimeFigureOut">
              <a:rPr lang="en-US"/>
              <a:pPr>
                <a:defRPr/>
              </a:pPr>
              <a:t>6/4/2014</a:t>
            </a:fld>
            <a:endParaRPr lang="en-US"/>
          </a:p>
        </p:txBody>
      </p:sp>
      <p:sp>
        <p:nvSpPr>
          <p:cNvPr id="9" name="Footer Placeholder 2"/>
          <p:cNvSpPr>
            <a:spLocks noGrp="1"/>
          </p:cNvSpPr>
          <p:nvPr>
            <p:ph type="ftr" sz="quarter" idx="11"/>
          </p:nvPr>
        </p:nvSpPr>
        <p:spPr/>
        <p:txBody>
          <a:bodyPr/>
          <a:lstStyle>
            <a:lvl1pPr fontAlgn="base">
              <a:spcBef>
                <a:spcPct val="0"/>
              </a:spcBef>
              <a:spcAft>
                <a:spcPct val="0"/>
              </a:spcAft>
              <a:defRPr u="sng">
                <a:latin typeface="Tahoma" pitchFamily="34" charset="0"/>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fontAlgn="base">
              <a:spcBef>
                <a:spcPct val="0"/>
              </a:spcBef>
              <a:spcAft>
                <a:spcPct val="0"/>
              </a:spcAft>
              <a:defRPr u="sng">
                <a:solidFill>
                  <a:srgbClr val="FFFFFF"/>
                </a:solidFill>
                <a:latin typeface="Tahoma" pitchFamily="34" charset="0"/>
              </a:defRPr>
            </a:lvl1pPr>
          </a:lstStyle>
          <a:p>
            <a:pPr>
              <a:defRPr/>
            </a:pPr>
            <a:fld id="{59CAE047-DE69-4112-998A-9EDF8B8DAE6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B2F75E7-16B4-4116-B40A-63BC8FD9CA25}" type="datetime1">
              <a:rPr lang="en-US"/>
              <a:pPr>
                <a:defRPr/>
              </a:pPr>
              <a:t>6/4/2014</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dirty="0"/>
              <a:t>Copyright © 2008 by </a:t>
            </a:r>
            <a:r>
              <a:rPr lang="en-US" dirty="0" smtClean="0"/>
              <a:t>Arizona </a:t>
            </a:r>
            <a:r>
              <a:rPr lang="en-US" dirty="0"/>
              <a:t>Bar Association and </a:t>
            </a:r>
            <a:r>
              <a:rPr lang="en-US" dirty="0" smtClean="0"/>
              <a:t>Arizona </a:t>
            </a:r>
            <a:r>
              <a:rPr lang="en-US" dirty="0"/>
              <a:t>Judicial Institute, Inc</a:t>
            </a:r>
          </a:p>
        </p:txBody>
      </p:sp>
      <p:sp>
        <p:nvSpPr>
          <p:cNvPr id="6" name="Slide Number Placeholder 22"/>
          <p:cNvSpPr>
            <a:spLocks noGrp="1"/>
          </p:cNvSpPr>
          <p:nvPr>
            <p:ph type="sldNum" sz="quarter" idx="12"/>
          </p:nvPr>
        </p:nvSpPr>
        <p:spPr/>
        <p:txBody>
          <a:bodyPr/>
          <a:lstStyle>
            <a:lvl1pPr>
              <a:defRPr/>
            </a:lvl1pPr>
          </a:lstStyle>
          <a:p>
            <a:pPr>
              <a:defRPr/>
            </a:pPr>
            <a:fld id="{C0D03AF4-2A05-451A-96A4-7416815F6D8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dirty="0">
              <a:solidFill>
                <a:prstClr val="black"/>
              </a:solidFill>
              <a:latin typeface="Georgia"/>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fontAlgn="base">
              <a:spcBef>
                <a:spcPct val="0"/>
              </a:spcBef>
              <a:spcAft>
                <a:spcPct val="0"/>
              </a:spcAft>
              <a:defRPr u="sng">
                <a:solidFill>
                  <a:srgbClr val="969696">
                    <a:shade val="75000"/>
                  </a:srgbClr>
                </a:solidFill>
                <a:latin typeface="Tahoma" pitchFamily="34" charset="0"/>
              </a:defRPr>
            </a:lvl1pPr>
          </a:lstStyle>
          <a:p>
            <a:pPr>
              <a:defRPr/>
            </a:pPr>
            <a:fld id="{8457BC43-08A9-4CC7-85A1-131B280E3D6F}" type="slidenum">
              <a:rPr lang="en-US"/>
              <a:pPr>
                <a:defRPr/>
              </a:pPr>
              <a:t>‹#›</a:t>
            </a:fld>
            <a:endParaRPr lang="en-US"/>
          </a:p>
        </p:txBody>
      </p:sp>
      <p:sp>
        <p:nvSpPr>
          <p:cNvPr id="17" name="Date Placeholder 4"/>
          <p:cNvSpPr>
            <a:spLocks noGrp="1"/>
          </p:cNvSpPr>
          <p:nvPr>
            <p:ph type="dt" sz="half" idx="11"/>
          </p:nvPr>
        </p:nvSpPr>
        <p:spPr/>
        <p:txBody>
          <a:bodyPr/>
          <a:lstStyle>
            <a:lvl1pPr fontAlgn="base">
              <a:spcBef>
                <a:spcPct val="0"/>
              </a:spcBef>
              <a:spcAft>
                <a:spcPct val="0"/>
              </a:spcAft>
              <a:defRPr u="sng">
                <a:latin typeface="Tahoma" pitchFamily="34" charset="0"/>
              </a:defRPr>
            </a:lvl1pPr>
          </a:lstStyle>
          <a:p>
            <a:pPr>
              <a:defRPr/>
            </a:pPr>
            <a:fld id="{AF310782-D64B-48AD-8518-9EB153D3681F}" type="datetimeFigureOut">
              <a:rPr lang="en-US"/>
              <a:pPr>
                <a:defRPr/>
              </a:pPr>
              <a:t>6/4/2014</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fontAlgn="base">
              <a:spcBef>
                <a:spcPct val="0"/>
              </a:spcBef>
              <a:spcAft>
                <a:spcPct val="0"/>
              </a:spcAft>
              <a:defRPr u="sng">
                <a:latin typeface="Tahoma" pitchFamily="34" charset="0"/>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dirty="0">
              <a:solidFill>
                <a:prstClr val="black"/>
              </a:solidFill>
              <a:latin typeface="Georgia"/>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dirty="0">
              <a:solidFill>
                <a:prstClr val="black"/>
              </a:solidFill>
              <a:latin typeface="Georgia"/>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fontAlgn="base">
              <a:spcBef>
                <a:spcPct val="0"/>
              </a:spcBef>
              <a:spcAft>
                <a:spcPct val="0"/>
              </a:spcAft>
              <a:defRPr u="sng">
                <a:latin typeface="Tahoma" pitchFamily="34" charset="0"/>
              </a:defRPr>
            </a:lvl1pPr>
          </a:lstStyle>
          <a:p>
            <a:pPr>
              <a:defRPr/>
            </a:pPr>
            <a:fld id="{290DDABE-3116-4B3C-A737-73C2D740A56B}"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fontAlgn="base">
              <a:spcBef>
                <a:spcPct val="0"/>
              </a:spcBef>
              <a:spcAft>
                <a:spcPct val="0"/>
              </a:spcAft>
              <a:defRPr u="sng">
                <a:latin typeface="Tahoma" pitchFamily="34" charset="0"/>
              </a:defRPr>
            </a:lvl1pPr>
          </a:lstStyle>
          <a:p>
            <a:pPr>
              <a:defRPr/>
            </a:pPr>
            <a:fld id="{AF310782-D64B-48AD-8518-9EB153D3681F}" type="datetimeFigureOut">
              <a:rPr lang="en-US"/>
              <a:pPr>
                <a:defRPr/>
              </a:pPr>
              <a:t>6/4/2014</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fontAlgn="base">
              <a:spcBef>
                <a:spcPct val="0"/>
              </a:spcBef>
              <a:spcAft>
                <a:spcPct val="0"/>
              </a:spcAft>
              <a:defRPr u="sng">
                <a:latin typeface="Tahoma" pitchFamily="34" charset="0"/>
              </a:defRPr>
            </a:lvl1p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u="sng">
                <a:latin typeface="Tahoma" pitchFamily="34" charset="0"/>
              </a:defRPr>
            </a:lvl1pPr>
          </a:lstStyle>
          <a:p>
            <a:pPr>
              <a:defRPr/>
            </a:pPr>
            <a:fld id="{AF310782-D64B-48AD-8518-9EB153D3681F}" type="datetimeFigureOut">
              <a:rPr lang="en-US"/>
              <a:pPr>
                <a:defRPr/>
              </a:pPr>
              <a:t>6/4/2014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u="sng">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u="sng">
                <a:latin typeface="Tahoma" pitchFamily="34" charset="0"/>
              </a:defRPr>
            </a:lvl1pPr>
          </a:lstStyle>
          <a:p>
            <a:pPr>
              <a:defRPr/>
            </a:pPr>
            <a:fld id="{CFF17729-4942-4EE5-A58D-F9CDD02E64F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dirty="0">
              <a:solidFill>
                <a:prstClr val="black"/>
              </a:solidFill>
              <a:latin typeface="Georgia"/>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fontAlgn="base">
              <a:spcBef>
                <a:spcPct val="0"/>
              </a:spcBef>
              <a:spcAft>
                <a:spcPct val="0"/>
              </a:spcAft>
              <a:defRPr u="sng">
                <a:latin typeface="Tahoma" pitchFamily="34" charset="0"/>
              </a:defRPr>
            </a:lvl1pPr>
          </a:lstStyle>
          <a:p>
            <a:pPr>
              <a:defRPr/>
            </a:pPr>
            <a:fld id="{9D65D289-32D2-4083-9185-6E7928055DCA}" type="slidenum">
              <a:rPr lang="en-US"/>
              <a:pPr>
                <a:defRPr/>
              </a:pPr>
              <a:t>‹#›</a:t>
            </a:fld>
            <a:endParaRPr lang="en-US"/>
          </a:p>
        </p:txBody>
      </p:sp>
      <p:sp>
        <p:nvSpPr>
          <p:cNvPr id="14" name="Date Placeholder 3"/>
          <p:cNvSpPr>
            <a:spLocks noGrp="1"/>
          </p:cNvSpPr>
          <p:nvPr>
            <p:ph type="dt" sz="half" idx="11"/>
          </p:nvPr>
        </p:nvSpPr>
        <p:spPr/>
        <p:txBody>
          <a:bodyPr/>
          <a:lstStyle>
            <a:lvl1pPr fontAlgn="base">
              <a:spcBef>
                <a:spcPct val="0"/>
              </a:spcBef>
              <a:spcAft>
                <a:spcPct val="0"/>
              </a:spcAft>
              <a:defRPr u="sng">
                <a:latin typeface="Tahoma" pitchFamily="34" charset="0"/>
              </a:defRPr>
            </a:lvl1pPr>
          </a:lstStyle>
          <a:p>
            <a:pPr>
              <a:defRPr/>
            </a:pPr>
            <a:fld id="{AF310782-D64B-48AD-8518-9EB153D3681F}" type="datetimeFigureOut">
              <a:rPr lang="en-US"/>
              <a:pPr>
                <a:defRPr/>
              </a:pPr>
              <a:t>6/4/2014</a:t>
            </a:fld>
            <a:endParaRPr lang="en-US"/>
          </a:p>
        </p:txBody>
      </p:sp>
      <p:sp>
        <p:nvSpPr>
          <p:cNvPr id="15" name="Footer Placeholder 4"/>
          <p:cNvSpPr>
            <a:spLocks noGrp="1"/>
          </p:cNvSpPr>
          <p:nvPr>
            <p:ph type="ftr" sz="quarter" idx="12"/>
          </p:nvPr>
        </p:nvSpPr>
        <p:spPr/>
        <p:txBody>
          <a:bodyPr/>
          <a:lstStyle>
            <a:lvl1pPr fontAlgn="base">
              <a:spcBef>
                <a:spcPct val="0"/>
              </a:spcBef>
              <a:spcAft>
                <a:spcPct val="0"/>
              </a:spcAft>
              <a:defRPr u="sng">
                <a:latin typeface="Tahoma" pitchFamily="34" charset="0"/>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5A3962B-C61D-4AD7-8B23-53B6AB52D42B}" type="datetime1">
              <a:rPr lang="en-US"/>
              <a:pPr>
                <a:defRPr/>
              </a:pPr>
              <a:t>6/4/2014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Copyright © 2008 by </a:t>
            </a:r>
            <a:r>
              <a:rPr lang="en-US" dirty="0" smtClean="0"/>
              <a:t>Arizona </a:t>
            </a:r>
            <a:r>
              <a:rPr lang="en-US" dirty="0"/>
              <a:t>Bar Association and </a:t>
            </a:r>
            <a:r>
              <a:rPr lang="en-US" dirty="0" smtClean="0"/>
              <a:t>Arizona </a:t>
            </a:r>
            <a:r>
              <a:rPr lang="en-US" dirty="0"/>
              <a:t>Judicial Institute, Inc</a:t>
            </a:r>
          </a:p>
        </p:txBody>
      </p:sp>
      <p:sp>
        <p:nvSpPr>
          <p:cNvPr id="6" name="Slide Number Placeholder 5"/>
          <p:cNvSpPr>
            <a:spLocks noGrp="1"/>
          </p:cNvSpPr>
          <p:nvPr>
            <p:ph type="sldNum" sz="quarter" idx="12"/>
          </p:nvPr>
        </p:nvSpPr>
        <p:spPr/>
        <p:txBody>
          <a:bodyPr/>
          <a:lstStyle>
            <a:lvl1pPr>
              <a:defRPr/>
            </a:lvl1pPr>
          </a:lstStyle>
          <a:p>
            <a:pPr>
              <a:defRPr/>
            </a:pPr>
            <a:fld id="{1A2FD7CC-910D-4216-B119-B3199FDA455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51295D1-AA41-4B34-8790-2DEF1B43E52F}" type="datetime1">
              <a:rPr lang="en-US"/>
              <a:pPr>
                <a:defRPr/>
              </a:pPr>
              <a:t>6/4/2014</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dirty="0"/>
              <a:t>Copyright © 2008 by </a:t>
            </a:r>
            <a:r>
              <a:rPr lang="en-US" dirty="0" smtClean="0"/>
              <a:t>Arizona </a:t>
            </a:r>
            <a:r>
              <a:rPr lang="en-US" dirty="0"/>
              <a:t>Bar Association and </a:t>
            </a:r>
            <a:r>
              <a:rPr lang="en-US" dirty="0" smtClean="0"/>
              <a:t>Arizona </a:t>
            </a:r>
            <a:r>
              <a:rPr lang="en-US" dirty="0"/>
              <a:t>Judicial Institute, Inc</a:t>
            </a:r>
          </a:p>
        </p:txBody>
      </p:sp>
      <p:sp>
        <p:nvSpPr>
          <p:cNvPr id="7" name="Slide Number Placeholder 22"/>
          <p:cNvSpPr>
            <a:spLocks noGrp="1"/>
          </p:cNvSpPr>
          <p:nvPr>
            <p:ph type="sldNum" sz="quarter" idx="12"/>
          </p:nvPr>
        </p:nvSpPr>
        <p:spPr/>
        <p:txBody>
          <a:bodyPr/>
          <a:lstStyle>
            <a:lvl1pPr>
              <a:defRPr/>
            </a:lvl1pPr>
          </a:lstStyle>
          <a:p>
            <a:pPr>
              <a:defRPr/>
            </a:pPr>
            <a:fld id="{40693738-AAF9-4118-AF8D-650AF312BEA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8F922EEF-06F5-4026-9A9E-AC308E42D035}" type="datetime1">
              <a:rPr lang="en-US"/>
              <a:pPr>
                <a:defRPr/>
              </a:pPr>
              <a:t>6/4/2014</a:t>
            </a:fld>
            <a:endParaRPr lang="en-US"/>
          </a:p>
        </p:txBody>
      </p:sp>
      <p:sp>
        <p:nvSpPr>
          <p:cNvPr id="8" name="Footer Placeholder 2"/>
          <p:cNvSpPr>
            <a:spLocks noGrp="1"/>
          </p:cNvSpPr>
          <p:nvPr>
            <p:ph type="ftr" sz="quarter" idx="11"/>
          </p:nvPr>
        </p:nvSpPr>
        <p:spPr/>
        <p:txBody>
          <a:bodyPr/>
          <a:lstStyle>
            <a:lvl1pPr>
              <a:defRPr/>
            </a:lvl1pPr>
          </a:lstStyle>
          <a:p>
            <a:pPr>
              <a:defRPr/>
            </a:pPr>
            <a:r>
              <a:rPr lang="en-US" dirty="0"/>
              <a:t>Copyright © 2008 by </a:t>
            </a:r>
            <a:r>
              <a:rPr lang="en-US" dirty="0" smtClean="0"/>
              <a:t>Arizona </a:t>
            </a:r>
            <a:r>
              <a:rPr lang="en-US" dirty="0"/>
              <a:t>Bar Association and </a:t>
            </a:r>
            <a:r>
              <a:rPr lang="en-US" dirty="0" smtClean="0"/>
              <a:t>Arizona </a:t>
            </a:r>
            <a:r>
              <a:rPr lang="en-US" dirty="0"/>
              <a:t>Judicial Institute, Inc</a:t>
            </a:r>
          </a:p>
        </p:txBody>
      </p:sp>
      <p:sp>
        <p:nvSpPr>
          <p:cNvPr id="9" name="Slide Number Placeholder 22"/>
          <p:cNvSpPr>
            <a:spLocks noGrp="1"/>
          </p:cNvSpPr>
          <p:nvPr>
            <p:ph type="sldNum" sz="quarter" idx="12"/>
          </p:nvPr>
        </p:nvSpPr>
        <p:spPr/>
        <p:txBody>
          <a:bodyPr/>
          <a:lstStyle>
            <a:lvl1pPr>
              <a:defRPr/>
            </a:lvl1pPr>
          </a:lstStyle>
          <a:p>
            <a:pPr>
              <a:defRPr/>
            </a:pPr>
            <a:fld id="{044C1070-26E4-4BC3-8EF8-AD7BD4F8597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7C2E2C22-0A1E-4510-824F-A761E729D83F}" type="datetime1">
              <a:rPr lang="en-US"/>
              <a:pPr>
                <a:defRPr/>
              </a:pPr>
              <a:t>6/4/2014</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dirty="0"/>
              <a:t>Copyright © 2008 by </a:t>
            </a:r>
            <a:r>
              <a:rPr lang="en-US" dirty="0" smtClean="0"/>
              <a:t>Arizona </a:t>
            </a:r>
            <a:r>
              <a:rPr lang="en-US" dirty="0"/>
              <a:t>Bar Association and </a:t>
            </a:r>
            <a:r>
              <a:rPr lang="en-US" dirty="0" smtClean="0"/>
              <a:t>Arizona </a:t>
            </a:r>
            <a:r>
              <a:rPr lang="en-US" dirty="0"/>
              <a:t>Judicial Institute, Inc</a:t>
            </a:r>
          </a:p>
        </p:txBody>
      </p:sp>
      <p:sp>
        <p:nvSpPr>
          <p:cNvPr id="5" name="Slide Number Placeholder 22"/>
          <p:cNvSpPr>
            <a:spLocks noGrp="1"/>
          </p:cNvSpPr>
          <p:nvPr>
            <p:ph type="sldNum" sz="quarter" idx="12"/>
          </p:nvPr>
        </p:nvSpPr>
        <p:spPr/>
        <p:txBody>
          <a:bodyPr/>
          <a:lstStyle>
            <a:lvl1pPr>
              <a:defRPr/>
            </a:lvl1pPr>
          </a:lstStyle>
          <a:p>
            <a:pPr>
              <a:defRPr/>
            </a:pPr>
            <a:fld id="{F3E6AE23-9FE2-450E-BC75-C4724F1A781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EC6B95AE-A99D-4293-AD90-9787D702B6F2}" type="datetime1">
              <a:rPr lang="en-US"/>
              <a:pPr>
                <a:defRPr/>
              </a:pPr>
              <a:t>6/4/2014</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dirty="0"/>
              <a:t>Copyright © 2008 by </a:t>
            </a:r>
            <a:r>
              <a:rPr lang="en-US" dirty="0" smtClean="0"/>
              <a:t>Arizona </a:t>
            </a:r>
            <a:r>
              <a:rPr lang="en-US" dirty="0"/>
              <a:t>Bar Association and </a:t>
            </a:r>
            <a:r>
              <a:rPr lang="en-US" dirty="0" smtClean="0"/>
              <a:t>Arizona </a:t>
            </a:r>
            <a:r>
              <a:rPr lang="en-US" dirty="0"/>
              <a:t>Judicial Institute, Inc</a:t>
            </a:r>
          </a:p>
        </p:txBody>
      </p:sp>
      <p:sp>
        <p:nvSpPr>
          <p:cNvPr id="4" name="Slide Number Placeholder 22"/>
          <p:cNvSpPr>
            <a:spLocks noGrp="1"/>
          </p:cNvSpPr>
          <p:nvPr>
            <p:ph type="sldNum" sz="quarter" idx="12"/>
          </p:nvPr>
        </p:nvSpPr>
        <p:spPr/>
        <p:txBody>
          <a:bodyPr/>
          <a:lstStyle>
            <a:lvl1pPr>
              <a:defRPr/>
            </a:lvl1pPr>
          </a:lstStyle>
          <a:p>
            <a:pPr>
              <a:defRPr/>
            </a:pPr>
            <a:fld id="{F30BA366-F20B-4DB8-BF20-9C0E02AC76A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881C932-23F3-4E08-9547-EA389B649D26}" type="datetime1">
              <a:rPr lang="en-US"/>
              <a:pPr>
                <a:defRPr/>
              </a:pPr>
              <a:t>6/4/2014</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dirty="0"/>
              <a:t>Copyright © 2008 by </a:t>
            </a:r>
            <a:r>
              <a:rPr lang="en-US" dirty="0" smtClean="0"/>
              <a:t>Arizona </a:t>
            </a:r>
            <a:r>
              <a:rPr lang="en-US" dirty="0"/>
              <a:t>Bar Association and </a:t>
            </a:r>
            <a:r>
              <a:rPr lang="en-US" dirty="0" smtClean="0"/>
              <a:t>Arizona </a:t>
            </a:r>
            <a:r>
              <a:rPr lang="en-US" dirty="0"/>
              <a:t>Judicial Institute, Inc</a:t>
            </a:r>
          </a:p>
        </p:txBody>
      </p:sp>
      <p:sp>
        <p:nvSpPr>
          <p:cNvPr id="7" name="Slide Number Placeholder 22"/>
          <p:cNvSpPr>
            <a:spLocks noGrp="1"/>
          </p:cNvSpPr>
          <p:nvPr>
            <p:ph type="sldNum" sz="quarter" idx="12"/>
          </p:nvPr>
        </p:nvSpPr>
        <p:spPr/>
        <p:txBody>
          <a:bodyPr/>
          <a:lstStyle>
            <a:lvl1pPr>
              <a:defRPr/>
            </a:lvl1pPr>
          </a:lstStyle>
          <a:p>
            <a:pPr>
              <a:defRPr/>
            </a:pPr>
            <a:fld id="{4D718DCF-06AD-40D5-B240-81039762F7E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3D4090D5-666E-47A4-8903-87E1092725AB}" type="datetime1">
              <a:rPr lang="en-US"/>
              <a:pPr>
                <a:defRPr/>
              </a:pPr>
              <a:t>6/4/2014</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dirty="0"/>
              <a:t>Copyright © 2008 by </a:t>
            </a:r>
            <a:r>
              <a:rPr lang="en-US" dirty="0" smtClean="0"/>
              <a:t>Arizona </a:t>
            </a:r>
            <a:r>
              <a:rPr lang="en-US" dirty="0"/>
              <a:t>Bar Association and </a:t>
            </a:r>
            <a:r>
              <a:rPr lang="en-US" dirty="0" smtClean="0"/>
              <a:t>Arizona </a:t>
            </a:r>
            <a:r>
              <a:rPr lang="en-US" dirty="0"/>
              <a:t>Judicial Institute, Inc</a:t>
            </a:r>
          </a:p>
        </p:txBody>
      </p:sp>
      <p:sp>
        <p:nvSpPr>
          <p:cNvPr id="7" name="Slide Number Placeholder 22"/>
          <p:cNvSpPr>
            <a:spLocks noGrp="1"/>
          </p:cNvSpPr>
          <p:nvPr>
            <p:ph type="sldNum" sz="quarter" idx="12"/>
          </p:nvPr>
        </p:nvSpPr>
        <p:spPr/>
        <p:txBody>
          <a:bodyPr/>
          <a:lstStyle>
            <a:lvl1pPr>
              <a:defRPr/>
            </a:lvl1pPr>
          </a:lstStyle>
          <a:p>
            <a:pPr>
              <a:defRPr/>
            </a:pPr>
            <a:fld id="{90B0557C-C369-4C81-8881-350823893C8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2051"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68DF69DF-2776-4092-BAB9-55D6CA9460F7}" type="datetime1">
              <a:rPr lang="en-US"/>
              <a:pPr>
                <a:defRPr/>
              </a:pPr>
              <a:t>6/4/2014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r>
              <a:rPr lang="en-US" dirty="0"/>
              <a:t>Copyright © 2008 by </a:t>
            </a:r>
            <a:r>
              <a:rPr lang="en-US" dirty="0" smtClean="0"/>
              <a:t>Arizona </a:t>
            </a:r>
            <a:r>
              <a:rPr lang="en-US" dirty="0"/>
              <a:t>Bar Association and </a:t>
            </a:r>
            <a:r>
              <a:rPr lang="en-US" dirty="0" smtClean="0"/>
              <a:t>Arizona </a:t>
            </a:r>
            <a:r>
              <a:rPr lang="en-US" dirty="0"/>
              <a:t>Judicial Institute, Inc</a:t>
            </a: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60E5D17A-045D-46F1-80F7-C607DD06F4A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75" r:id="rId1"/>
    <p:sldLayoutId id="2147483876" r:id="rId2"/>
    <p:sldLayoutId id="214748388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98" r:id="rId12"/>
  </p:sldLayoutIdLst>
  <p:hf sldNum="0" hdr="0" ftr="0" dt="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u="none">
                <a:solidFill>
                  <a:srgbClr val="FFFFFF"/>
                </a:solidFill>
                <a:latin typeface="Georgia"/>
              </a:defRPr>
            </a:lvl1pPr>
          </a:lstStyle>
          <a:p>
            <a:pPr>
              <a:defRPr/>
            </a:pPr>
            <a:fld id="{AF310782-D64B-48AD-8518-9EB153D3681F}" type="datetimeFigureOut">
              <a:rPr lang="en-US"/>
              <a:pPr>
                <a:defRPr/>
              </a:pPr>
              <a:t>6/4/2014</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u="none">
                <a:solidFill>
                  <a:srgbClr val="FFFFFF"/>
                </a:solidFill>
                <a:latin typeface="Georgia"/>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dirty="0">
              <a:solidFill>
                <a:prstClr val="black"/>
              </a:solidFill>
              <a:latin typeface="Georgia"/>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u="none">
                <a:solidFill>
                  <a:srgbClr val="969696">
                    <a:shade val="75000"/>
                  </a:srgbClr>
                </a:solidFill>
                <a:latin typeface="Georgia"/>
              </a:defRPr>
            </a:lvl1pPr>
          </a:lstStyle>
          <a:p>
            <a:pPr>
              <a:defRPr/>
            </a:pPr>
            <a:fld id="{397EDBE1-C084-40BB-B717-D829B228CDC6}" type="slidenum">
              <a:rPr lang="en-US"/>
              <a:pPr>
                <a:defRPr/>
              </a:pPr>
              <a:t>‹#›</a:t>
            </a:fld>
            <a:endParaRPr lang="en-US"/>
          </a:p>
        </p:txBody>
      </p:sp>
      <p:sp>
        <p:nvSpPr>
          <p:cNvPr id="3086"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7"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ctr" rtl="0" eaLnBrk="0" fontAlgn="base" hangingPunct="0">
        <a:spcBef>
          <a:spcPct val="0"/>
        </a:spcBef>
        <a:spcAft>
          <a:spcPct val="0"/>
        </a:spcAft>
        <a:defRPr sz="3300" kern="1200">
          <a:solidFill>
            <a:srgbClr val="838383"/>
          </a:solidFill>
          <a:latin typeface="+mj-lt"/>
          <a:ea typeface="+mj-ea"/>
          <a:cs typeface="+mj-cs"/>
        </a:defRPr>
      </a:lvl1pPr>
      <a:lvl2pPr algn="ctr" rtl="0" eaLnBrk="0" fontAlgn="base" hangingPunct="0">
        <a:spcBef>
          <a:spcPct val="0"/>
        </a:spcBef>
        <a:spcAft>
          <a:spcPct val="0"/>
        </a:spcAft>
        <a:defRPr sz="3300">
          <a:solidFill>
            <a:srgbClr val="838383"/>
          </a:solidFill>
          <a:latin typeface="Georgia" pitchFamily="18" charset="0"/>
        </a:defRPr>
      </a:lvl2pPr>
      <a:lvl3pPr algn="ctr" rtl="0" eaLnBrk="0" fontAlgn="base" hangingPunct="0">
        <a:spcBef>
          <a:spcPct val="0"/>
        </a:spcBef>
        <a:spcAft>
          <a:spcPct val="0"/>
        </a:spcAft>
        <a:defRPr sz="3300">
          <a:solidFill>
            <a:srgbClr val="838383"/>
          </a:solidFill>
          <a:latin typeface="Georgia" pitchFamily="18" charset="0"/>
        </a:defRPr>
      </a:lvl3pPr>
      <a:lvl4pPr algn="ctr" rtl="0" eaLnBrk="0" fontAlgn="base" hangingPunct="0">
        <a:spcBef>
          <a:spcPct val="0"/>
        </a:spcBef>
        <a:spcAft>
          <a:spcPct val="0"/>
        </a:spcAft>
        <a:defRPr sz="3300">
          <a:solidFill>
            <a:srgbClr val="838383"/>
          </a:solidFill>
          <a:latin typeface="Georgia" pitchFamily="18" charset="0"/>
        </a:defRPr>
      </a:lvl4pPr>
      <a:lvl5pPr algn="ctr" rtl="0" eaLnBrk="0" fontAlgn="base" hangingPunct="0">
        <a:spcBef>
          <a:spcPct val="0"/>
        </a:spcBef>
        <a:spcAft>
          <a:spcPct val="0"/>
        </a:spcAft>
        <a:defRPr sz="3300">
          <a:solidFill>
            <a:srgbClr val="838383"/>
          </a:solidFill>
          <a:latin typeface="Georgia" pitchFamily="18" charset="0"/>
        </a:defRPr>
      </a:lvl5pPr>
      <a:lvl6pPr marL="457200" algn="ctr" rtl="0" fontAlgn="base">
        <a:spcBef>
          <a:spcPct val="0"/>
        </a:spcBef>
        <a:spcAft>
          <a:spcPct val="0"/>
        </a:spcAft>
        <a:defRPr sz="3300">
          <a:solidFill>
            <a:srgbClr val="838383"/>
          </a:solidFill>
          <a:latin typeface="Georgia" pitchFamily="18" charset="0"/>
        </a:defRPr>
      </a:lvl6pPr>
      <a:lvl7pPr marL="914400" algn="ctr" rtl="0" fontAlgn="base">
        <a:spcBef>
          <a:spcPct val="0"/>
        </a:spcBef>
        <a:spcAft>
          <a:spcPct val="0"/>
        </a:spcAft>
        <a:defRPr sz="3300">
          <a:solidFill>
            <a:srgbClr val="838383"/>
          </a:solidFill>
          <a:latin typeface="Georgia" pitchFamily="18" charset="0"/>
        </a:defRPr>
      </a:lvl7pPr>
      <a:lvl8pPr marL="1371600" algn="ctr" rtl="0" fontAlgn="base">
        <a:spcBef>
          <a:spcPct val="0"/>
        </a:spcBef>
        <a:spcAft>
          <a:spcPct val="0"/>
        </a:spcAft>
        <a:defRPr sz="3300">
          <a:solidFill>
            <a:srgbClr val="838383"/>
          </a:solidFill>
          <a:latin typeface="Georgia" pitchFamily="18" charset="0"/>
        </a:defRPr>
      </a:lvl8pPr>
      <a:lvl9pPr marL="1828800" algn="ctr" rtl="0" fontAlgn="base">
        <a:spcBef>
          <a:spcPct val="0"/>
        </a:spcBef>
        <a:spcAft>
          <a:spcPct val="0"/>
        </a:spcAft>
        <a:defRPr sz="3300">
          <a:solidFill>
            <a:srgbClr val="838383"/>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69696"/>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808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5F5F5F"/>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2.xml"/><Relationship Id="rId7"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0.jpeg"/><Relationship Id="rId4" Type="http://schemas.openxmlformats.org/officeDocument/2006/relationships/image" Target="../media/image5.jpeg"/><Relationship Id="rId9" Type="http://schemas.openxmlformats.org/officeDocument/2006/relationships/hyperlink" Target="http://usinfo.state.gov/journals/itdhr/0405/ijde/pdf.ht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3" Type="http://schemas.openxmlformats.org/officeDocument/2006/relationships/image" Target="../media/image22.pn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slide" Target="slide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Placeholder 12" descr="OurCourts_Colorado_01.jpg"/>
          <p:cNvPicPr>
            <a:picLocks noGrp="1" noChangeAspect="1"/>
          </p:cNvPicPr>
          <p:nvPr>
            <p:ph type="pic" idx="1"/>
          </p:nvPr>
        </p:nvPicPr>
        <p:blipFill>
          <a:blip r:embed="rId3" cstate="print"/>
          <a:stretch>
            <a:fillRect/>
          </a:stretch>
        </p:blipFill>
        <p:spPr>
          <a:xfrm>
            <a:off x="3949700" y="990600"/>
            <a:ext cx="4064000" cy="4572000"/>
          </a:xfrm>
        </p:spPr>
      </p:pic>
      <p:sp>
        <p:nvSpPr>
          <p:cNvPr id="16387" name="Text Placeholder 11"/>
          <p:cNvSpPr>
            <a:spLocks noGrp="1"/>
          </p:cNvSpPr>
          <p:nvPr>
            <p:ph type="body" sz="half" idx="2"/>
          </p:nvPr>
        </p:nvSpPr>
        <p:spPr>
          <a:xfrm>
            <a:off x="95250" y="1066800"/>
            <a:ext cx="3638550" cy="4724400"/>
          </a:xfrm>
        </p:spPr>
        <p:txBody>
          <a:bodyPr/>
          <a:lstStyle/>
          <a:p>
            <a:pPr algn="ctr" eaLnBrk="1" hangingPunct="1"/>
            <a:r>
              <a:rPr lang="en-US" sz="3600" b="1" dirty="0" smtClean="0">
                <a:solidFill>
                  <a:schemeClr val="tx1"/>
                </a:solidFill>
                <a:latin typeface="Bell MT" pitchFamily="18" charset="0"/>
                <a:ea typeface="Batang" pitchFamily="18" charset="-127"/>
              </a:rPr>
              <a:t>Court Fundamentals</a:t>
            </a:r>
          </a:p>
          <a:p>
            <a:pPr eaLnBrk="1" hangingPunct="1"/>
            <a:r>
              <a:rPr lang="en-US" sz="3600" b="1" dirty="0" smtClean="0">
                <a:solidFill>
                  <a:schemeClr val="tx1"/>
                </a:solidFill>
                <a:latin typeface="Bell MT" pitchFamily="18" charset="0"/>
                <a:ea typeface="Batang" pitchFamily="18" charset="-127"/>
              </a:rPr>
              <a:t>-Third Branch</a:t>
            </a:r>
          </a:p>
          <a:p>
            <a:pPr eaLnBrk="1" hangingPunct="1"/>
            <a:r>
              <a:rPr lang="en-US" sz="3600" b="1" dirty="0" smtClean="0">
                <a:solidFill>
                  <a:schemeClr val="tx1"/>
                </a:solidFill>
                <a:latin typeface="Bell MT" pitchFamily="18" charset="0"/>
                <a:ea typeface="Batang" pitchFamily="18" charset="-127"/>
              </a:rPr>
              <a:t>-Independent</a:t>
            </a:r>
          </a:p>
          <a:p>
            <a:pPr eaLnBrk="1" hangingPunct="1"/>
            <a:r>
              <a:rPr lang="en-US" sz="3600" b="1" dirty="0" smtClean="0">
                <a:solidFill>
                  <a:schemeClr val="tx1"/>
                </a:solidFill>
                <a:latin typeface="Bell MT" pitchFamily="18" charset="0"/>
                <a:ea typeface="Batang" pitchFamily="18" charset="-127"/>
              </a:rPr>
              <a:t>-Structure</a:t>
            </a:r>
          </a:p>
          <a:p>
            <a:pPr eaLnBrk="1" hangingPunct="1">
              <a:buFontTx/>
              <a:buChar char="-"/>
            </a:pPr>
            <a:endParaRPr lang="en-US" sz="3600" b="1" dirty="0" smtClean="0">
              <a:solidFill>
                <a:schemeClr val="tx1"/>
              </a:solidFill>
              <a:latin typeface="Bell MT" pitchFamily="18" charset="0"/>
              <a:ea typeface="Batang" pitchFamily="18" charset="-127"/>
            </a:endParaRPr>
          </a:p>
          <a:p>
            <a:pPr eaLnBrk="1" hangingPunct="1"/>
            <a:endParaRPr lang="en-US" sz="3600" b="1" dirty="0" smtClean="0">
              <a:solidFill>
                <a:schemeClr val="tx1"/>
              </a:solidFill>
              <a:latin typeface="Bell MT" pitchFamily="18" charset="0"/>
              <a:ea typeface="Batang" pitchFamily="18" charset="-127"/>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1" name="Rectangle 3"/>
          <p:cNvSpPr>
            <a:spLocks noGrp="1" noChangeArrowheads="1"/>
          </p:cNvSpPr>
          <p:nvPr>
            <p:ph type="body" idx="1"/>
          </p:nvPr>
        </p:nvSpPr>
        <p:spPr/>
        <p:txBody>
          <a:bodyPr/>
          <a:lstStyle/>
          <a:p>
            <a:pPr eaLnBrk="1" hangingPunct="1">
              <a:buFont typeface="Wingdings" pitchFamily="2" charset="2"/>
              <a:buNone/>
              <a:defRPr/>
            </a:pPr>
            <a:endParaRPr lang="en-US" dirty="0" smtClean="0"/>
          </a:p>
          <a:p>
            <a:pPr eaLnBrk="1" hangingPunct="1">
              <a:buFont typeface="Wingdings" pitchFamily="2" charset="2"/>
              <a:buNone/>
              <a:defRPr/>
            </a:pPr>
            <a:endParaRPr lang="en-US" dirty="0" smtClean="0"/>
          </a:p>
          <a:p>
            <a:pPr algn="ctr" eaLnBrk="1" hangingPunct="1">
              <a:buFont typeface="Wingdings" pitchFamily="2" charset="2"/>
              <a:buNone/>
              <a:defRPr/>
            </a:pPr>
            <a:r>
              <a:rPr lang="en-US" sz="4400" dirty="0" smtClean="0"/>
              <a:t>What is</a:t>
            </a:r>
          </a:p>
          <a:p>
            <a:pPr algn="ctr" eaLnBrk="1" hangingPunct="1">
              <a:buFont typeface="Wingdings" pitchFamily="2" charset="2"/>
              <a:buNone/>
              <a:defRPr/>
            </a:pPr>
            <a:r>
              <a:rPr lang="en-US" sz="4400" dirty="0"/>
              <a:t>a</a:t>
            </a:r>
            <a:r>
              <a:rPr lang="en-US" sz="4400" dirty="0" smtClean="0"/>
              <a:t> “fair and impartial judiciary”?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9" name="Rectangle 3"/>
          <p:cNvSpPr>
            <a:spLocks noGrp="1" noChangeArrowheads="1"/>
          </p:cNvSpPr>
          <p:nvPr>
            <p:ph type="body" idx="1"/>
          </p:nvPr>
        </p:nvSpPr>
        <p:spPr/>
        <p:txBody>
          <a:bodyPr/>
          <a:lstStyle/>
          <a:p>
            <a:pPr eaLnBrk="1" hangingPunct="1">
              <a:buFont typeface="Wingdings" pitchFamily="2" charset="2"/>
              <a:buNone/>
              <a:defRPr/>
            </a:pPr>
            <a:r>
              <a:rPr lang="en-US" b="1" smtClean="0"/>
              <a:t>	A Judge is bound to decide each case fairly, in accord with the relevant facts and applicable law, even when the decision is not the one the home crowd wants.</a:t>
            </a:r>
          </a:p>
          <a:p>
            <a:pPr eaLnBrk="1" hangingPunct="1">
              <a:buFont typeface="Wingdings" pitchFamily="2" charset="2"/>
              <a:buNone/>
              <a:defRPr/>
            </a:pPr>
            <a:r>
              <a:rPr lang="en-US" b="1" smtClean="0"/>
              <a:t>	</a:t>
            </a:r>
            <a:r>
              <a:rPr lang="en-US" sz="2400" b="1" smtClean="0"/>
              <a:t>-- William H. Rehnquist, Chief Justice-1986-2005</a:t>
            </a:r>
          </a:p>
          <a:p>
            <a:pPr eaLnBrk="1" hangingPunct="1">
              <a:defRPr/>
            </a:pPr>
            <a:endParaRPr lang="en-US" smtClean="0"/>
          </a:p>
          <a:p>
            <a:pPr eaLnBrk="1" hangingPunct="1">
              <a:buFont typeface="Wingdings" pitchFamily="2" charset="2"/>
              <a:buNone/>
              <a:defRPr/>
            </a:pPr>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3" name="Rectangle 3"/>
          <p:cNvSpPr>
            <a:spLocks noGrp="1" noChangeArrowheads="1"/>
          </p:cNvSpPr>
          <p:nvPr>
            <p:ph type="body" idx="1"/>
          </p:nvPr>
        </p:nvSpPr>
        <p:spPr/>
        <p:txBody>
          <a:bodyPr/>
          <a:lstStyle/>
          <a:p>
            <a:pPr eaLnBrk="1" hangingPunct="1">
              <a:buFont typeface="Wingdings" pitchFamily="2" charset="2"/>
              <a:buNone/>
              <a:defRPr/>
            </a:pPr>
            <a:r>
              <a:rPr lang="en-US" b="1" dirty="0" smtClean="0"/>
              <a:t>	“The law makes a promise – neutrality.  If the promise gets broken, the law as we know it ceases to exist.  All that’s left is the dictate of a tyrant, or perhaps a mob.”</a:t>
            </a:r>
          </a:p>
          <a:p>
            <a:pPr eaLnBrk="1" hangingPunct="1">
              <a:buFont typeface="Wingdings" pitchFamily="2" charset="2"/>
              <a:buNone/>
              <a:defRPr/>
            </a:pPr>
            <a:r>
              <a:rPr lang="en-US" b="1" dirty="0" smtClean="0"/>
              <a:t>	</a:t>
            </a:r>
            <a:r>
              <a:rPr lang="en-US" sz="2400" b="1" dirty="0" smtClean="0"/>
              <a:t>--Justice Anthony M. Kennedy</a:t>
            </a:r>
          </a:p>
          <a:p>
            <a:pPr eaLnBrk="1" hangingPunct="1">
              <a:buFont typeface="Wingdings" pitchFamily="2" charset="2"/>
              <a:buNone/>
              <a:defRPr/>
            </a:pPr>
            <a:endParaRPr lang="en-US" sz="2400" b="1" dirty="0" smtClean="0"/>
          </a:p>
          <a:p>
            <a:pPr eaLnBrk="1" hangingPunct="1">
              <a:buFont typeface="Wingdings" pitchFamily="2" charset="2"/>
              <a:buNone/>
              <a:defRPr/>
            </a:pPr>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p:txBody>
          <a:bodyPr/>
          <a:lstStyle/>
          <a:p>
            <a:pPr eaLnBrk="1" hangingPunct="1">
              <a:defRPr/>
            </a:pPr>
            <a:r>
              <a:rPr lang="en-US" dirty="0" smtClean="0">
                <a:latin typeface="Tahoma" pitchFamily="34" charset="0"/>
              </a:rPr>
              <a:t>Fair and Impartial Judiciary </a:t>
            </a:r>
          </a:p>
        </p:txBody>
      </p:sp>
      <p:sp>
        <p:nvSpPr>
          <p:cNvPr id="630787" name="Rectangle 3"/>
          <p:cNvSpPr>
            <a:spLocks noGrp="1" noChangeArrowheads="1"/>
          </p:cNvSpPr>
          <p:nvPr>
            <p:ph type="body" idx="1"/>
          </p:nvPr>
        </p:nvSpPr>
        <p:spPr/>
        <p:txBody>
          <a:bodyPr/>
          <a:lstStyle/>
          <a:p>
            <a:pPr eaLnBrk="1" hangingPunct="1">
              <a:lnSpc>
                <a:spcPct val="90000"/>
              </a:lnSpc>
              <a:defRPr/>
            </a:pPr>
            <a:r>
              <a:rPr lang="en-US" dirty="0" smtClean="0"/>
              <a:t>…..is the freedom we give judges to act as principled decision-makers.   [This] independence is intended to allow judges to consider the facts and the law of each case with an open mind and unbiased judgment. When truly independent, judges are not influenced by personal interests or relationships, the identity or status of the parties to a case, or external economic or political pressures.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p:txBody>
          <a:bodyPr>
            <a:normAutofit fontScale="90000"/>
          </a:bodyPr>
          <a:lstStyle/>
          <a:p>
            <a:pPr eaLnBrk="1" hangingPunct="1">
              <a:defRPr/>
            </a:pPr>
            <a:r>
              <a:rPr lang="en-US" b="1" dirty="0" smtClean="0"/>
              <a:t>ATTACKS on Judicial </a:t>
            </a:r>
            <a:r>
              <a:rPr lang="en-US" b="1" dirty="0" err="1" smtClean="0"/>
              <a:t>Independece</a:t>
            </a:r>
            <a:endParaRPr lang="en-US" b="1" dirty="0" smtClean="0"/>
          </a:p>
        </p:txBody>
      </p:sp>
      <p:sp>
        <p:nvSpPr>
          <p:cNvPr id="648195" name="Rectangle 3"/>
          <p:cNvSpPr>
            <a:spLocks noGrp="1" noChangeArrowheads="1"/>
          </p:cNvSpPr>
          <p:nvPr>
            <p:ph type="body" idx="1"/>
          </p:nvPr>
        </p:nvSpPr>
        <p:spPr/>
        <p:txBody>
          <a:bodyPr/>
          <a:lstStyle/>
          <a:p>
            <a:pPr eaLnBrk="1" hangingPunct="1">
              <a:buSzPct val="70000"/>
              <a:buFont typeface="Wingdings" pitchFamily="2" charset="2"/>
              <a:buChar char="§"/>
              <a:defRPr/>
            </a:pPr>
            <a:r>
              <a:rPr lang="en-US" dirty="0" smtClean="0"/>
              <a:t>“One more example of judicial activism out of control…These judges are supposed to interpret the law, not rewrite it.”</a:t>
            </a:r>
          </a:p>
          <a:p>
            <a:pPr eaLnBrk="1" hangingPunct="1">
              <a:buSzPct val="70000"/>
              <a:buFont typeface="Wingdings" pitchFamily="2" charset="2"/>
              <a:buChar char="§"/>
              <a:defRPr/>
            </a:pPr>
            <a:r>
              <a:rPr lang="en-US" dirty="0" smtClean="0"/>
              <a:t>“An abomination of justice…shows the need to appoint the right judges.  There are some judges who want to weaken our criminal justice system and some who do not.”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Threats to a Fair and Impartial Judiciary </a:t>
            </a:r>
            <a:endParaRPr lang="en-US" dirty="0"/>
          </a:p>
        </p:txBody>
      </p:sp>
      <p:sp>
        <p:nvSpPr>
          <p:cNvPr id="3" name="Content Placeholder 2"/>
          <p:cNvSpPr>
            <a:spLocks noGrp="1"/>
          </p:cNvSpPr>
          <p:nvPr>
            <p:ph idx="1"/>
          </p:nvPr>
        </p:nvSpPr>
        <p:spPr/>
        <p:txBody>
          <a:bodyPr/>
          <a:lstStyle/>
          <a:p>
            <a:pPr>
              <a:defRPr/>
            </a:pPr>
            <a:r>
              <a:rPr lang="en-US" dirty="0" smtClean="0"/>
              <a:t>Election of judges and justices</a:t>
            </a:r>
          </a:p>
          <a:p>
            <a:pPr>
              <a:defRPr/>
            </a:pPr>
            <a:r>
              <a:rPr lang="en-US" dirty="0" smtClean="0"/>
              <a:t>Formation of Groups to Target Judges-e.g. Jail for Judges</a:t>
            </a:r>
          </a:p>
          <a:p>
            <a:pPr>
              <a:defRPr/>
            </a:pPr>
            <a:r>
              <a:rPr lang="en-US" dirty="0" smtClean="0"/>
              <a:t>Labeling of Judges</a:t>
            </a:r>
          </a:p>
          <a:p>
            <a:pPr>
              <a:defRPr/>
            </a:pPr>
            <a:r>
              <a:rPr lang="en-US" dirty="0" smtClean="0"/>
              <a:t>Lack of Education about the Role of the Judiciary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dirty="0" smtClean="0"/>
          </a:p>
          <a:p>
            <a:pPr>
              <a:defRPr/>
            </a:pPr>
            <a:endParaRPr lang="en-US" dirty="0" smtClean="0"/>
          </a:p>
          <a:p>
            <a:pPr>
              <a:defRPr/>
            </a:pPr>
            <a:r>
              <a:rPr lang="en-US" sz="3600" b="1" dirty="0" smtClean="0"/>
              <a:t>Why is a fair and impartial judiciary critical to our democracy?</a:t>
            </a:r>
            <a:endParaRPr lang="en-US" sz="36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pPr>
              <a:defRPr/>
            </a:pPr>
            <a:r>
              <a:rPr lang="en-US" b="1" dirty="0">
                <a:latin typeface="Garamond" pitchFamily="18" charset="0"/>
              </a:rPr>
              <a:t>The Concern</a:t>
            </a:r>
          </a:p>
        </p:txBody>
      </p:sp>
      <p:sp>
        <p:nvSpPr>
          <p:cNvPr id="303107" name="Rectangle 3"/>
          <p:cNvSpPr>
            <a:spLocks noGrp="1" noChangeArrowheads="1"/>
          </p:cNvSpPr>
          <p:nvPr>
            <p:ph type="body" idx="1"/>
          </p:nvPr>
        </p:nvSpPr>
        <p:spPr>
          <a:xfrm>
            <a:off x="457200" y="1447800"/>
            <a:ext cx="8229600" cy="4683125"/>
          </a:xfrm>
        </p:spPr>
        <p:txBody>
          <a:bodyPr/>
          <a:lstStyle/>
          <a:p>
            <a:pPr marL="609600" indent="-609600" algn="ctr">
              <a:buFont typeface="Wingdings" pitchFamily="2" charset="2"/>
              <a:buNone/>
              <a:defRPr/>
            </a:pPr>
            <a:r>
              <a:rPr lang="en-US" sz="3600" b="1" dirty="0">
                <a:solidFill>
                  <a:schemeClr val="accent4">
                    <a:lumMod val="75000"/>
                    <a:lumOff val="25000"/>
                  </a:schemeClr>
                </a:solidFill>
              </a:rPr>
              <a:t>MADISON MADE IT CLEAR</a:t>
            </a:r>
          </a:p>
          <a:p>
            <a:pPr marL="609600" indent="-609600">
              <a:buFont typeface="Wingdings" pitchFamily="2" charset="2"/>
              <a:buNone/>
              <a:defRPr/>
            </a:pPr>
            <a:r>
              <a:rPr lang="en-US" dirty="0">
                <a:solidFill>
                  <a:srgbClr val="F6F612"/>
                </a:solidFill>
              </a:rPr>
              <a:t>	</a:t>
            </a:r>
            <a:r>
              <a:rPr lang="en-US" dirty="0"/>
              <a:t>One of the greatest dangers to liberty</a:t>
            </a:r>
            <a:r>
              <a:rPr lang="en-US" dirty="0">
                <a:solidFill>
                  <a:srgbClr val="F6F612"/>
                </a:solidFill>
              </a:rPr>
              <a:t> </a:t>
            </a:r>
            <a:r>
              <a:rPr lang="en-US" dirty="0"/>
              <a:t>in a free society would come not from government’s acting contrary to the wishes of the majority, but from government’s acting as a mere instrument of the majority and contrary to the individual rights of the minority.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457200" y="277813"/>
            <a:ext cx="8229600" cy="941387"/>
          </a:xfrm>
        </p:spPr>
        <p:txBody>
          <a:bodyPr/>
          <a:lstStyle/>
          <a:p>
            <a:pPr>
              <a:defRPr/>
            </a:pPr>
            <a:r>
              <a:rPr lang="en-US" b="1" dirty="0">
                <a:latin typeface="Garamond" pitchFamily="18" charset="0"/>
              </a:rPr>
              <a:t>The Solution</a:t>
            </a:r>
          </a:p>
        </p:txBody>
      </p:sp>
      <p:sp>
        <p:nvSpPr>
          <p:cNvPr id="421891" name="Rectangle 3"/>
          <p:cNvSpPr>
            <a:spLocks noGrp="1" noChangeArrowheads="1"/>
          </p:cNvSpPr>
          <p:nvPr>
            <p:ph type="body" idx="1"/>
          </p:nvPr>
        </p:nvSpPr>
        <p:spPr>
          <a:xfrm>
            <a:off x="0" y="1295400"/>
            <a:ext cx="9144000" cy="5562600"/>
          </a:xfrm>
        </p:spPr>
        <p:txBody>
          <a:bodyPr/>
          <a:lstStyle/>
          <a:p>
            <a:pPr marL="609600" indent="-609600" algn="ctr">
              <a:buFont typeface="Wingdings" pitchFamily="2" charset="2"/>
              <a:buNone/>
              <a:defRPr/>
            </a:pPr>
            <a:r>
              <a:rPr lang="en-US" dirty="0">
                <a:solidFill>
                  <a:schemeClr val="accent4">
                    <a:lumMod val="75000"/>
                    <a:lumOff val="25000"/>
                  </a:schemeClr>
                </a:solidFill>
              </a:rPr>
              <a:t>As Stated by HAMILTON</a:t>
            </a:r>
          </a:p>
          <a:p>
            <a:pPr marL="609600" indent="-609600">
              <a:defRPr/>
            </a:pPr>
            <a:r>
              <a:rPr lang="en-US" dirty="0"/>
              <a:t>The courts were designed to be an intermediate body between the people and the legislature... The courts of justice are to be considered as the bulwarks of a limited Constitution against legislative encroachments.....</a:t>
            </a:r>
          </a:p>
          <a:p>
            <a:pPr marL="609600" indent="-609600">
              <a:defRPr/>
            </a:pPr>
            <a:r>
              <a:rPr lang="en-US" dirty="0"/>
              <a:t>This independence of the judges is equally requisite to guard the Constitution and the rights of individuals.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p:txBody>
          <a:bodyPr>
            <a:normAutofit fontScale="90000"/>
          </a:bodyPr>
          <a:lstStyle/>
          <a:p>
            <a:pPr eaLnBrk="1" hangingPunct="1">
              <a:defRPr/>
            </a:pPr>
            <a:r>
              <a:rPr lang="en-US" dirty="0" smtClean="0"/>
              <a:t>Fair and impartial courts protect:</a:t>
            </a:r>
          </a:p>
        </p:txBody>
      </p:sp>
      <p:sp>
        <p:nvSpPr>
          <p:cNvPr id="632835"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en-US" sz="2400" b="1" dirty="0" smtClean="0"/>
              <a:t>	(1) the Rule of Law – by ensuring that every person enjoys the same protections and restrictions under the law;</a:t>
            </a:r>
          </a:p>
          <a:p>
            <a:pPr eaLnBrk="1" hangingPunct="1">
              <a:lnSpc>
                <a:spcPct val="90000"/>
              </a:lnSpc>
              <a:buFont typeface="Wingdings" pitchFamily="2" charset="2"/>
              <a:buNone/>
              <a:defRPr/>
            </a:pPr>
            <a:endParaRPr lang="en-US" sz="2400" b="1" dirty="0" smtClean="0"/>
          </a:p>
          <a:p>
            <a:pPr eaLnBrk="1" hangingPunct="1">
              <a:lnSpc>
                <a:spcPct val="90000"/>
              </a:lnSpc>
              <a:buFont typeface="Wingdings" pitchFamily="2" charset="2"/>
              <a:buNone/>
              <a:defRPr/>
            </a:pPr>
            <a:r>
              <a:rPr lang="en-US" sz="2400" b="1" dirty="0" smtClean="0"/>
              <a:t>	(2)  Constitutional Integrity – by ensuring that one societal institution has the power to overturn laws that violate the Constitution;</a:t>
            </a:r>
          </a:p>
          <a:p>
            <a:pPr eaLnBrk="1" hangingPunct="1">
              <a:lnSpc>
                <a:spcPct val="90000"/>
              </a:lnSpc>
              <a:buFont typeface="Wingdings" pitchFamily="2" charset="2"/>
              <a:buNone/>
              <a:defRPr/>
            </a:pPr>
            <a:endParaRPr lang="en-US" sz="2400" b="1" dirty="0" smtClean="0"/>
          </a:p>
          <a:p>
            <a:pPr eaLnBrk="1" hangingPunct="1">
              <a:lnSpc>
                <a:spcPct val="90000"/>
              </a:lnSpc>
              <a:buFont typeface="Wingdings" pitchFamily="2" charset="2"/>
              <a:buNone/>
              <a:defRPr/>
            </a:pPr>
            <a:r>
              <a:rPr lang="en-US" sz="2400" b="1" dirty="0" smtClean="0"/>
              <a:t>	(3)  Application of the Law – by guaranteeing that legitimate laws can be enforced in daily life, not simply stated in theory.</a:t>
            </a:r>
          </a:p>
          <a:p>
            <a:pPr eaLnBrk="1" hangingPunct="1">
              <a:lnSpc>
                <a:spcPct val="90000"/>
              </a:lnSpc>
              <a:buFont typeface="Wingdings" pitchFamily="2" charset="2"/>
              <a:buNone/>
              <a:defRPr/>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2835">
                                            <p:txEl>
                                              <p:pRg st="0" end="0"/>
                                            </p:txEl>
                                          </p:spTgt>
                                        </p:tgtEl>
                                        <p:attrNameLst>
                                          <p:attrName>style.visibility</p:attrName>
                                        </p:attrNameLst>
                                      </p:cBhvr>
                                      <p:to>
                                        <p:strVal val="visible"/>
                                      </p:to>
                                    </p:set>
                                    <p:anim calcmode="lin" valueType="num">
                                      <p:cBhvr additive="base">
                                        <p:cTn id="7" dur="500" fill="hold"/>
                                        <p:tgtEl>
                                          <p:spTgt spid="6328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28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32835">
                                            <p:txEl>
                                              <p:pRg st="2" end="2"/>
                                            </p:txEl>
                                          </p:spTgt>
                                        </p:tgtEl>
                                        <p:attrNameLst>
                                          <p:attrName>style.visibility</p:attrName>
                                        </p:attrNameLst>
                                      </p:cBhvr>
                                      <p:to>
                                        <p:strVal val="visible"/>
                                      </p:to>
                                    </p:set>
                                    <p:anim calcmode="lin" valueType="num">
                                      <p:cBhvr additive="base">
                                        <p:cTn id="13" dur="500" fill="hold"/>
                                        <p:tgtEl>
                                          <p:spTgt spid="6328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28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32835">
                                            <p:txEl>
                                              <p:pRg st="4" end="4"/>
                                            </p:txEl>
                                          </p:spTgt>
                                        </p:tgtEl>
                                        <p:attrNameLst>
                                          <p:attrName>style.visibility</p:attrName>
                                        </p:attrNameLst>
                                      </p:cBhvr>
                                      <p:to>
                                        <p:strVal val="visible"/>
                                      </p:to>
                                    </p:set>
                                    <p:anim calcmode="lin" valueType="num">
                                      <p:cBhvr additive="base">
                                        <p:cTn id="19" dur="500" fill="hold"/>
                                        <p:tgtEl>
                                          <p:spTgt spid="63283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328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New Image.TIF"/>
          <p:cNvPicPr>
            <a:picLocks noChangeAspect="1"/>
          </p:cNvPicPr>
          <p:nvPr/>
        </p:nvPicPr>
        <p:blipFill>
          <a:blip r:embed="rId4" cstate="print"/>
          <a:srcRect/>
          <a:stretch>
            <a:fillRect/>
          </a:stretch>
        </p:blipFill>
        <p:spPr bwMode="auto">
          <a:xfrm>
            <a:off x="6553200" y="5451475"/>
            <a:ext cx="2286000" cy="1025525"/>
          </a:xfrm>
          <a:prstGeom prst="rect">
            <a:avLst/>
          </a:prstGeom>
          <a:noFill/>
          <a:ln w="9525">
            <a:solidFill>
              <a:srgbClr val="050A0F"/>
            </a:solidFill>
            <a:miter lim="800000"/>
            <a:headEnd/>
            <a:tailEnd/>
          </a:ln>
        </p:spPr>
      </p:pic>
      <p:sp>
        <p:nvSpPr>
          <p:cNvPr id="13" name="Slide Number Placeholder 4"/>
          <p:cNvSpPr txBox="1">
            <a:spLocks noGrp="1"/>
          </p:cNvSpPr>
          <p:nvPr/>
        </p:nvSpPr>
        <p:spPr bwMode="auto">
          <a:xfrm>
            <a:off x="6553200" y="6245225"/>
            <a:ext cx="2133600" cy="476250"/>
          </a:xfrm>
          <a:prstGeom prst="rect">
            <a:avLst/>
          </a:prstGeom>
          <a:noFill/>
          <a:ln>
            <a:miter lim="800000"/>
            <a:headEnd/>
            <a:tailEnd/>
          </a:ln>
        </p:spPr>
        <p:txBody>
          <a:bodyPr anchor="b"/>
          <a:lstStyle/>
          <a:p>
            <a:pPr algn="r">
              <a:defRPr/>
            </a:pPr>
            <a:endParaRPr lang="en-US" sz="1400" u="none" dirty="0">
              <a:effectLst>
                <a:outerShdw blurRad="38100" dist="38100" dir="2700000" algn="tl">
                  <a:srgbClr val="000000"/>
                </a:outerShdw>
              </a:effectLst>
              <a:latin typeface="Arial" charset="0"/>
            </a:endParaRPr>
          </a:p>
        </p:txBody>
      </p:sp>
      <p:pic>
        <p:nvPicPr>
          <p:cNvPr id="565251" name="Picture 3" descr="State Capitol"/>
          <p:cNvPicPr>
            <a:picLocks noChangeAspect="1" noChangeArrowheads="1"/>
          </p:cNvPicPr>
          <p:nvPr/>
        </p:nvPicPr>
        <p:blipFill>
          <a:blip r:embed="rId5" cstate="print"/>
          <a:srcRect/>
          <a:stretch>
            <a:fillRect/>
          </a:stretch>
        </p:blipFill>
        <p:spPr bwMode="auto">
          <a:xfrm>
            <a:off x="4191000" y="533400"/>
            <a:ext cx="1752600" cy="1314450"/>
          </a:xfrm>
          <a:prstGeom prst="rect">
            <a:avLst/>
          </a:prstGeom>
          <a:noFill/>
          <a:ln w="9525">
            <a:solidFill>
              <a:srgbClr val="050A0F"/>
            </a:solidFill>
            <a:miter lim="800000"/>
            <a:headEnd/>
            <a:tailEnd/>
          </a:ln>
        </p:spPr>
      </p:pic>
      <p:pic>
        <p:nvPicPr>
          <p:cNvPr id="565255" name="Picture 7" descr="Governor's Mansion #3"/>
          <p:cNvPicPr>
            <a:picLocks noChangeAspect="1" noChangeArrowheads="1"/>
          </p:cNvPicPr>
          <p:nvPr/>
        </p:nvPicPr>
        <p:blipFill>
          <a:blip r:embed="rId6" cstate="print"/>
          <a:srcRect/>
          <a:stretch>
            <a:fillRect/>
          </a:stretch>
        </p:blipFill>
        <p:spPr bwMode="auto">
          <a:xfrm>
            <a:off x="685800" y="5259388"/>
            <a:ext cx="1828800" cy="1217612"/>
          </a:xfrm>
          <a:prstGeom prst="rect">
            <a:avLst/>
          </a:prstGeom>
          <a:noFill/>
          <a:ln w="9525">
            <a:solidFill>
              <a:srgbClr val="050A0F"/>
            </a:solidFill>
            <a:miter lim="800000"/>
            <a:headEnd/>
            <a:tailEnd/>
          </a:ln>
        </p:spPr>
      </p:pic>
      <p:sp>
        <p:nvSpPr>
          <p:cNvPr id="565256" name="Text Box 8"/>
          <p:cNvSpPr txBox="1">
            <a:spLocks noChangeArrowheads="1"/>
          </p:cNvSpPr>
          <p:nvPr/>
        </p:nvSpPr>
        <p:spPr bwMode="auto">
          <a:xfrm>
            <a:off x="2362200" y="1524000"/>
            <a:ext cx="1905000" cy="461665"/>
          </a:xfrm>
          <a:prstGeom prst="rect">
            <a:avLst/>
          </a:prstGeom>
          <a:noFill/>
          <a:ln w="9525">
            <a:noFill/>
            <a:miter lim="800000"/>
            <a:headEnd/>
            <a:tailEnd/>
          </a:ln>
          <a:effectLst/>
        </p:spPr>
        <p:txBody>
          <a:bodyPr>
            <a:spAutoFit/>
          </a:bodyPr>
          <a:lstStyle/>
          <a:p>
            <a:pPr algn="ctr" eaLnBrk="0" hangingPunct="0">
              <a:spcBef>
                <a:spcPct val="50000"/>
              </a:spcBef>
              <a:defRPr/>
            </a:pPr>
            <a:r>
              <a:rPr lang="en-US" sz="2400" b="1" u="none" dirty="0">
                <a:effectLst>
                  <a:outerShdw blurRad="38100" dist="38100" dir="2700000" algn="tl">
                    <a:srgbClr val="000000"/>
                  </a:outerShdw>
                </a:effectLst>
                <a:latin typeface="Bell MT" pitchFamily="18" charset="0"/>
              </a:rPr>
              <a:t>Legislative</a:t>
            </a:r>
            <a:endParaRPr lang="en-US" b="1" u="none" dirty="0">
              <a:effectLst>
                <a:outerShdw blurRad="38100" dist="38100" dir="2700000" algn="tl">
                  <a:srgbClr val="000000"/>
                </a:outerShdw>
              </a:effectLst>
              <a:latin typeface="Bell MT" pitchFamily="18" charset="0"/>
            </a:endParaRPr>
          </a:p>
        </p:txBody>
      </p:sp>
      <p:sp>
        <p:nvSpPr>
          <p:cNvPr id="565257" name="Text Box 9"/>
          <p:cNvSpPr txBox="1">
            <a:spLocks noChangeArrowheads="1"/>
          </p:cNvSpPr>
          <p:nvPr/>
        </p:nvSpPr>
        <p:spPr bwMode="auto">
          <a:xfrm>
            <a:off x="-76200" y="4586288"/>
            <a:ext cx="1752600" cy="461665"/>
          </a:xfrm>
          <a:prstGeom prst="rect">
            <a:avLst/>
          </a:prstGeom>
          <a:noFill/>
          <a:ln w="9525">
            <a:noFill/>
            <a:miter lim="800000"/>
            <a:headEnd/>
            <a:tailEnd/>
          </a:ln>
          <a:effectLst/>
        </p:spPr>
        <p:txBody>
          <a:bodyPr>
            <a:spAutoFit/>
          </a:bodyPr>
          <a:lstStyle/>
          <a:p>
            <a:pPr algn="ctr" eaLnBrk="0" hangingPunct="0">
              <a:spcBef>
                <a:spcPct val="50000"/>
              </a:spcBef>
              <a:defRPr/>
            </a:pPr>
            <a:r>
              <a:rPr lang="en-US" sz="2400" b="1" u="none" dirty="0">
                <a:effectLst>
                  <a:outerShdw blurRad="38100" dist="38100" dir="2700000" algn="tl">
                    <a:srgbClr val="000000"/>
                  </a:outerShdw>
                </a:effectLst>
                <a:latin typeface="Bell MT" pitchFamily="18" charset="0"/>
              </a:rPr>
              <a:t>Executive</a:t>
            </a:r>
          </a:p>
        </p:txBody>
      </p:sp>
      <p:sp>
        <p:nvSpPr>
          <p:cNvPr id="565258" name="Text Box 10"/>
          <p:cNvSpPr txBox="1">
            <a:spLocks noChangeArrowheads="1"/>
          </p:cNvSpPr>
          <p:nvPr/>
        </p:nvSpPr>
        <p:spPr bwMode="auto">
          <a:xfrm>
            <a:off x="6705600" y="4796135"/>
            <a:ext cx="2286000" cy="461665"/>
          </a:xfrm>
          <a:prstGeom prst="rect">
            <a:avLst/>
          </a:prstGeom>
          <a:noFill/>
          <a:ln w="9525">
            <a:noFill/>
            <a:miter lim="800000"/>
            <a:headEnd/>
            <a:tailEnd/>
          </a:ln>
          <a:effectLst/>
        </p:spPr>
        <p:txBody>
          <a:bodyPr>
            <a:spAutoFit/>
          </a:bodyPr>
          <a:lstStyle/>
          <a:p>
            <a:pPr algn="ctr" eaLnBrk="0" hangingPunct="0">
              <a:spcBef>
                <a:spcPct val="50000"/>
              </a:spcBef>
              <a:defRPr/>
            </a:pPr>
            <a:r>
              <a:rPr lang="en-US" sz="2400" b="1" u="none" dirty="0">
                <a:effectLst>
                  <a:outerShdw blurRad="38100" dist="38100" dir="2700000" algn="tl">
                    <a:srgbClr val="000000"/>
                  </a:outerShdw>
                </a:effectLst>
                <a:latin typeface="Bell MT" pitchFamily="18" charset="0"/>
              </a:rPr>
              <a:t>Judicial</a:t>
            </a:r>
          </a:p>
        </p:txBody>
      </p:sp>
      <p:sp>
        <p:nvSpPr>
          <p:cNvPr id="565259" name="Text Box 11"/>
          <p:cNvSpPr txBox="1">
            <a:spLocks noChangeArrowheads="1"/>
          </p:cNvSpPr>
          <p:nvPr/>
        </p:nvSpPr>
        <p:spPr bwMode="auto">
          <a:xfrm>
            <a:off x="1371600" y="2681288"/>
            <a:ext cx="6096000" cy="1015663"/>
          </a:xfrm>
          <a:prstGeom prst="rect">
            <a:avLst/>
          </a:prstGeom>
          <a:noFill/>
          <a:ln w="9525">
            <a:noFill/>
            <a:miter lim="800000"/>
            <a:headEnd/>
            <a:tailEnd/>
          </a:ln>
          <a:effectLst/>
        </p:spPr>
        <p:txBody>
          <a:bodyPr>
            <a:spAutoFit/>
          </a:bodyPr>
          <a:lstStyle/>
          <a:p>
            <a:pPr algn="ctr" eaLnBrk="0" hangingPunct="0">
              <a:spcBef>
                <a:spcPct val="50000"/>
              </a:spcBef>
              <a:defRPr/>
            </a:pPr>
            <a:r>
              <a:rPr lang="en-US" sz="6000" b="1" u="none" dirty="0">
                <a:solidFill>
                  <a:srgbClr val="1E2171"/>
                </a:solidFill>
                <a:effectLst>
                  <a:outerShdw blurRad="38100" dist="38100" dir="2700000" algn="tl">
                    <a:srgbClr val="000000"/>
                  </a:outerShdw>
                </a:effectLst>
                <a:latin typeface="Bell MT" pitchFamily="18" charset="0"/>
              </a:rPr>
              <a:t>Three Branches</a:t>
            </a:r>
          </a:p>
        </p:txBody>
      </p:sp>
      <p:pic>
        <p:nvPicPr>
          <p:cNvPr id="565250" name="Picture 2" descr="MPj04010990000[1]"/>
          <p:cNvPicPr>
            <a:picLocks noChangeAspect="1" noChangeArrowheads="1"/>
          </p:cNvPicPr>
          <p:nvPr/>
        </p:nvPicPr>
        <p:blipFill>
          <a:blip r:embed="rId7" cstate="print"/>
          <a:srcRect/>
          <a:stretch>
            <a:fillRect/>
          </a:stretch>
        </p:blipFill>
        <p:spPr bwMode="auto">
          <a:xfrm>
            <a:off x="2590800" y="228600"/>
            <a:ext cx="1981200" cy="1320800"/>
          </a:xfrm>
          <a:prstGeom prst="rect">
            <a:avLst/>
          </a:prstGeom>
          <a:noFill/>
          <a:ln w="9525">
            <a:noFill/>
            <a:miter lim="800000"/>
            <a:headEnd/>
            <a:tailEnd/>
          </a:ln>
        </p:spPr>
      </p:pic>
      <p:pic>
        <p:nvPicPr>
          <p:cNvPr id="565254" name="Picture 6" descr="White House"/>
          <p:cNvPicPr>
            <a:picLocks noChangeAspect="1" noChangeArrowheads="1"/>
          </p:cNvPicPr>
          <p:nvPr/>
        </p:nvPicPr>
        <p:blipFill>
          <a:blip r:embed="rId8" cstate="print"/>
          <a:srcRect/>
          <a:stretch>
            <a:fillRect/>
          </a:stretch>
        </p:blipFill>
        <p:spPr bwMode="auto">
          <a:xfrm>
            <a:off x="1524000" y="4502150"/>
            <a:ext cx="1828800" cy="1212850"/>
          </a:xfrm>
          <a:prstGeom prst="rect">
            <a:avLst/>
          </a:prstGeom>
          <a:noFill/>
          <a:ln w="9525">
            <a:noFill/>
            <a:miter lim="800000"/>
            <a:headEnd/>
            <a:tailEnd/>
          </a:ln>
        </p:spPr>
      </p:pic>
      <p:pic>
        <p:nvPicPr>
          <p:cNvPr id="565252" name="Picture 4" descr="PDF version of 'The Supreme Court of the United States: Highest Court in the Land'">
            <a:hlinkClick r:id="rId9"/>
          </p:cNvPr>
          <p:cNvPicPr>
            <a:picLocks noChangeAspect="1" noChangeArrowheads="1"/>
          </p:cNvPicPr>
          <p:nvPr/>
        </p:nvPicPr>
        <p:blipFill>
          <a:blip r:embed="rId10" cstate="print"/>
          <a:srcRect/>
          <a:stretch>
            <a:fillRect/>
          </a:stretch>
        </p:blipFill>
        <p:spPr bwMode="auto">
          <a:xfrm>
            <a:off x="5334000" y="4495800"/>
            <a:ext cx="1828800" cy="14224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6525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56525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5652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565255"/>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499"/>
                                          </p:stCondLst>
                                        </p:cTn>
                                        <p:tgtEl>
                                          <p:spTgt spid="565254"/>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499"/>
                                          </p:stCondLst>
                                        </p:cTn>
                                        <p:tgtEl>
                                          <p:spTgt spid="5652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5652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499"/>
                                          </p:stCondLst>
                                        </p:cTn>
                                        <p:tgtEl>
                                          <p:spTgt spid="565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56" grpId="0" autoUpdateAnimBg="0"/>
      <p:bldP spid="565257" grpId="0" autoUpdateAnimBg="0"/>
      <p:bldP spid="56525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Grp="1" noChangeArrowheads="1"/>
          </p:cNvSpPr>
          <p:nvPr>
            <p:ph type="title"/>
          </p:nvPr>
        </p:nvSpPr>
        <p:spPr>
          <a:xfrm>
            <a:off x="457200" y="609600"/>
            <a:ext cx="8229600" cy="1143000"/>
          </a:xfrm>
        </p:spPr>
        <p:txBody>
          <a:bodyPr/>
          <a:lstStyle/>
          <a:p>
            <a:pPr eaLnBrk="1" hangingPunct="1">
              <a:defRPr/>
            </a:pPr>
            <a:r>
              <a:rPr lang="en-US" sz="4000" smtClean="0"/>
              <a:t>Checks on Judicial Power</a:t>
            </a:r>
          </a:p>
        </p:txBody>
      </p:sp>
      <p:sp>
        <p:nvSpPr>
          <p:cNvPr id="649219" name="Rectangle 3"/>
          <p:cNvSpPr>
            <a:spLocks noGrp="1" noChangeArrowheads="1"/>
          </p:cNvSpPr>
          <p:nvPr>
            <p:ph type="body" idx="1"/>
          </p:nvPr>
        </p:nvSpPr>
        <p:spPr>
          <a:xfrm>
            <a:off x="457200" y="1905000"/>
            <a:ext cx="8229600" cy="4648200"/>
          </a:xfrm>
        </p:spPr>
        <p:txBody>
          <a:bodyPr/>
          <a:lstStyle/>
          <a:p>
            <a:pPr eaLnBrk="1" hangingPunct="1">
              <a:buFont typeface="Wingdings" pitchFamily="2" charset="2"/>
              <a:buNone/>
              <a:defRPr/>
            </a:pPr>
            <a:r>
              <a:rPr lang="en-US" sz="2800" dirty="0" smtClean="0"/>
              <a:t>How State Court Judges are Held Accountable:</a:t>
            </a:r>
          </a:p>
          <a:p>
            <a:pPr eaLnBrk="1" hangingPunct="1">
              <a:buFont typeface="Wingdings" pitchFamily="2" charset="2"/>
              <a:buNone/>
              <a:defRPr/>
            </a:pPr>
            <a:endParaRPr lang="en-US" sz="2800" dirty="0" smtClean="0"/>
          </a:p>
          <a:p>
            <a:pPr eaLnBrk="1" hangingPunct="1">
              <a:buFont typeface="Wingdings" pitchFamily="2" charset="2"/>
              <a:buChar char="§"/>
              <a:defRPr/>
            </a:pPr>
            <a:r>
              <a:rPr lang="en-US" sz="2800" dirty="0" smtClean="0"/>
              <a:t>The Appellate Process (Appellate review)</a:t>
            </a:r>
          </a:p>
          <a:p>
            <a:pPr eaLnBrk="1" hangingPunct="1">
              <a:buFont typeface="Wingdings" pitchFamily="2" charset="2"/>
              <a:buChar char="§"/>
              <a:defRPr/>
            </a:pPr>
            <a:endParaRPr lang="en-US" sz="2800" dirty="0" smtClean="0"/>
          </a:p>
          <a:p>
            <a:pPr eaLnBrk="1" hangingPunct="1">
              <a:buFont typeface="Wingdings" pitchFamily="2" charset="2"/>
              <a:buChar char="§"/>
              <a:defRPr/>
            </a:pPr>
            <a:r>
              <a:rPr lang="en-US" sz="2800" dirty="0" smtClean="0"/>
              <a:t>The Disciplinary Process </a:t>
            </a:r>
          </a:p>
          <a:p>
            <a:pPr eaLnBrk="1" hangingPunct="1">
              <a:buFont typeface="Wingdings" pitchFamily="2" charset="2"/>
              <a:buChar char="§"/>
              <a:defRPr/>
            </a:pPr>
            <a:endParaRPr lang="en-US" sz="2800" dirty="0" smtClean="0"/>
          </a:p>
          <a:p>
            <a:pPr eaLnBrk="1" hangingPunct="1">
              <a:buFont typeface="Wingdings" pitchFamily="2" charset="2"/>
              <a:buChar char="§"/>
              <a:defRPr/>
            </a:pPr>
            <a:r>
              <a:rPr lang="en-US" sz="2800" dirty="0" smtClean="0"/>
              <a:t>The Election and Retention Processes</a:t>
            </a:r>
          </a:p>
          <a:p>
            <a:pPr eaLnBrk="1" hangingPunct="1">
              <a:buFont typeface="Wingdings" pitchFamily="2" charset="2"/>
              <a:buNone/>
              <a:defRPr/>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b="1" smtClean="0"/>
              <a:t>OATH OF OFFICE</a:t>
            </a:r>
            <a:r>
              <a:rPr lang="en-US" altLang="en-US" smtClean="0"/>
              <a:t> </a:t>
            </a:r>
          </a:p>
        </p:txBody>
      </p:sp>
      <p:sp>
        <p:nvSpPr>
          <p:cNvPr id="23555" name="Rectangle 3"/>
          <p:cNvSpPr>
            <a:spLocks noGrp="1" noChangeArrowheads="1"/>
          </p:cNvSpPr>
          <p:nvPr>
            <p:ph type="body" idx="1"/>
          </p:nvPr>
        </p:nvSpPr>
        <p:spPr/>
        <p:txBody>
          <a:bodyPr/>
          <a:lstStyle/>
          <a:p>
            <a:pPr eaLnBrk="1" hangingPunct="1"/>
            <a:r>
              <a:rPr lang="en-US" altLang="en-US" smtClean="0"/>
              <a:t>I do solemnly swear (or affirm) that I will support, protect, and defend the Constitution and Government of the United States and the State of Florida; that I am duly qualified to hold office under the Constitution of the state; and that I will well and faithfully perform the duties of Circuit Court Judge on which I am now about to enter.  So help me God.</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b="1" smtClean="0"/>
              <a:t>CANONS</a:t>
            </a:r>
          </a:p>
        </p:txBody>
      </p:sp>
      <p:sp>
        <p:nvSpPr>
          <p:cNvPr id="25603" name="Rectangle 3"/>
          <p:cNvSpPr>
            <a:spLocks noGrp="1" noChangeArrowheads="1"/>
          </p:cNvSpPr>
          <p:nvPr>
            <p:ph type="body" idx="1"/>
          </p:nvPr>
        </p:nvSpPr>
        <p:spPr/>
        <p:txBody>
          <a:bodyPr/>
          <a:lstStyle/>
          <a:p>
            <a:pPr eaLnBrk="1" hangingPunct="1">
              <a:lnSpc>
                <a:spcPct val="80000"/>
              </a:lnSpc>
              <a:buFontTx/>
              <a:buNone/>
            </a:pPr>
            <a:r>
              <a:rPr lang="en-US" altLang="en-US" sz="2400" smtClean="0"/>
              <a:t>	</a:t>
            </a:r>
            <a:r>
              <a:rPr lang="en-US" altLang="en-US" sz="2800" b="1" u="sng" smtClean="0"/>
              <a:t>CANON 1</a:t>
            </a:r>
            <a:r>
              <a:rPr lang="en-US" altLang="en-US" sz="2800" smtClean="0"/>
              <a:t>– </a:t>
            </a:r>
            <a:r>
              <a:rPr lang="en-US" altLang="en-US" sz="2800" b="1" smtClean="0"/>
              <a:t>A Judge Shall Uphold the Integrity and Independence of the Judiciary. </a:t>
            </a:r>
          </a:p>
          <a:p>
            <a:pPr eaLnBrk="1" hangingPunct="1">
              <a:lnSpc>
                <a:spcPct val="80000"/>
              </a:lnSpc>
              <a:buFontTx/>
              <a:buNone/>
            </a:pPr>
            <a:endParaRPr lang="en-US" altLang="en-US" sz="2800" b="1" smtClean="0">
              <a:solidFill>
                <a:srgbClr val="FFCC66"/>
              </a:solidFill>
            </a:endParaRPr>
          </a:p>
          <a:p>
            <a:pPr eaLnBrk="1" hangingPunct="1">
              <a:lnSpc>
                <a:spcPct val="80000"/>
              </a:lnSpc>
              <a:buFontTx/>
              <a:buNone/>
            </a:pPr>
            <a:r>
              <a:rPr lang="en-US" altLang="en-US" sz="2800" b="1" smtClean="0"/>
              <a:t>	</a:t>
            </a:r>
            <a:r>
              <a:rPr lang="en-US" altLang="en-US" sz="2800" b="1" u="sng" smtClean="0"/>
              <a:t>CANON 2</a:t>
            </a:r>
            <a:r>
              <a:rPr lang="en-US" altLang="en-US" sz="2800" b="1" smtClean="0"/>
              <a:t> – A Judge Shall Avoid Impropriety and the Appearance of Impropriety in all of the Judge’s Activities. </a:t>
            </a:r>
          </a:p>
          <a:p>
            <a:pPr eaLnBrk="1" hangingPunct="1">
              <a:lnSpc>
                <a:spcPct val="80000"/>
              </a:lnSpc>
              <a:buFontTx/>
              <a:buNone/>
            </a:pPr>
            <a:endParaRPr lang="en-US" altLang="en-US" sz="2800" b="1" smtClean="0"/>
          </a:p>
          <a:p>
            <a:pPr eaLnBrk="1" hangingPunct="1">
              <a:lnSpc>
                <a:spcPct val="80000"/>
              </a:lnSpc>
              <a:buFontTx/>
              <a:buNone/>
            </a:pPr>
            <a:r>
              <a:rPr lang="en-US" altLang="en-US" sz="2800" b="1" smtClean="0"/>
              <a:t>	</a:t>
            </a:r>
            <a:r>
              <a:rPr lang="en-US" altLang="en-US" sz="2800" b="1" u="sng" smtClean="0"/>
              <a:t>CANON 3</a:t>
            </a:r>
            <a:r>
              <a:rPr lang="en-US" altLang="en-US" sz="2800" b="1" smtClean="0"/>
              <a:t> – A Judge Shall Perform the Duties of Judicial Office Impartially and Diligently.  </a:t>
            </a:r>
            <a:endParaRPr lang="en-US" altLang="en-US" sz="2800" b="1" smtClean="0">
              <a:solidFill>
                <a:srgbClr val="FFCC66"/>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anim calcmode="lin" valueType="num">
                                      <p:cBhvr additive="base">
                                        <p:cTn id="13"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anim calcmode="lin" valueType="num">
                                      <p:cBhvr additive="base">
                                        <p:cTn id="19"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b="1" smtClean="0"/>
              <a:t>Commentary to Canon 1</a:t>
            </a:r>
          </a:p>
        </p:txBody>
      </p:sp>
      <p:sp>
        <p:nvSpPr>
          <p:cNvPr id="25603" name="Rectangle 3"/>
          <p:cNvSpPr>
            <a:spLocks noGrp="1" noChangeArrowheads="1"/>
          </p:cNvSpPr>
          <p:nvPr>
            <p:ph type="body" idx="1"/>
          </p:nvPr>
        </p:nvSpPr>
        <p:spPr/>
        <p:txBody>
          <a:bodyPr/>
          <a:lstStyle/>
          <a:p>
            <a:pPr eaLnBrk="1" hangingPunct="1">
              <a:buFontTx/>
              <a:buNone/>
            </a:pPr>
            <a:r>
              <a:rPr lang="en-US" altLang="en-US" smtClean="0"/>
              <a:t>	Deference to the judgments and rulings of courts depends upon public confidence in the integrity and independence of judges.  The integrity and independence of judges depend in turn upon their acting without fear or favor…Public confidence in the impartiality of the judiciary is maintained by the adherence of each judge to this responsibility.</a:t>
            </a:r>
            <a:endParaRPr lang="en-US" altLang="en-US" b="1"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0" y="228600"/>
            <a:ext cx="8229600" cy="1371600"/>
          </a:xfrm>
        </p:spPr>
        <p:txBody>
          <a:bodyPr>
            <a:normAutofit/>
          </a:bodyPr>
          <a:lstStyle/>
          <a:p>
            <a:pPr eaLnBrk="1" fontAlgn="auto" hangingPunct="1">
              <a:spcAft>
                <a:spcPts val="0"/>
              </a:spcAft>
              <a:defRPr/>
            </a:pPr>
            <a:r>
              <a:rPr lang="en-US" sz="4400" dirty="0" smtClean="0">
                <a:solidFill>
                  <a:srgbClr val="1E2171"/>
                </a:solidFill>
                <a:latin typeface="Bell MT" pitchFamily="18" charset="0"/>
              </a:rPr>
              <a:t>Fair &amp; Impartial Juries</a:t>
            </a:r>
          </a:p>
        </p:txBody>
      </p:sp>
      <p:pic>
        <p:nvPicPr>
          <p:cNvPr id="31747" name="Picture 6" descr="billrightsnew_small"/>
          <p:cNvPicPr>
            <a:picLocks noChangeAspect="1" noChangeArrowheads="1"/>
          </p:cNvPicPr>
          <p:nvPr/>
        </p:nvPicPr>
        <p:blipFill>
          <a:blip r:embed="rId3" cstate="print">
            <a:lum bright="24000" contrast="-4000"/>
          </a:blip>
          <a:srcRect/>
          <a:stretch>
            <a:fillRect/>
          </a:stretch>
        </p:blipFill>
        <p:spPr bwMode="auto">
          <a:xfrm>
            <a:off x="884238" y="2209800"/>
            <a:ext cx="2392362" cy="2971800"/>
          </a:xfrm>
          <a:prstGeom prst="rect">
            <a:avLst/>
          </a:prstGeom>
          <a:noFill/>
          <a:ln w="9525">
            <a:noFill/>
            <a:miter lim="800000"/>
            <a:headEnd/>
            <a:tailEnd/>
          </a:ln>
        </p:spPr>
      </p:pic>
      <p:sp>
        <p:nvSpPr>
          <p:cNvPr id="62468" name="Text Box 4"/>
          <p:cNvSpPr txBox="1">
            <a:spLocks noChangeArrowheads="1"/>
          </p:cNvSpPr>
          <p:nvPr/>
        </p:nvSpPr>
        <p:spPr bwMode="auto">
          <a:xfrm>
            <a:off x="3810000" y="2278063"/>
            <a:ext cx="4724400" cy="3970337"/>
          </a:xfrm>
          <a:prstGeom prst="rect">
            <a:avLst/>
          </a:prstGeom>
          <a:noFill/>
          <a:ln w="9525">
            <a:noFill/>
            <a:miter lim="800000"/>
            <a:headEnd/>
            <a:tailEnd/>
          </a:ln>
          <a:effectLst/>
        </p:spPr>
        <p:txBody>
          <a:bodyPr>
            <a:spAutoFit/>
          </a:bodyPr>
          <a:lstStyle/>
          <a:p>
            <a:pPr eaLnBrk="0" hangingPunct="0">
              <a:defRPr/>
            </a:pPr>
            <a:r>
              <a:rPr lang="en-US" sz="3200" b="1" i="1" u="none" dirty="0">
                <a:solidFill>
                  <a:srgbClr val="FF0000"/>
                </a:solidFill>
                <a:effectLst>
                  <a:outerShdw blurRad="38100" dist="38100" dir="2700000" algn="tl">
                    <a:srgbClr val="000000"/>
                  </a:outerShdw>
                </a:effectLst>
                <a:latin typeface="Bell MT" pitchFamily="18" charset="0"/>
              </a:rPr>
              <a:t>Sixth Amendment</a:t>
            </a:r>
            <a:r>
              <a:rPr lang="en-US" sz="3200" u="none" dirty="0">
                <a:solidFill>
                  <a:srgbClr val="FF0000"/>
                </a:solidFill>
                <a:effectLst>
                  <a:outerShdw blurRad="38100" dist="38100" dir="2700000" algn="tl">
                    <a:srgbClr val="000000"/>
                  </a:outerShdw>
                </a:effectLst>
                <a:latin typeface="Bell MT" pitchFamily="18" charset="0"/>
              </a:rPr>
              <a:t>:  </a:t>
            </a:r>
          </a:p>
          <a:p>
            <a:pPr eaLnBrk="0" hangingPunct="0">
              <a:defRPr/>
            </a:pPr>
            <a:r>
              <a:rPr lang="en-US" sz="3200" b="1" u="none" dirty="0">
                <a:effectLst>
                  <a:outerShdw blurRad="38100" dist="38100" dir="2700000" algn="tl">
                    <a:srgbClr val="000000"/>
                  </a:outerShdw>
                </a:effectLst>
                <a:latin typeface="Bell MT" pitchFamily="18" charset="0"/>
              </a:rPr>
              <a:t>Criminal Prosecutions</a:t>
            </a:r>
          </a:p>
          <a:p>
            <a:pPr eaLnBrk="0" hangingPunct="0">
              <a:defRPr/>
            </a:pPr>
            <a:endParaRPr lang="en-US" sz="3200" b="1" u="none" dirty="0">
              <a:effectLst>
                <a:outerShdw blurRad="38100" dist="38100" dir="2700000" algn="tl">
                  <a:srgbClr val="000000"/>
                </a:outerShdw>
              </a:effectLst>
              <a:latin typeface="Bell MT" pitchFamily="18" charset="0"/>
            </a:endParaRPr>
          </a:p>
          <a:p>
            <a:pPr eaLnBrk="0" hangingPunct="0">
              <a:defRPr/>
            </a:pPr>
            <a:r>
              <a:rPr lang="en-US" sz="3200" b="1" i="1" u="none" dirty="0">
                <a:solidFill>
                  <a:srgbClr val="FF0000"/>
                </a:solidFill>
                <a:effectLst>
                  <a:outerShdw blurRad="38100" dist="38100" dir="2700000" algn="tl">
                    <a:srgbClr val="000000"/>
                  </a:outerShdw>
                </a:effectLst>
                <a:latin typeface="Bell MT" pitchFamily="18" charset="0"/>
              </a:rPr>
              <a:t>Seventh Amendment</a:t>
            </a:r>
            <a:r>
              <a:rPr lang="en-US" sz="3200" u="none" dirty="0">
                <a:solidFill>
                  <a:srgbClr val="FF0000"/>
                </a:solidFill>
                <a:effectLst>
                  <a:outerShdw blurRad="38100" dist="38100" dir="2700000" algn="tl">
                    <a:srgbClr val="000000"/>
                  </a:outerShdw>
                </a:effectLst>
                <a:latin typeface="Bell MT" pitchFamily="18" charset="0"/>
              </a:rPr>
              <a:t>: </a:t>
            </a:r>
          </a:p>
          <a:p>
            <a:pPr eaLnBrk="0" hangingPunct="0">
              <a:defRPr/>
            </a:pPr>
            <a:r>
              <a:rPr lang="en-US" sz="3200" b="1" u="none" dirty="0">
                <a:effectLst>
                  <a:outerShdw blurRad="38100" dist="38100" dir="2700000" algn="tl">
                    <a:srgbClr val="000000"/>
                  </a:outerShdw>
                </a:effectLst>
                <a:latin typeface="Bell MT" pitchFamily="18" charset="0"/>
              </a:rPr>
              <a:t>Civil Suits</a:t>
            </a:r>
          </a:p>
          <a:p>
            <a:pPr eaLnBrk="0" hangingPunct="0">
              <a:defRPr/>
            </a:pPr>
            <a:endParaRPr lang="en-US" sz="3200" b="1" u="none" dirty="0">
              <a:effectLst>
                <a:outerShdw blurRad="38100" dist="38100" dir="2700000" algn="tl">
                  <a:srgbClr val="000000"/>
                </a:outerShdw>
              </a:effectLst>
            </a:endParaRPr>
          </a:p>
          <a:p>
            <a:pPr eaLnBrk="0" hangingPunct="0">
              <a:buFont typeface="Arial" pitchFamily="34" charset="0"/>
              <a:buChar char="•"/>
              <a:defRPr/>
            </a:pPr>
            <a:endParaRPr lang="en-US" sz="1600" b="1" u="none" dirty="0">
              <a:effectLst>
                <a:outerShdw blurRad="38100" dist="38100" dir="2700000" algn="tl">
                  <a:srgbClr val="000000"/>
                </a:outerShdw>
              </a:effectLst>
            </a:endParaRPr>
          </a:p>
          <a:p>
            <a:pPr eaLnBrk="0" hangingPunct="0">
              <a:buFont typeface="Arial" pitchFamily="34" charset="0"/>
              <a:buChar char="•"/>
              <a:defRPr/>
            </a:pPr>
            <a:endParaRPr lang="en-US" sz="1600" b="1" u="none" dirty="0">
              <a:effectLst>
                <a:outerShdw blurRad="38100" dist="38100" dir="2700000" algn="tl">
                  <a:srgbClr val="000000"/>
                </a:outerShdw>
              </a:effectLst>
            </a:endParaRPr>
          </a:p>
          <a:p>
            <a:pPr eaLnBrk="0" hangingPunct="0">
              <a:spcAft>
                <a:spcPts val="1200"/>
              </a:spcAft>
              <a:tabLst>
                <a:tab pos="290513" algn="l"/>
              </a:tabLst>
              <a:defRPr/>
            </a:pPr>
            <a:r>
              <a:rPr lang="en-US" sz="2800" b="1" u="none" dirty="0">
                <a:effectLst>
                  <a:outerShdw blurRad="38100" dist="38100" dir="2700000" algn="tl">
                    <a:srgbClr val="000000"/>
                  </a:outerShdw>
                </a:effectLst>
              </a:rPr>
              <a:t> </a:t>
            </a:r>
            <a:endParaRPr lang="en-US" sz="2000" u="none"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8" descr="New Image.TIF"/>
          <p:cNvPicPr>
            <a:picLocks noChangeAspect="1"/>
          </p:cNvPicPr>
          <p:nvPr/>
        </p:nvPicPr>
        <p:blipFill>
          <a:blip r:embed="rId3" cstate="print"/>
          <a:srcRect/>
          <a:stretch>
            <a:fillRect/>
          </a:stretch>
        </p:blipFill>
        <p:spPr bwMode="auto">
          <a:xfrm>
            <a:off x="3429000" y="2468563"/>
            <a:ext cx="2819400" cy="1265237"/>
          </a:xfrm>
          <a:prstGeom prst="rect">
            <a:avLst/>
          </a:prstGeom>
          <a:noFill/>
          <a:ln w="9525">
            <a:noFill/>
            <a:miter lim="800000"/>
            <a:headEnd/>
            <a:tailEnd/>
          </a:ln>
        </p:spPr>
      </p:pic>
      <p:pic>
        <p:nvPicPr>
          <p:cNvPr id="39939" name="Picture 2" descr="Cheyenne County"/>
          <p:cNvPicPr>
            <a:picLocks noChangeAspect="1" noChangeArrowheads="1"/>
          </p:cNvPicPr>
          <p:nvPr/>
        </p:nvPicPr>
        <p:blipFill>
          <a:blip r:embed="rId4" cstate="print"/>
          <a:srcRect/>
          <a:stretch>
            <a:fillRect/>
          </a:stretch>
        </p:blipFill>
        <p:spPr bwMode="auto">
          <a:xfrm>
            <a:off x="1371600" y="2133600"/>
            <a:ext cx="1905000" cy="1428750"/>
          </a:xfrm>
          <a:prstGeom prst="rect">
            <a:avLst/>
          </a:prstGeom>
          <a:noFill/>
          <a:ln w="9525">
            <a:noFill/>
            <a:miter lim="800000"/>
            <a:headEnd/>
            <a:tailEnd/>
          </a:ln>
        </p:spPr>
      </p:pic>
      <p:pic>
        <p:nvPicPr>
          <p:cNvPr id="39940" name="Picture 4" descr="delta co"/>
          <p:cNvPicPr>
            <a:picLocks noChangeAspect="1" noChangeArrowheads="1"/>
          </p:cNvPicPr>
          <p:nvPr/>
        </p:nvPicPr>
        <p:blipFill>
          <a:blip r:embed="rId5" cstate="print"/>
          <a:srcRect/>
          <a:stretch>
            <a:fillRect/>
          </a:stretch>
        </p:blipFill>
        <p:spPr bwMode="auto">
          <a:xfrm>
            <a:off x="5410200" y="1371600"/>
            <a:ext cx="1828800" cy="1133475"/>
          </a:xfrm>
          <a:prstGeom prst="rect">
            <a:avLst/>
          </a:prstGeom>
          <a:noFill/>
          <a:ln w="9525">
            <a:noFill/>
            <a:miter lim="800000"/>
            <a:headEnd/>
            <a:tailEnd/>
          </a:ln>
        </p:spPr>
      </p:pic>
      <p:pic>
        <p:nvPicPr>
          <p:cNvPr id="39941" name="Picture 5" descr="denver district"/>
          <p:cNvPicPr>
            <a:picLocks noChangeAspect="1" noChangeArrowheads="1"/>
          </p:cNvPicPr>
          <p:nvPr/>
        </p:nvPicPr>
        <p:blipFill>
          <a:blip r:embed="rId6" cstate="print"/>
          <a:srcRect/>
          <a:stretch>
            <a:fillRect/>
          </a:stretch>
        </p:blipFill>
        <p:spPr bwMode="auto">
          <a:xfrm>
            <a:off x="2590800" y="838200"/>
            <a:ext cx="1905000" cy="1525588"/>
          </a:xfrm>
          <a:prstGeom prst="rect">
            <a:avLst/>
          </a:prstGeom>
          <a:noFill/>
          <a:ln w="9525">
            <a:noFill/>
            <a:miter lim="800000"/>
            <a:headEnd/>
            <a:tailEnd/>
          </a:ln>
        </p:spPr>
      </p:pic>
      <p:pic>
        <p:nvPicPr>
          <p:cNvPr id="39942" name="Picture 6" descr="elbert co"/>
          <p:cNvPicPr>
            <a:picLocks noChangeAspect="1" noChangeArrowheads="1"/>
          </p:cNvPicPr>
          <p:nvPr/>
        </p:nvPicPr>
        <p:blipFill>
          <a:blip r:embed="rId7" cstate="print"/>
          <a:srcRect/>
          <a:stretch>
            <a:fillRect/>
          </a:stretch>
        </p:blipFill>
        <p:spPr bwMode="auto">
          <a:xfrm>
            <a:off x="2971800" y="4495800"/>
            <a:ext cx="1951038" cy="1463675"/>
          </a:xfrm>
          <a:prstGeom prst="rect">
            <a:avLst/>
          </a:prstGeom>
          <a:noFill/>
          <a:ln w="9525">
            <a:noFill/>
            <a:miter lim="800000"/>
            <a:headEnd/>
            <a:tailEnd/>
          </a:ln>
        </p:spPr>
      </p:pic>
      <p:pic>
        <p:nvPicPr>
          <p:cNvPr id="39943" name="Picture 8" descr="jackson co"/>
          <p:cNvPicPr>
            <a:picLocks noChangeAspect="1" noChangeArrowheads="1"/>
          </p:cNvPicPr>
          <p:nvPr/>
        </p:nvPicPr>
        <p:blipFill>
          <a:blip r:embed="rId8" cstate="print"/>
          <a:srcRect/>
          <a:stretch>
            <a:fillRect/>
          </a:stretch>
        </p:blipFill>
        <p:spPr bwMode="auto">
          <a:xfrm>
            <a:off x="4572000" y="3810000"/>
            <a:ext cx="1722438" cy="1292225"/>
          </a:xfrm>
          <a:prstGeom prst="rect">
            <a:avLst/>
          </a:prstGeom>
          <a:noFill/>
          <a:ln w="9525">
            <a:noFill/>
            <a:miter lim="800000"/>
            <a:headEnd/>
            <a:tailEnd/>
          </a:ln>
        </p:spPr>
      </p:pic>
      <p:pic>
        <p:nvPicPr>
          <p:cNvPr id="39944" name="Picture 9" descr="jefferson co"/>
          <p:cNvPicPr>
            <a:picLocks noChangeAspect="1" noChangeArrowheads="1"/>
          </p:cNvPicPr>
          <p:nvPr/>
        </p:nvPicPr>
        <p:blipFill>
          <a:blip r:embed="rId9" cstate="print"/>
          <a:srcRect/>
          <a:stretch>
            <a:fillRect/>
          </a:stretch>
        </p:blipFill>
        <p:spPr bwMode="auto">
          <a:xfrm>
            <a:off x="2362200" y="4038600"/>
            <a:ext cx="1331913" cy="998538"/>
          </a:xfrm>
          <a:prstGeom prst="rect">
            <a:avLst/>
          </a:prstGeom>
          <a:noFill/>
          <a:ln w="9525">
            <a:noFill/>
            <a:miter lim="800000"/>
            <a:headEnd/>
            <a:tailEnd/>
          </a:ln>
        </p:spPr>
      </p:pic>
      <p:pic>
        <p:nvPicPr>
          <p:cNvPr id="39945" name="Picture 10" descr="logan county"/>
          <p:cNvPicPr>
            <a:picLocks noChangeAspect="1" noChangeArrowheads="1"/>
          </p:cNvPicPr>
          <p:nvPr/>
        </p:nvPicPr>
        <p:blipFill>
          <a:blip r:embed="rId10" cstate="print"/>
          <a:srcRect/>
          <a:stretch>
            <a:fillRect/>
          </a:stretch>
        </p:blipFill>
        <p:spPr bwMode="auto">
          <a:xfrm>
            <a:off x="4191000" y="381000"/>
            <a:ext cx="1524000" cy="1143000"/>
          </a:xfrm>
          <a:prstGeom prst="rect">
            <a:avLst/>
          </a:prstGeom>
          <a:noFill/>
          <a:ln w="9525">
            <a:noFill/>
            <a:miter lim="800000"/>
            <a:headEnd/>
            <a:tailEnd/>
          </a:ln>
        </p:spPr>
      </p:pic>
      <p:pic>
        <p:nvPicPr>
          <p:cNvPr id="39946" name="Picture 11" descr="weld co"/>
          <p:cNvPicPr>
            <a:picLocks noChangeAspect="1" noChangeArrowheads="1"/>
          </p:cNvPicPr>
          <p:nvPr/>
        </p:nvPicPr>
        <p:blipFill>
          <a:blip r:embed="rId11" cstate="print"/>
          <a:srcRect/>
          <a:stretch>
            <a:fillRect/>
          </a:stretch>
        </p:blipFill>
        <p:spPr bwMode="auto">
          <a:xfrm>
            <a:off x="1219200" y="3505200"/>
            <a:ext cx="1371600" cy="985838"/>
          </a:xfrm>
          <a:prstGeom prst="rect">
            <a:avLst/>
          </a:prstGeom>
          <a:noFill/>
          <a:ln w="9525">
            <a:noFill/>
            <a:miter lim="800000"/>
            <a:headEnd/>
            <a:tailEnd/>
          </a:ln>
        </p:spPr>
      </p:pic>
      <p:pic>
        <p:nvPicPr>
          <p:cNvPr id="39947" name="Picture 12" descr="san miguel co"/>
          <p:cNvPicPr>
            <a:picLocks noChangeAspect="1" noChangeArrowheads="1"/>
          </p:cNvPicPr>
          <p:nvPr/>
        </p:nvPicPr>
        <p:blipFill>
          <a:blip r:embed="rId12" cstate="print"/>
          <a:srcRect/>
          <a:stretch>
            <a:fillRect/>
          </a:stretch>
        </p:blipFill>
        <p:spPr bwMode="auto">
          <a:xfrm>
            <a:off x="6096000" y="4572000"/>
            <a:ext cx="1371600" cy="1096963"/>
          </a:xfrm>
          <a:prstGeom prst="rect">
            <a:avLst/>
          </a:prstGeom>
          <a:noFill/>
          <a:ln w="9525">
            <a:noFill/>
            <a:miter lim="800000"/>
            <a:headEnd/>
            <a:tailEnd/>
          </a:ln>
        </p:spPr>
      </p:pic>
      <p:pic>
        <p:nvPicPr>
          <p:cNvPr id="39948" name="Picture 13" descr="El Paso County Courthouse"/>
          <p:cNvPicPr>
            <a:picLocks noChangeAspect="1" noChangeArrowheads="1"/>
          </p:cNvPicPr>
          <p:nvPr/>
        </p:nvPicPr>
        <p:blipFill>
          <a:blip r:embed="rId13" cstate="print"/>
          <a:srcRect/>
          <a:stretch>
            <a:fillRect/>
          </a:stretch>
        </p:blipFill>
        <p:spPr bwMode="auto">
          <a:xfrm>
            <a:off x="6629400" y="2590800"/>
            <a:ext cx="1371600" cy="914400"/>
          </a:xfrm>
          <a:prstGeom prst="rect">
            <a:avLst/>
          </a:prstGeom>
          <a:noFill/>
          <a:ln w="9525">
            <a:noFill/>
            <a:miter lim="800000"/>
            <a:headEnd/>
            <a:tailEnd/>
          </a:ln>
        </p:spPr>
      </p:pic>
      <p:sp>
        <p:nvSpPr>
          <p:cNvPr id="12" name="Text Box 14"/>
          <p:cNvSpPr txBox="1">
            <a:spLocks noChangeArrowheads="1"/>
          </p:cNvSpPr>
          <p:nvPr/>
        </p:nvSpPr>
        <p:spPr bwMode="auto">
          <a:xfrm>
            <a:off x="533400" y="1752600"/>
            <a:ext cx="8001000" cy="1446213"/>
          </a:xfrm>
          <a:prstGeom prst="rect">
            <a:avLst/>
          </a:prstGeom>
          <a:noFill/>
          <a:ln w="9525">
            <a:noFill/>
            <a:miter lim="800000"/>
            <a:headEnd/>
            <a:tailEnd/>
          </a:ln>
          <a:effectLst/>
        </p:spPr>
        <p:txBody>
          <a:bodyPr>
            <a:spAutoFit/>
          </a:bodyPr>
          <a:lstStyle/>
          <a:p>
            <a:pPr algn="ctr">
              <a:spcBef>
                <a:spcPct val="50000"/>
              </a:spcBef>
              <a:defRPr/>
            </a:pPr>
            <a:r>
              <a:rPr lang="en-US" sz="8800" b="1" i="1" u="none" dirty="0">
                <a:effectLst>
                  <a:outerShdw blurRad="38100" dist="38100" dir="2700000" algn="tl">
                    <a:srgbClr val="000000"/>
                  </a:outerShdw>
                </a:effectLst>
                <a:latin typeface="Bell MT" pitchFamily="18" charset="0"/>
              </a:rPr>
              <a:t>Our Courts</a:t>
            </a:r>
          </a:p>
        </p:txBody>
      </p:sp>
      <p:sp>
        <p:nvSpPr>
          <p:cNvPr id="13" name="Text Box 15"/>
          <p:cNvSpPr txBox="1">
            <a:spLocks noChangeArrowheads="1"/>
          </p:cNvSpPr>
          <p:nvPr/>
        </p:nvSpPr>
        <p:spPr bwMode="auto">
          <a:xfrm>
            <a:off x="1143000" y="3124200"/>
            <a:ext cx="7239000" cy="830263"/>
          </a:xfrm>
          <a:prstGeom prst="rect">
            <a:avLst/>
          </a:prstGeom>
          <a:noFill/>
          <a:ln w="9525">
            <a:noFill/>
            <a:miter lim="800000"/>
            <a:headEnd/>
            <a:tailEnd/>
          </a:ln>
          <a:effectLst/>
        </p:spPr>
        <p:txBody>
          <a:bodyPr>
            <a:spAutoFit/>
          </a:bodyPr>
          <a:lstStyle/>
          <a:p>
            <a:pPr algn="ctr">
              <a:spcBef>
                <a:spcPct val="50000"/>
              </a:spcBef>
              <a:defRPr/>
            </a:pPr>
            <a:r>
              <a:rPr lang="en-US" sz="4800" b="1" u="none" dirty="0">
                <a:effectLst>
                  <a:outerShdw blurRad="38100" dist="38100" dir="2700000" algn="tl">
                    <a:srgbClr val="000000"/>
                  </a:outerShdw>
                </a:effectLst>
                <a:latin typeface="Bell MT" pitchFamily="18" charset="0"/>
              </a:rPr>
              <a:t>Serving </a:t>
            </a:r>
            <a:r>
              <a:rPr lang="en-US" sz="4800" b="1" u="none" dirty="0" smtClean="0">
                <a:effectLst>
                  <a:outerShdw blurRad="38100" dist="38100" dir="2700000" algn="tl">
                    <a:srgbClr val="000000"/>
                  </a:outerShdw>
                </a:effectLst>
                <a:latin typeface="Bell MT" pitchFamily="18" charset="0"/>
              </a:rPr>
              <a:t>Arizona</a:t>
            </a:r>
            <a:endParaRPr lang="en-US" sz="4800" b="1" u="none" dirty="0">
              <a:effectLst>
                <a:outerShdw blurRad="38100" dist="38100" dir="2700000" algn="tl">
                  <a:srgbClr val="000000"/>
                </a:outerShdw>
              </a:effectLst>
              <a:latin typeface="Bell MT" pitchFamily="18" charset="0"/>
            </a:endParaRPr>
          </a:p>
        </p:txBody>
      </p:sp>
      <p:sp>
        <p:nvSpPr>
          <p:cNvPr id="14" name="Text Box 16"/>
          <p:cNvSpPr txBox="1">
            <a:spLocks noChangeArrowheads="1"/>
          </p:cNvSpPr>
          <p:nvPr/>
        </p:nvSpPr>
        <p:spPr bwMode="auto">
          <a:xfrm>
            <a:off x="381000" y="3962400"/>
            <a:ext cx="8610600" cy="769938"/>
          </a:xfrm>
          <a:prstGeom prst="rect">
            <a:avLst/>
          </a:prstGeom>
          <a:noFill/>
          <a:ln w="9525">
            <a:noFill/>
            <a:miter lim="800000"/>
            <a:headEnd/>
            <a:tailEnd/>
          </a:ln>
          <a:effectLst/>
        </p:spPr>
        <p:txBody>
          <a:bodyPr>
            <a:spAutoFit/>
          </a:bodyPr>
          <a:lstStyle/>
          <a:p>
            <a:pPr algn="ctr">
              <a:defRPr/>
            </a:pPr>
            <a:r>
              <a:rPr lang="en-US" sz="4400" b="1" u="none" dirty="0">
                <a:effectLst>
                  <a:outerShdw blurRad="38100" dist="38100" dir="2700000" algn="tl">
                    <a:srgbClr val="000000"/>
                  </a:outerShdw>
                </a:effectLst>
                <a:latin typeface="Bell MT" pitchFamily="18" charset="0"/>
              </a:rPr>
              <a:t>Serving Justice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WordArt 4"/>
          <p:cNvSpPr>
            <a:spLocks noChangeArrowheads="1" noChangeShapeType="1" noTextEdit="1"/>
          </p:cNvSpPr>
          <p:nvPr/>
        </p:nvSpPr>
        <p:spPr bwMode="auto">
          <a:xfrm>
            <a:off x="3276600" y="1524000"/>
            <a:ext cx="2665413" cy="720725"/>
          </a:xfrm>
          <a:prstGeom prst="rect">
            <a:avLst/>
          </a:prstGeom>
        </p:spPr>
        <p:txBody>
          <a:bodyPr wrap="none" fromWordArt="1">
            <a:prstTxWarp prst="textPlain">
              <a:avLst>
                <a:gd name="adj" fmla="val 49259"/>
              </a:avLst>
            </a:prstTxWarp>
          </a:bodyPr>
          <a:lstStyle/>
          <a:p>
            <a:pPr algn="ctr"/>
            <a:r>
              <a:rPr lang="en-US" sz="3600" kern="10" dirty="0" smtClean="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Legislative</a:t>
            </a:r>
            <a:endParaRPr lang="en-U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endParaRPr>
          </a:p>
        </p:txBody>
      </p:sp>
      <p:sp>
        <p:nvSpPr>
          <p:cNvPr id="11269" name="WordArt 5"/>
          <p:cNvSpPr>
            <a:spLocks noChangeArrowheads="1" noChangeShapeType="1" noTextEdit="1"/>
          </p:cNvSpPr>
          <p:nvPr/>
        </p:nvSpPr>
        <p:spPr bwMode="auto">
          <a:xfrm>
            <a:off x="250825" y="5949950"/>
            <a:ext cx="2952750" cy="71913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Executive</a:t>
            </a:r>
          </a:p>
        </p:txBody>
      </p:sp>
      <p:sp>
        <p:nvSpPr>
          <p:cNvPr id="11270" name="WordArt 6"/>
          <p:cNvSpPr>
            <a:spLocks noChangeArrowheads="1" noChangeShapeType="1" noTextEdit="1"/>
          </p:cNvSpPr>
          <p:nvPr/>
        </p:nvSpPr>
        <p:spPr bwMode="auto">
          <a:xfrm>
            <a:off x="5580063" y="5949950"/>
            <a:ext cx="3313112" cy="90805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Courts/Judiciary</a:t>
            </a:r>
          </a:p>
        </p:txBody>
      </p:sp>
      <p:sp>
        <p:nvSpPr>
          <p:cNvPr id="11271" name="Text Box 7"/>
          <p:cNvSpPr txBox="1">
            <a:spLocks noChangeArrowheads="1"/>
          </p:cNvSpPr>
          <p:nvPr/>
        </p:nvSpPr>
        <p:spPr bwMode="auto">
          <a:xfrm>
            <a:off x="1042988" y="260350"/>
            <a:ext cx="7489825" cy="366713"/>
          </a:xfrm>
          <a:prstGeom prst="rect">
            <a:avLst/>
          </a:prstGeom>
          <a:noFill/>
          <a:ln w="9525">
            <a:noFill/>
            <a:miter lim="800000"/>
            <a:headEnd/>
            <a:tailEnd/>
          </a:ln>
          <a:effectLst/>
        </p:spPr>
        <p:txBody>
          <a:bodyPr>
            <a:spAutoFit/>
          </a:bodyPr>
          <a:lstStyle/>
          <a:p>
            <a:pPr eaLnBrk="1" hangingPunct="1">
              <a:spcBef>
                <a:spcPct val="50000"/>
              </a:spcBef>
            </a:pPr>
            <a:endParaRPr lang="en-AU">
              <a:latin typeface="Arial" charset="0"/>
            </a:endParaRPr>
          </a:p>
        </p:txBody>
      </p:sp>
      <p:sp>
        <p:nvSpPr>
          <p:cNvPr id="11272" name="Text Box 8"/>
          <p:cNvSpPr txBox="1">
            <a:spLocks noChangeArrowheads="1"/>
          </p:cNvSpPr>
          <p:nvPr/>
        </p:nvSpPr>
        <p:spPr bwMode="auto">
          <a:xfrm>
            <a:off x="1143000" y="304800"/>
            <a:ext cx="7056438" cy="762000"/>
          </a:xfrm>
          <a:prstGeom prst="rect">
            <a:avLst/>
          </a:prstGeom>
          <a:noFill/>
          <a:ln w="9525">
            <a:noFill/>
            <a:miter lim="800000"/>
            <a:headEnd/>
            <a:tailEnd/>
          </a:ln>
          <a:effectLst/>
        </p:spPr>
        <p:txBody>
          <a:bodyPr>
            <a:spAutoFit/>
          </a:bodyPr>
          <a:lstStyle/>
          <a:p>
            <a:pPr algn="ctr" eaLnBrk="1" hangingPunct="1">
              <a:spcBef>
                <a:spcPct val="50000"/>
              </a:spcBef>
            </a:pPr>
            <a:r>
              <a:rPr lang="en-US" sz="4400" i="1" dirty="0">
                <a:solidFill>
                  <a:schemeClr val="accent2"/>
                </a:solidFill>
                <a:effectLst>
                  <a:outerShdw blurRad="38100" dist="38100" dir="2700000" algn="tl">
                    <a:srgbClr val="000000"/>
                  </a:outerShdw>
                </a:effectLst>
                <a:latin typeface="Arial" charset="0"/>
              </a:rPr>
              <a:t>Separation of Powers</a:t>
            </a:r>
          </a:p>
        </p:txBody>
      </p:sp>
      <p:sp>
        <p:nvSpPr>
          <p:cNvPr id="9" name="Isosceles Triangle 8"/>
          <p:cNvSpPr/>
          <p:nvPr/>
        </p:nvSpPr>
        <p:spPr bwMode="auto">
          <a:xfrm>
            <a:off x="2057400" y="2362200"/>
            <a:ext cx="5105400" cy="3505200"/>
          </a:xfrm>
          <a:prstGeom prst="triangle">
            <a:avLst>
              <a:gd name="adj" fmla="val 50298"/>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u="none" dirty="0" smtClean="0">
                <a:solidFill>
                  <a:srgbClr val="1E2171"/>
                </a:solidFill>
              </a:rPr>
              <a:t>Three Branches of Government</a:t>
            </a:r>
            <a:endParaRPr lang="en-US" sz="3200" b="1" u="none" dirty="0">
              <a:solidFill>
                <a:srgbClr val="1E217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14400" y="381000"/>
            <a:ext cx="7391400" cy="1143000"/>
          </a:xfrm>
          <a:solidFill>
            <a:srgbClr val="9999FF"/>
          </a:solidFill>
          <a:ln w="76200" cmpd="tri">
            <a:solidFill>
              <a:srgbClr val="000080"/>
            </a:solidFill>
          </a:ln>
        </p:spPr>
        <p:txBody>
          <a:bodyPr/>
          <a:lstStyle/>
          <a:p>
            <a:r>
              <a:rPr lang="en-US" smtClean="0">
                <a:solidFill>
                  <a:srgbClr val="003366"/>
                </a:solidFill>
              </a:rPr>
              <a:t>Separation of Powers</a:t>
            </a:r>
            <a:endParaRPr lang="en-US" smtClean="0"/>
          </a:p>
        </p:txBody>
      </p:sp>
      <p:sp>
        <p:nvSpPr>
          <p:cNvPr id="3075" name="Rectangle 3"/>
          <p:cNvSpPr>
            <a:spLocks noGrp="1" noChangeArrowheads="1"/>
          </p:cNvSpPr>
          <p:nvPr>
            <p:ph type="body" idx="1"/>
          </p:nvPr>
        </p:nvSpPr>
        <p:spPr>
          <a:xfrm>
            <a:off x="1371600" y="3124200"/>
            <a:ext cx="6477000" cy="3124200"/>
          </a:xfrm>
          <a:noFill/>
          <a:ln w="38100" cap="flat">
            <a:solidFill>
              <a:srgbClr val="990000"/>
            </a:solidFill>
            <a:prstDash val="sysDot"/>
          </a:ln>
        </p:spPr>
        <p:txBody>
          <a:bodyPr/>
          <a:lstStyle/>
          <a:p>
            <a:pPr lvl="1">
              <a:buClr>
                <a:srgbClr val="990000"/>
              </a:buClr>
              <a:buSzPct val="85000"/>
              <a:buFont typeface="Monotype Sorts" pitchFamily="2" charset="2"/>
              <a:buChar char="¶"/>
            </a:pPr>
            <a:r>
              <a:rPr lang="en-US" dirty="0" smtClean="0"/>
              <a:t> </a:t>
            </a:r>
            <a:r>
              <a:rPr lang="en-US" sz="2400" dirty="0" smtClean="0">
                <a:latin typeface="Lucida Sans" pitchFamily="34" charset="0"/>
                <a:hlinkClick r:id="rId3" action="ppaction://hlinksldjump"/>
              </a:rPr>
              <a:t>Legislative Branch</a:t>
            </a:r>
          </a:p>
          <a:p>
            <a:pPr lvl="2">
              <a:buClr>
                <a:srgbClr val="990000"/>
              </a:buClr>
              <a:buSzPct val="85000"/>
              <a:buFont typeface="Monotype Sorts" pitchFamily="2" charset="2"/>
              <a:buChar char="¶"/>
            </a:pPr>
            <a:r>
              <a:rPr lang="en-US" sz="2000" dirty="0" smtClean="0">
                <a:latin typeface="Lucida Sans" pitchFamily="34" charset="0"/>
              </a:rPr>
              <a:t> Makes our laws</a:t>
            </a:r>
          </a:p>
          <a:p>
            <a:pPr lvl="1">
              <a:buClr>
                <a:srgbClr val="990000"/>
              </a:buClr>
              <a:buSzPct val="85000"/>
              <a:buFont typeface="Monotype Sorts" pitchFamily="2" charset="2"/>
              <a:buChar char="¶"/>
            </a:pPr>
            <a:r>
              <a:rPr lang="en-US" sz="2400" dirty="0" smtClean="0">
                <a:latin typeface="Lucida Sans" pitchFamily="34" charset="0"/>
              </a:rPr>
              <a:t>	</a:t>
            </a:r>
            <a:r>
              <a:rPr lang="en-US" sz="2400" dirty="0" smtClean="0">
                <a:latin typeface="Lucida Sans" pitchFamily="34" charset="0"/>
                <a:hlinkClick r:id="" action="ppaction://hlinkshowjump?jump=nextslide"/>
              </a:rPr>
              <a:t>Executive Branch</a:t>
            </a:r>
            <a:endParaRPr lang="en-US" sz="2400" dirty="0" smtClean="0">
              <a:latin typeface="Lucida Sans" pitchFamily="34" charset="0"/>
            </a:endParaRPr>
          </a:p>
          <a:p>
            <a:pPr lvl="2">
              <a:buClr>
                <a:srgbClr val="990000"/>
              </a:buClr>
              <a:buSzPct val="85000"/>
              <a:buFont typeface="Monotype Sorts" pitchFamily="2" charset="2"/>
              <a:buChar char="¶"/>
            </a:pPr>
            <a:r>
              <a:rPr lang="en-US" sz="2000" dirty="0" smtClean="0">
                <a:latin typeface="Lucida Sans" pitchFamily="34" charset="0"/>
              </a:rPr>
              <a:t> President/Governor enforces our laws</a:t>
            </a:r>
          </a:p>
          <a:p>
            <a:pPr lvl="1">
              <a:buClr>
                <a:srgbClr val="990000"/>
              </a:buClr>
              <a:buSzPct val="85000"/>
              <a:buFont typeface="Monotype Sorts" pitchFamily="2" charset="2"/>
              <a:buChar char="¶"/>
            </a:pPr>
            <a:r>
              <a:rPr lang="en-US" sz="2400" dirty="0" smtClean="0">
                <a:latin typeface="Lucida Sans" pitchFamily="34" charset="0"/>
              </a:rPr>
              <a:t> </a:t>
            </a:r>
            <a:r>
              <a:rPr lang="en-US" sz="2400" dirty="0" smtClean="0">
                <a:latin typeface="Lucida Sans" pitchFamily="34" charset="0"/>
                <a:hlinkClick r:id="rId4" action="ppaction://hlinksldjump"/>
              </a:rPr>
              <a:t>Judicial Branch</a:t>
            </a:r>
            <a:endParaRPr lang="en-US" sz="2400" dirty="0" smtClean="0">
              <a:latin typeface="Lucida Sans" pitchFamily="34" charset="0"/>
            </a:endParaRPr>
          </a:p>
          <a:p>
            <a:pPr lvl="2">
              <a:buClr>
                <a:srgbClr val="990000"/>
              </a:buClr>
              <a:buSzPct val="85000"/>
              <a:buFont typeface="Monotype Sorts" pitchFamily="2" charset="2"/>
              <a:buChar char="¶"/>
            </a:pPr>
            <a:r>
              <a:rPr lang="en-US" sz="2000" dirty="0" smtClean="0">
                <a:latin typeface="Lucida Sans" pitchFamily="34" charset="0"/>
              </a:rPr>
              <a:t> The supreme and appellate courts interpret our laws; the trial courts apply the laws.</a:t>
            </a:r>
          </a:p>
        </p:txBody>
      </p:sp>
      <p:pic>
        <p:nvPicPr>
          <p:cNvPr id="3076" name="Picture 4" descr="19cap"/>
          <p:cNvPicPr>
            <a:picLocks noChangeAspect="1" noChangeArrowheads="1"/>
          </p:cNvPicPr>
          <p:nvPr/>
        </p:nvPicPr>
        <p:blipFill>
          <a:blip r:embed="rId5" cstate="print"/>
          <a:srcRect/>
          <a:stretch>
            <a:fillRect/>
          </a:stretch>
        </p:blipFill>
        <p:spPr bwMode="auto">
          <a:xfrm>
            <a:off x="609600" y="2971800"/>
            <a:ext cx="1390650" cy="968375"/>
          </a:xfrm>
          <a:prstGeom prst="rect">
            <a:avLst/>
          </a:prstGeom>
          <a:noFill/>
          <a:ln w="9525">
            <a:noFill/>
            <a:miter lim="800000"/>
            <a:headEnd/>
            <a:tailEnd/>
          </a:ln>
        </p:spPr>
      </p:pic>
      <p:pic>
        <p:nvPicPr>
          <p:cNvPr id="3077" name="Picture 5" descr="SCOURT">
            <a:hlinkClick r:id="" action="ppaction://hlinkshowjump?jump=previousslide"/>
          </p:cNvPr>
          <p:cNvPicPr>
            <a:picLocks noChangeAspect="1" noChangeArrowheads="1"/>
          </p:cNvPicPr>
          <p:nvPr/>
        </p:nvPicPr>
        <p:blipFill>
          <a:blip r:embed="rId6" cstate="print"/>
          <a:srcRect/>
          <a:stretch>
            <a:fillRect/>
          </a:stretch>
        </p:blipFill>
        <p:spPr bwMode="auto">
          <a:xfrm>
            <a:off x="4038600" y="5943600"/>
            <a:ext cx="1143000" cy="790575"/>
          </a:xfrm>
          <a:prstGeom prst="rect">
            <a:avLst/>
          </a:prstGeom>
          <a:noFill/>
          <a:ln w="9525">
            <a:noFill/>
            <a:miter lim="800000"/>
            <a:headEnd/>
            <a:tailEnd/>
          </a:ln>
        </p:spPr>
      </p:pic>
      <p:pic>
        <p:nvPicPr>
          <p:cNvPr id="3078" name="Picture 6" descr="pres-sea"/>
          <p:cNvPicPr>
            <a:picLocks noChangeAspect="1" noChangeArrowheads="1"/>
          </p:cNvPicPr>
          <p:nvPr/>
        </p:nvPicPr>
        <p:blipFill>
          <a:blip r:embed="rId7" cstate="print"/>
          <a:srcRect/>
          <a:stretch>
            <a:fillRect/>
          </a:stretch>
        </p:blipFill>
        <p:spPr bwMode="auto">
          <a:xfrm>
            <a:off x="7315200" y="2971800"/>
            <a:ext cx="1066800" cy="1066800"/>
          </a:xfrm>
          <a:prstGeom prst="rect">
            <a:avLst/>
          </a:prstGeom>
          <a:noFill/>
          <a:ln w="9525">
            <a:noFill/>
            <a:miter lim="800000"/>
            <a:headEnd/>
            <a:tailEnd/>
          </a:ln>
        </p:spPr>
      </p:pic>
      <p:sp>
        <p:nvSpPr>
          <p:cNvPr id="3082" name="Text Box 14"/>
          <p:cNvSpPr txBox="1">
            <a:spLocks noChangeArrowheads="1"/>
          </p:cNvSpPr>
          <p:nvPr/>
        </p:nvSpPr>
        <p:spPr bwMode="auto">
          <a:xfrm>
            <a:off x="533400" y="2057400"/>
            <a:ext cx="8077200" cy="915988"/>
          </a:xfrm>
          <a:prstGeom prst="rect">
            <a:avLst/>
          </a:prstGeom>
          <a:noFill/>
          <a:ln w="9525">
            <a:noFill/>
            <a:miter lim="800000"/>
            <a:headEnd/>
            <a:tailEnd/>
          </a:ln>
        </p:spPr>
        <p:txBody>
          <a:bodyPr>
            <a:spAutoFit/>
          </a:bodyPr>
          <a:lstStyle/>
          <a:p>
            <a:pPr>
              <a:spcBef>
                <a:spcPct val="50000"/>
              </a:spcBef>
            </a:pPr>
            <a:r>
              <a:rPr lang="en-US" sz="1800" b="1" dirty="0" smtClean="0"/>
              <a:t>Governments are </a:t>
            </a:r>
            <a:r>
              <a:rPr lang="en-US" sz="1800" b="1" dirty="0"/>
              <a:t>divided into three branches,  each with different powers. Each branch is given some powers which enables it to “check” or limit the power of the other two branches.</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228600"/>
            <a:ext cx="8229600" cy="1143000"/>
          </a:xfrm>
        </p:spPr>
        <p:txBody>
          <a:bodyPr>
            <a:normAutofit/>
          </a:bodyPr>
          <a:lstStyle/>
          <a:p>
            <a:pPr eaLnBrk="1" fontAlgn="auto" hangingPunct="1">
              <a:spcAft>
                <a:spcPts val="0"/>
              </a:spcAft>
              <a:defRPr/>
            </a:pPr>
            <a:r>
              <a:rPr lang="en-US" sz="4800" dirty="0" smtClean="0">
                <a:solidFill>
                  <a:srgbClr val="1E2171"/>
                </a:solidFill>
                <a:effectLst>
                  <a:outerShdw blurRad="38100" dist="38100" dir="2700000" algn="tl">
                    <a:srgbClr val="000000">
                      <a:alpha val="43137"/>
                    </a:srgbClr>
                  </a:outerShdw>
                </a:effectLst>
                <a:latin typeface="Bell MT" pitchFamily="18" charset="0"/>
              </a:rPr>
              <a:t>Our Dual Court System</a:t>
            </a:r>
          </a:p>
        </p:txBody>
      </p:sp>
      <p:sp>
        <p:nvSpPr>
          <p:cNvPr id="6148" name="Rectangle 3"/>
          <p:cNvSpPr>
            <a:spLocks noGrp="1" noChangeArrowheads="1"/>
          </p:cNvSpPr>
          <p:nvPr>
            <p:ph idx="1"/>
          </p:nvPr>
        </p:nvSpPr>
        <p:spPr/>
        <p:txBody>
          <a:bodyPr/>
          <a:lstStyle/>
          <a:p>
            <a:pPr algn="ctr" eaLnBrk="1" hangingPunct="1">
              <a:buFont typeface="Wingdings" pitchFamily="2" charset="2"/>
              <a:buNone/>
            </a:pPr>
            <a:r>
              <a:rPr lang="en-US" dirty="0" smtClean="0">
                <a:latin typeface="Bell MT" pitchFamily="18" charset="0"/>
              </a:rPr>
              <a:t>United States Supreme Court</a:t>
            </a:r>
          </a:p>
        </p:txBody>
      </p:sp>
      <p:sp>
        <p:nvSpPr>
          <p:cNvPr id="6149" name="Text Box 6"/>
          <p:cNvSpPr txBox="1">
            <a:spLocks noChangeArrowheads="1"/>
          </p:cNvSpPr>
          <p:nvPr/>
        </p:nvSpPr>
        <p:spPr bwMode="auto">
          <a:xfrm>
            <a:off x="609600" y="3657600"/>
            <a:ext cx="3962400" cy="461963"/>
          </a:xfrm>
          <a:prstGeom prst="rect">
            <a:avLst/>
          </a:prstGeom>
          <a:noFill/>
          <a:ln w="9525">
            <a:noFill/>
            <a:miter lim="800000"/>
            <a:headEnd/>
            <a:tailEnd/>
          </a:ln>
        </p:spPr>
        <p:txBody>
          <a:bodyPr>
            <a:spAutoFit/>
          </a:bodyPr>
          <a:lstStyle/>
          <a:p>
            <a:pPr eaLnBrk="0" hangingPunct="0">
              <a:spcBef>
                <a:spcPct val="50000"/>
              </a:spcBef>
            </a:pPr>
            <a:r>
              <a:rPr lang="en-US" sz="2400" u="none" dirty="0" smtClean="0">
                <a:latin typeface="Bell MT" pitchFamily="18" charset="0"/>
              </a:rPr>
              <a:t>Arizona </a:t>
            </a:r>
            <a:r>
              <a:rPr lang="en-US" sz="2400" u="none" dirty="0">
                <a:latin typeface="Bell MT" pitchFamily="18" charset="0"/>
              </a:rPr>
              <a:t>Appellate Courts</a:t>
            </a:r>
          </a:p>
        </p:txBody>
      </p:sp>
      <p:sp>
        <p:nvSpPr>
          <p:cNvPr id="6150" name="Text Box 7"/>
          <p:cNvSpPr txBox="1">
            <a:spLocks noChangeArrowheads="1"/>
          </p:cNvSpPr>
          <p:nvPr/>
        </p:nvSpPr>
        <p:spPr bwMode="auto">
          <a:xfrm>
            <a:off x="4876800" y="3657600"/>
            <a:ext cx="3733800" cy="461963"/>
          </a:xfrm>
          <a:prstGeom prst="rect">
            <a:avLst/>
          </a:prstGeom>
          <a:noFill/>
          <a:ln w="9525">
            <a:noFill/>
            <a:miter lim="800000"/>
            <a:headEnd/>
            <a:tailEnd/>
          </a:ln>
        </p:spPr>
        <p:txBody>
          <a:bodyPr>
            <a:spAutoFit/>
          </a:bodyPr>
          <a:lstStyle/>
          <a:p>
            <a:pPr eaLnBrk="0" hangingPunct="0">
              <a:spcBef>
                <a:spcPct val="50000"/>
              </a:spcBef>
            </a:pPr>
            <a:r>
              <a:rPr lang="en-US" sz="2400" u="none" dirty="0">
                <a:latin typeface="Bell MT" pitchFamily="18" charset="0"/>
              </a:rPr>
              <a:t>U.S. Courts of Appeal</a:t>
            </a:r>
          </a:p>
        </p:txBody>
      </p:sp>
      <p:sp>
        <p:nvSpPr>
          <p:cNvPr id="6151" name="Text Box 10"/>
          <p:cNvSpPr txBox="1">
            <a:spLocks noChangeArrowheads="1"/>
          </p:cNvSpPr>
          <p:nvPr/>
        </p:nvSpPr>
        <p:spPr bwMode="auto">
          <a:xfrm>
            <a:off x="304800" y="5257800"/>
            <a:ext cx="4267200" cy="830997"/>
          </a:xfrm>
          <a:prstGeom prst="rect">
            <a:avLst/>
          </a:prstGeom>
          <a:noFill/>
          <a:ln w="9525">
            <a:noFill/>
            <a:miter lim="800000"/>
            <a:headEnd/>
            <a:tailEnd/>
          </a:ln>
        </p:spPr>
        <p:txBody>
          <a:bodyPr>
            <a:spAutoFit/>
          </a:bodyPr>
          <a:lstStyle/>
          <a:p>
            <a:pPr eaLnBrk="0" hangingPunct="0">
              <a:spcBef>
                <a:spcPct val="50000"/>
              </a:spcBef>
            </a:pPr>
            <a:r>
              <a:rPr lang="en-US" sz="2400" u="none" dirty="0" smtClean="0">
                <a:latin typeface="Bell MT" pitchFamily="18" charset="0"/>
              </a:rPr>
              <a:t>Arizona Superior (Trial</a:t>
            </a:r>
            <a:r>
              <a:rPr lang="en-US" sz="2400" u="none" dirty="0">
                <a:latin typeface="Bell MT" pitchFamily="18" charset="0"/>
              </a:rPr>
              <a:t>) Courts</a:t>
            </a:r>
          </a:p>
        </p:txBody>
      </p:sp>
      <p:sp>
        <p:nvSpPr>
          <p:cNvPr id="6152" name="Text Box 11"/>
          <p:cNvSpPr txBox="1">
            <a:spLocks noChangeArrowheads="1"/>
          </p:cNvSpPr>
          <p:nvPr/>
        </p:nvSpPr>
        <p:spPr bwMode="auto">
          <a:xfrm>
            <a:off x="4800600" y="5257800"/>
            <a:ext cx="4038600" cy="457200"/>
          </a:xfrm>
          <a:prstGeom prst="rect">
            <a:avLst/>
          </a:prstGeom>
          <a:noFill/>
          <a:ln w="9525">
            <a:noFill/>
            <a:miter lim="800000"/>
            <a:headEnd/>
            <a:tailEnd/>
          </a:ln>
        </p:spPr>
        <p:txBody>
          <a:bodyPr>
            <a:spAutoFit/>
          </a:bodyPr>
          <a:lstStyle/>
          <a:p>
            <a:pPr eaLnBrk="0" hangingPunct="0">
              <a:spcBef>
                <a:spcPct val="50000"/>
              </a:spcBef>
            </a:pPr>
            <a:r>
              <a:rPr lang="en-US" sz="2400" u="none" dirty="0">
                <a:latin typeface="Bell MT" pitchFamily="18" charset="0"/>
              </a:rPr>
              <a:t>U.S. District (Trial) Courts</a:t>
            </a:r>
          </a:p>
        </p:txBody>
      </p:sp>
      <p:sp>
        <p:nvSpPr>
          <p:cNvPr id="6153" name="Line 19"/>
          <p:cNvSpPr>
            <a:spLocks noChangeShapeType="1"/>
          </p:cNvSpPr>
          <p:nvPr/>
        </p:nvSpPr>
        <p:spPr bwMode="auto">
          <a:xfrm flipV="1">
            <a:off x="2286000" y="2667000"/>
            <a:ext cx="838200" cy="914400"/>
          </a:xfrm>
          <a:prstGeom prst="line">
            <a:avLst/>
          </a:prstGeom>
          <a:noFill/>
          <a:ln w="76200">
            <a:solidFill>
              <a:schemeClr val="tx1"/>
            </a:solidFill>
            <a:round/>
            <a:headEnd/>
            <a:tailEnd type="triangle" w="med" len="med"/>
          </a:ln>
        </p:spPr>
        <p:txBody>
          <a:bodyPr/>
          <a:lstStyle/>
          <a:p>
            <a:endParaRPr lang="en-US"/>
          </a:p>
        </p:txBody>
      </p:sp>
      <p:sp>
        <p:nvSpPr>
          <p:cNvPr id="6154" name="Line 19"/>
          <p:cNvSpPr>
            <a:spLocks noChangeShapeType="1"/>
          </p:cNvSpPr>
          <p:nvPr/>
        </p:nvSpPr>
        <p:spPr bwMode="auto">
          <a:xfrm flipH="1" flipV="1">
            <a:off x="5791200" y="2667000"/>
            <a:ext cx="914400" cy="914400"/>
          </a:xfrm>
          <a:prstGeom prst="line">
            <a:avLst/>
          </a:prstGeom>
          <a:noFill/>
          <a:ln w="76200">
            <a:solidFill>
              <a:schemeClr val="tx1"/>
            </a:solidFill>
            <a:round/>
            <a:headEnd/>
            <a:tailEnd type="triangle" w="med" len="med"/>
          </a:ln>
        </p:spPr>
        <p:txBody>
          <a:bodyPr/>
          <a:lstStyle/>
          <a:p>
            <a:endParaRPr lang="en-US"/>
          </a:p>
        </p:txBody>
      </p:sp>
      <p:sp>
        <p:nvSpPr>
          <p:cNvPr id="6155" name="Line 19"/>
          <p:cNvSpPr>
            <a:spLocks noChangeShapeType="1"/>
          </p:cNvSpPr>
          <p:nvPr/>
        </p:nvSpPr>
        <p:spPr bwMode="auto">
          <a:xfrm flipV="1">
            <a:off x="6705600" y="4191000"/>
            <a:ext cx="0" cy="990600"/>
          </a:xfrm>
          <a:prstGeom prst="line">
            <a:avLst/>
          </a:prstGeom>
          <a:noFill/>
          <a:ln w="76200">
            <a:solidFill>
              <a:schemeClr val="tx1"/>
            </a:solidFill>
            <a:round/>
            <a:headEnd/>
            <a:tailEnd type="triangle" w="med" len="med"/>
          </a:ln>
        </p:spPr>
        <p:txBody>
          <a:bodyPr/>
          <a:lstStyle/>
          <a:p>
            <a:endParaRPr lang="en-US"/>
          </a:p>
        </p:txBody>
      </p:sp>
      <p:sp>
        <p:nvSpPr>
          <p:cNvPr id="6156" name="Line 19"/>
          <p:cNvSpPr>
            <a:spLocks noChangeShapeType="1"/>
          </p:cNvSpPr>
          <p:nvPr/>
        </p:nvSpPr>
        <p:spPr bwMode="auto">
          <a:xfrm flipV="1">
            <a:off x="2286000" y="4191000"/>
            <a:ext cx="0" cy="990600"/>
          </a:xfrm>
          <a:prstGeom prst="line">
            <a:avLst/>
          </a:prstGeom>
          <a:noFill/>
          <a:ln w="7620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5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50">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4" grpId="0" animBg="1"/>
      <p:bldP spid="6155" grpId="0" animBg="1"/>
      <p:bldP spid="61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Line 7"/>
          <p:cNvSpPr>
            <a:spLocks noChangeShapeType="1"/>
          </p:cNvSpPr>
          <p:nvPr/>
        </p:nvSpPr>
        <p:spPr bwMode="auto">
          <a:xfrm flipV="1">
            <a:off x="1066800" y="2438400"/>
            <a:ext cx="2286000" cy="22860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4578" name="Rectangle 2"/>
          <p:cNvSpPr>
            <a:spLocks noGrp="1" noChangeArrowheads="1"/>
          </p:cNvSpPr>
          <p:nvPr>
            <p:ph type="title"/>
          </p:nvPr>
        </p:nvSpPr>
        <p:spPr>
          <a:xfrm>
            <a:off x="1219200" y="304800"/>
            <a:ext cx="6858000" cy="1143000"/>
          </a:xfrm>
          <a:solidFill>
            <a:srgbClr val="990033"/>
          </a:solidFill>
          <a:ln w="76200" cmpd="tri">
            <a:solidFill>
              <a:srgbClr val="000066"/>
            </a:solidFill>
          </a:ln>
        </p:spPr>
        <p:txBody>
          <a:bodyPr/>
          <a:lstStyle/>
          <a:p>
            <a:r>
              <a:rPr lang="en-US" smtClean="0">
                <a:solidFill>
                  <a:srgbClr val="FFCC00"/>
                </a:solidFill>
              </a:rPr>
              <a:t>Checks and Balances</a:t>
            </a:r>
            <a:endParaRPr lang="en-US" smtClean="0"/>
          </a:p>
        </p:txBody>
      </p:sp>
      <p:pic>
        <p:nvPicPr>
          <p:cNvPr id="24579" name="Picture 3" descr="captour"/>
          <p:cNvPicPr>
            <a:picLocks noChangeAspect="1" noChangeArrowheads="1"/>
          </p:cNvPicPr>
          <p:nvPr/>
        </p:nvPicPr>
        <p:blipFill>
          <a:blip r:embed="rId3" cstate="print"/>
          <a:srcRect/>
          <a:stretch>
            <a:fillRect/>
          </a:stretch>
        </p:blipFill>
        <p:spPr bwMode="auto">
          <a:xfrm>
            <a:off x="3429000" y="2057400"/>
            <a:ext cx="2362200" cy="1071563"/>
          </a:xfrm>
          <a:prstGeom prst="rect">
            <a:avLst/>
          </a:prstGeom>
          <a:noFill/>
          <a:ln w="9525">
            <a:noFill/>
            <a:miter lim="800000"/>
            <a:headEnd/>
            <a:tailEnd/>
          </a:ln>
        </p:spPr>
      </p:pic>
      <p:pic>
        <p:nvPicPr>
          <p:cNvPr id="24580" name="Picture 4" descr="FULLCOURT"/>
          <p:cNvPicPr>
            <a:picLocks noChangeAspect="1" noChangeArrowheads="1"/>
          </p:cNvPicPr>
          <p:nvPr/>
        </p:nvPicPr>
        <p:blipFill>
          <a:blip r:embed="rId4" cstate="print"/>
          <a:srcRect/>
          <a:stretch>
            <a:fillRect/>
          </a:stretch>
        </p:blipFill>
        <p:spPr bwMode="auto">
          <a:xfrm>
            <a:off x="609600" y="4800600"/>
            <a:ext cx="2124075" cy="1066800"/>
          </a:xfrm>
          <a:prstGeom prst="rect">
            <a:avLst/>
          </a:prstGeom>
          <a:noFill/>
          <a:ln w="9525">
            <a:noFill/>
            <a:miter lim="800000"/>
            <a:headEnd/>
            <a:tailEnd/>
          </a:ln>
        </p:spPr>
      </p:pic>
      <p:pic>
        <p:nvPicPr>
          <p:cNvPr id="24581" name="Picture 5" descr="whithous"/>
          <p:cNvPicPr>
            <a:picLocks noChangeAspect="1" noChangeArrowheads="1"/>
          </p:cNvPicPr>
          <p:nvPr/>
        </p:nvPicPr>
        <p:blipFill>
          <a:blip r:embed="rId5" cstate="print"/>
          <a:srcRect/>
          <a:stretch>
            <a:fillRect/>
          </a:stretch>
        </p:blipFill>
        <p:spPr bwMode="auto">
          <a:xfrm>
            <a:off x="6248400" y="4876800"/>
            <a:ext cx="2243138" cy="914400"/>
          </a:xfrm>
          <a:prstGeom prst="rect">
            <a:avLst/>
          </a:prstGeom>
          <a:noFill/>
          <a:ln w="9525">
            <a:noFill/>
            <a:miter lim="800000"/>
            <a:headEnd/>
            <a:tailEnd/>
          </a:ln>
        </p:spPr>
      </p:pic>
      <p:sp>
        <p:nvSpPr>
          <p:cNvPr id="24582" name="Line 6"/>
          <p:cNvSpPr>
            <a:spLocks noChangeShapeType="1"/>
          </p:cNvSpPr>
          <p:nvPr/>
        </p:nvSpPr>
        <p:spPr bwMode="auto">
          <a:xfrm>
            <a:off x="2743200" y="5410200"/>
            <a:ext cx="3429000" cy="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4584" name="Line 9"/>
          <p:cNvSpPr>
            <a:spLocks noChangeShapeType="1"/>
          </p:cNvSpPr>
          <p:nvPr/>
        </p:nvSpPr>
        <p:spPr bwMode="auto">
          <a:xfrm>
            <a:off x="5867400" y="2438400"/>
            <a:ext cx="2362200" cy="23622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4585" name="Text Box 10"/>
          <p:cNvSpPr txBox="1">
            <a:spLocks noChangeArrowheads="1"/>
          </p:cNvSpPr>
          <p:nvPr/>
        </p:nvSpPr>
        <p:spPr bwMode="auto">
          <a:xfrm>
            <a:off x="3657600" y="3124200"/>
            <a:ext cx="1901483" cy="523220"/>
          </a:xfrm>
          <a:prstGeom prst="rect">
            <a:avLst/>
          </a:prstGeom>
          <a:noFill/>
          <a:ln w="9525">
            <a:noFill/>
            <a:miter lim="800000"/>
            <a:headEnd/>
            <a:tailEnd/>
          </a:ln>
        </p:spPr>
        <p:txBody>
          <a:bodyPr wrap="none">
            <a:spAutoFit/>
          </a:bodyPr>
          <a:lstStyle/>
          <a:p>
            <a:r>
              <a:rPr lang="en-US" sz="1400" b="1" u="none" dirty="0" smtClean="0"/>
              <a:t>Legislative Branch</a:t>
            </a:r>
            <a:r>
              <a:rPr lang="en-US" sz="1400" u="none" dirty="0" smtClean="0"/>
              <a:t> </a:t>
            </a:r>
            <a:endParaRPr lang="en-US" sz="1400" u="none" dirty="0"/>
          </a:p>
          <a:p>
            <a:pPr algn="ctr"/>
            <a:r>
              <a:rPr lang="en-US" sz="1400" u="none" dirty="0" smtClean="0"/>
              <a:t>makes </a:t>
            </a:r>
            <a:r>
              <a:rPr lang="en-US" sz="1400" u="none" dirty="0"/>
              <a:t>laws</a:t>
            </a:r>
            <a:endParaRPr lang="en-US" u="none" dirty="0"/>
          </a:p>
        </p:txBody>
      </p:sp>
      <p:sp>
        <p:nvSpPr>
          <p:cNvPr id="24586" name="Text Box 11"/>
          <p:cNvSpPr txBox="1">
            <a:spLocks noChangeArrowheads="1"/>
          </p:cNvSpPr>
          <p:nvPr/>
        </p:nvSpPr>
        <p:spPr bwMode="auto">
          <a:xfrm>
            <a:off x="6248400" y="5791200"/>
            <a:ext cx="2362200" cy="738664"/>
          </a:xfrm>
          <a:prstGeom prst="rect">
            <a:avLst/>
          </a:prstGeom>
          <a:noFill/>
          <a:ln w="9525">
            <a:noFill/>
            <a:miter lim="800000"/>
            <a:headEnd/>
            <a:tailEnd/>
          </a:ln>
        </p:spPr>
        <p:txBody>
          <a:bodyPr>
            <a:spAutoFit/>
          </a:bodyPr>
          <a:lstStyle/>
          <a:p>
            <a:pPr algn="ctr"/>
            <a:r>
              <a:rPr lang="en-US" sz="1400" b="1" u="none" dirty="0" smtClean="0"/>
              <a:t>Executive Branch</a:t>
            </a:r>
            <a:endParaRPr lang="en-US" sz="1400" b="1" u="none" dirty="0"/>
          </a:p>
          <a:p>
            <a:pPr algn="ctr"/>
            <a:r>
              <a:rPr lang="en-US" sz="1400" u="none" dirty="0" smtClean="0"/>
              <a:t>approves </a:t>
            </a:r>
            <a:r>
              <a:rPr lang="en-US" sz="1400" u="none" dirty="0"/>
              <a:t>and enforces</a:t>
            </a:r>
          </a:p>
          <a:p>
            <a:pPr algn="ctr"/>
            <a:r>
              <a:rPr lang="en-US" sz="1400" u="none" dirty="0"/>
              <a:t> laws</a:t>
            </a:r>
            <a:endParaRPr lang="en-US" u="none" dirty="0"/>
          </a:p>
        </p:txBody>
      </p:sp>
      <p:sp>
        <p:nvSpPr>
          <p:cNvPr id="24587" name="Text Box 12"/>
          <p:cNvSpPr txBox="1">
            <a:spLocks noChangeArrowheads="1"/>
          </p:cNvSpPr>
          <p:nvPr/>
        </p:nvSpPr>
        <p:spPr bwMode="auto">
          <a:xfrm>
            <a:off x="381000" y="5867400"/>
            <a:ext cx="2759075" cy="523220"/>
          </a:xfrm>
          <a:prstGeom prst="rect">
            <a:avLst/>
          </a:prstGeom>
          <a:noFill/>
          <a:ln w="9525">
            <a:noFill/>
            <a:miter lim="800000"/>
            <a:headEnd/>
            <a:tailEnd/>
          </a:ln>
        </p:spPr>
        <p:txBody>
          <a:bodyPr>
            <a:spAutoFit/>
          </a:bodyPr>
          <a:lstStyle/>
          <a:p>
            <a:pPr algn="ctr"/>
            <a:r>
              <a:rPr lang="en-US" sz="1400" b="1" u="none" dirty="0" smtClean="0"/>
              <a:t>Judicial Branch </a:t>
            </a:r>
          </a:p>
          <a:p>
            <a:pPr algn="ctr"/>
            <a:r>
              <a:rPr lang="en-US" sz="1400" u="none" dirty="0" smtClean="0"/>
              <a:t>interprets  and applies laws</a:t>
            </a:r>
            <a:endParaRPr lang="en-US" u="none" dirty="0"/>
          </a:p>
        </p:txBody>
      </p:sp>
      <p:sp>
        <p:nvSpPr>
          <p:cNvPr id="24589" name="Text Box 15"/>
          <p:cNvSpPr txBox="1">
            <a:spLocks noChangeArrowheads="1"/>
          </p:cNvSpPr>
          <p:nvPr/>
        </p:nvSpPr>
        <p:spPr bwMode="auto">
          <a:xfrm>
            <a:off x="6096000" y="3429000"/>
            <a:ext cx="2316163" cy="738664"/>
          </a:xfrm>
          <a:prstGeom prst="rect">
            <a:avLst/>
          </a:prstGeom>
          <a:noFill/>
          <a:ln w="9525">
            <a:noFill/>
            <a:miter lim="800000"/>
            <a:headEnd/>
            <a:tailEnd/>
          </a:ln>
        </p:spPr>
        <p:txBody>
          <a:bodyPr>
            <a:spAutoFit/>
          </a:bodyPr>
          <a:lstStyle/>
          <a:p>
            <a:r>
              <a:rPr lang="en-US" sz="1400" u="none" dirty="0"/>
              <a:t>The </a:t>
            </a:r>
            <a:r>
              <a:rPr lang="en-US" sz="1400" u="none" dirty="0" smtClean="0"/>
              <a:t>President/Governor </a:t>
            </a:r>
            <a:r>
              <a:rPr lang="en-US" sz="1400" u="none" dirty="0"/>
              <a:t>can </a:t>
            </a:r>
            <a:r>
              <a:rPr lang="en-US" sz="1400" u="none" dirty="0" smtClean="0"/>
              <a:t>veto bills </a:t>
            </a:r>
            <a:r>
              <a:rPr lang="en-US" sz="1400" u="none" dirty="0"/>
              <a:t>passed by </a:t>
            </a:r>
            <a:r>
              <a:rPr lang="en-US" sz="1400" u="none" dirty="0" smtClean="0"/>
              <a:t>Legislative Branch</a:t>
            </a:r>
            <a:endParaRPr lang="en-US" sz="1400" u="none" dirty="0"/>
          </a:p>
        </p:txBody>
      </p:sp>
      <p:sp>
        <p:nvSpPr>
          <p:cNvPr id="24592" name="Text Box 18"/>
          <p:cNvSpPr txBox="1">
            <a:spLocks noChangeArrowheads="1"/>
          </p:cNvSpPr>
          <p:nvPr/>
        </p:nvSpPr>
        <p:spPr bwMode="auto">
          <a:xfrm>
            <a:off x="3352800" y="5638800"/>
            <a:ext cx="2729273" cy="523220"/>
          </a:xfrm>
          <a:prstGeom prst="rect">
            <a:avLst/>
          </a:prstGeom>
          <a:noFill/>
          <a:ln w="9525">
            <a:noFill/>
            <a:miter lim="800000"/>
            <a:headEnd/>
            <a:tailEnd/>
          </a:ln>
        </p:spPr>
        <p:txBody>
          <a:bodyPr wrap="none">
            <a:spAutoFit/>
          </a:bodyPr>
          <a:lstStyle/>
          <a:p>
            <a:r>
              <a:rPr lang="en-US" sz="1400" u="none" dirty="0" smtClean="0"/>
              <a:t>Executive Branch </a:t>
            </a:r>
            <a:r>
              <a:rPr lang="en-US" sz="1400" u="none" dirty="0"/>
              <a:t>actions can be</a:t>
            </a:r>
          </a:p>
          <a:p>
            <a:r>
              <a:rPr lang="en-US" sz="1400" u="none" dirty="0"/>
              <a:t>declared unconstitutional</a:t>
            </a:r>
          </a:p>
        </p:txBody>
      </p:sp>
      <p:sp>
        <p:nvSpPr>
          <p:cNvPr id="24593" name="Text Box 19"/>
          <p:cNvSpPr txBox="1">
            <a:spLocks noChangeArrowheads="1"/>
          </p:cNvSpPr>
          <p:nvPr/>
        </p:nvSpPr>
        <p:spPr bwMode="auto">
          <a:xfrm>
            <a:off x="457200" y="3581400"/>
            <a:ext cx="2895601" cy="738664"/>
          </a:xfrm>
          <a:prstGeom prst="rect">
            <a:avLst/>
          </a:prstGeom>
          <a:noFill/>
          <a:ln w="9525">
            <a:noFill/>
            <a:miter lim="800000"/>
            <a:headEnd/>
            <a:tailEnd/>
          </a:ln>
        </p:spPr>
        <p:txBody>
          <a:bodyPr wrap="square">
            <a:spAutoFit/>
          </a:bodyPr>
          <a:lstStyle/>
          <a:p>
            <a:r>
              <a:rPr lang="en-US" sz="1400" u="none" dirty="0"/>
              <a:t>Laws passed by </a:t>
            </a:r>
            <a:r>
              <a:rPr lang="en-US" sz="1400" u="none" dirty="0" smtClean="0"/>
              <a:t>Legislative Branch can </a:t>
            </a:r>
            <a:r>
              <a:rPr lang="en-US" sz="1400" u="none" dirty="0"/>
              <a:t>be declared </a:t>
            </a:r>
            <a:r>
              <a:rPr lang="en-US" sz="1400" u="none" dirty="0" smtClean="0"/>
              <a:t>unconstitutional  </a:t>
            </a:r>
            <a:r>
              <a:rPr lang="en-US" sz="1400" u="none" dirty="0"/>
              <a:t>by the </a:t>
            </a:r>
            <a:r>
              <a:rPr lang="en-US" sz="1400" u="none" dirty="0" smtClean="0"/>
              <a:t>courts</a:t>
            </a:r>
            <a:endParaRPr lang="en-US" sz="1400" u="none" dirty="0"/>
          </a:p>
        </p:txBody>
      </p:sp>
      <p:pic>
        <p:nvPicPr>
          <p:cNvPr id="24597" name="Picture 25" descr="starred"/>
          <p:cNvPicPr>
            <a:picLocks noChangeAspect="1" noChangeArrowheads="1"/>
          </p:cNvPicPr>
          <p:nvPr/>
        </p:nvPicPr>
        <p:blipFill>
          <a:blip r:embed="rId6" cstate="print"/>
          <a:srcRect/>
          <a:stretch>
            <a:fillRect/>
          </a:stretch>
        </p:blipFill>
        <p:spPr bwMode="auto">
          <a:xfrm>
            <a:off x="381000" y="693738"/>
            <a:ext cx="533400" cy="479425"/>
          </a:xfrm>
          <a:prstGeom prst="rect">
            <a:avLst/>
          </a:prstGeom>
          <a:noFill/>
          <a:ln w="9525">
            <a:noFill/>
            <a:miter lim="800000"/>
            <a:headEnd/>
            <a:tailEnd/>
          </a:ln>
        </p:spPr>
      </p:pic>
      <p:pic>
        <p:nvPicPr>
          <p:cNvPr id="24598" name="Picture 26" descr="starblu"/>
          <p:cNvPicPr>
            <a:picLocks noChangeAspect="1" noChangeArrowheads="1"/>
          </p:cNvPicPr>
          <p:nvPr/>
        </p:nvPicPr>
        <p:blipFill>
          <a:blip r:embed="rId7" cstate="print"/>
          <a:srcRect/>
          <a:stretch>
            <a:fillRect/>
          </a:stretch>
        </p:blipFill>
        <p:spPr bwMode="auto">
          <a:xfrm>
            <a:off x="8305800" y="685800"/>
            <a:ext cx="533400" cy="47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upreme Ct Equal Justice under Law #3"/>
          <p:cNvPicPr>
            <a:picLocks noGrp="1" noChangeAspect="1" noChangeArrowheads="1"/>
          </p:cNvPicPr>
          <p:nvPr>
            <p:ph idx="1"/>
          </p:nvPr>
        </p:nvPicPr>
        <p:blipFill>
          <a:blip r:embed="rId3" cstate="print"/>
          <a:srcRect r="2856"/>
          <a:stretch>
            <a:fillRect/>
          </a:stretch>
        </p:blipFill>
        <p:spPr>
          <a:xfrm>
            <a:off x="1905000" y="990600"/>
            <a:ext cx="5181600" cy="3667125"/>
          </a:xfrm>
        </p:spPr>
      </p:pic>
      <p:sp>
        <p:nvSpPr>
          <p:cNvPr id="261123" name="Text Box 3"/>
          <p:cNvSpPr txBox="1">
            <a:spLocks noChangeArrowheads="1"/>
          </p:cNvSpPr>
          <p:nvPr/>
        </p:nvSpPr>
        <p:spPr bwMode="auto">
          <a:xfrm>
            <a:off x="838200" y="4876800"/>
            <a:ext cx="7391400" cy="1292662"/>
          </a:xfrm>
          <a:prstGeom prst="rect">
            <a:avLst/>
          </a:prstGeom>
          <a:noFill/>
          <a:ln w="9525">
            <a:noFill/>
            <a:miter lim="800000"/>
            <a:headEnd/>
            <a:tailEnd/>
          </a:ln>
          <a:effectLst/>
        </p:spPr>
        <p:txBody>
          <a:bodyPr wrap="square">
            <a:spAutoFit/>
          </a:bodyPr>
          <a:lstStyle/>
          <a:p>
            <a:pPr algn="ctr" eaLnBrk="0" hangingPunct="0">
              <a:spcBef>
                <a:spcPct val="50000"/>
              </a:spcBef>
              <a:defRPr/>
            </a:pPr>
            <a:r>
              <a:rPr lang="en-US" sz="3600" b="1" u="none" dirty="0">
                <a:solidFill>
                  <a:srgbClr val="1E2171"/>
                </a:solidFill>
                <a:effectLst>
                  <a:outerShdw blurRad="38100" dist="38100" dir="2700000" algn="tl">
                    <a:srgbClr val="000000"/>
                  </a:outerShdw>
                </a:effectLst>
                <a:latin typeface="Bell MT" pitchFamily="18" charset="0"/>
              </a:rPr>
              <a:t>EQUAL JUSTICE UNDER LAW</a:t>
            </a:r>
          </a:p>
          <a:p>
            <a:pPr algn="ctr" eaLnBrk="0" hangingPunct="0">
              <a:spcBef>
                <a:spcPct val="50000"/>
              </a:spcBef>
              <a:defRPr/>
            </a:pPr>
            <a:r>
              <a:rPr lang="en-US" sz="2800" u="none" dirty="0">
                <a:latin typeface="Bell MT" pitchFamily="18" charset="0"/>
              </a:rPr>
              <a:t>Entrance to the U.S. Supreme Court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Text Box 9"/>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grpSp>
        <p:nvGrpSpPr>
          <p:cNvPr id="2" name="Group 13"/>
          <p:cNvGrpSpPr>
            <a:grpSpLocks/>
          </p:cNvGrpSpPr>
          <p:nvPr/>
        </p:nvGrpSpPr>
        <p:grpSpPr bwMode="auto">
          <a:xfrm>
            <a:off x="609600" y="457200"/>
            <a:ext cx="7924800" cy="5247620"/>
            <a:chOff x="609600" y="457200"/>
            <a:chExt cx="7924800" cy="5247620"/>
          </a:xfrm>
        </p:grpSpPr>
        <p:sp>
          <p:nvSpPr>
            <p:cNvPr id="53253" name="Text Box 4"/>
            <p:cNvSpPr txBox="1">
              <a:spLocks noChangeArrowheads="1"/>
            </p:cNvSpPr>
            <p:nvPr/>
          </p:nvSpPr>
          <p:spPr bwMode="auto">
            <a:xfrm>
              <a:off x="5943600" y="2209800"/>
              <a:ext cx="2590800" cy="523220"/>
            </a:xfrm>
            <a:prstGeom prst="rect">
              <a:avLst/>
            </a:prstGeom>
            <a:noFill/>
            <a:ln w="9525">
              <a:noFill/>
              <a:miter lim="800000"/>
              <a:headEnd/>
              <a:tailEnd/>
            </a:ln>
          </p:spPr>
          <p:txBody>
            <a:bodyPr>
              <a:spAutoFit/>
            </a:bodyPr>
            <a:lstStyle/>
            <a:p>
              <a:pPr algn="ctr"/>
              <a:r>
                <a:rPr lang="en-US" sz="2800" u="none" dirty="0">
                  <a:latin typeface="Bell MT" pitchFamily="18" charset="0"/>
                </a:rPr>
                <a:t>Equally to All</a:t>
              </a:r>
            </a:p>
          </p:txBody>
        </p:sp>
        <p:sp>
          <p:nvSpPr>
            <p:cNvPr id="53254" name="Text Box 5"/>
            <p:cNvSpPr txBox="1">
              <a:spLocks noChangeArrowheads="1"/>
            </p:cNvSpPr>
            <p:nvPr/>
          </p:nvSpPr>
          <p:spPr bwMode="auto">
            <a:xfrm>
              <a:off x="609600" y="1997075"/>
              <a:ext cx="2819400" cy="954107"/>
            </a:xfrm>
            <a:prstGeom prst="rect">
              <a:avLst/>
            </a:prstGeom>
            <a:noFill/>
            <a:ln w="9525">
              <a:noFill/>
              <a:miter lim="800000"/>
              <a:headEnd/>
              <a:tailEnd/>
            </a:ln>
          </p:spPr>
          <p:txBody>
            <a:bodyPr>
              <a:spAutoFit/>
            </a:bodyPr>
            <a:lstStyle/>
            <a:p>
              <a:pPr algn="ctr"/>
              <a:r>
                <a:rPr lang="en-US" sz="2800" u="none" dirty="0">
                  <a:latin typeface="Bell MT" pitchFamily="18" charset="0"/>
                </a:rPr>
                <a:t>Applying </a:t>
              </a:r>
            </a:p>
            <a:p>
              <a:pPr algn="ctr"/>
              <a:r>
                <a:rPr lang="en-US" sz="2800" u="none" dirty="0">
                  <a:latin typeface="Bell MT" pitchFamily="18" charset="0"/>
                </a:rPr>
                <a:t>the Rule of Law</a:t>
              </a:r>
            </a:p>
          </p:txBody>
        </p:sp>
        <p:sp>
          <p:nvSpPr>
            <p:cNvPr id="53255" name="Text Box 6"/>
            <p:cNvSpPr txBox="1">
              <a:spLocks noChangeArrowheads="1"/>
            </p:cNvSpPr>
            <p:nvPr/>
          </p:nvSpPr>
          <p:spPr bwMode="auto">
            <a:xfrm>
              <a:off x="2286000" y="5181600"/>
              <a:ext cx="4800600" cy="523220"/>
            </a:xfrm>
            <a:prstGeom prst="rect">
              <a:avLst/>
            </a:prstGeom>
            <a:noFill/>
            <a:ln w="9525">
              <a:noFill/>
              <a:miter lim="800000"/>
              <a:headEnd/>
              <a:tailEnd/>
            </a:ln>
          </p:spPr>
          <p:txBody>
            <a:bodyPr>
              <a:spAutoFit/>
            </a:bodyPr>
            <a:lstStyle/>
            <a:p>
              <a:pPr algn="ctr"/>
              <a:r>
                <a:rPr lang="en-US" sz="2800" u="none" dirty="0">
                  <a:latin typeface="Bell MT" pitchFamily="18" charset="0"/>
                </a:rPr>
                <a:t>Fair &amp; Impartial Courts</a:t>
              </a:r>
            </a:p>
          </p:txBody>
        </p:sp>
        <p:grpSp>
          <p:nvGrpSpPr>
            <p:cNvPr id="3" name="Group 12"/>
            <p:cNvGrpSpPr>
              <a:grpSpLocks/>
            </p:cNvGrpSpPr>
            <p:nvPr/>
          </p:nvGrpSpPr>
          <p:grpSpPr bwMode="auto">
            <a:xfrm>
              <a:off x="2057400" y="457200"/>
              <a:ext cx="5105400" cy="4724400"/>
              <a:chOff x="2057400" y="457200"/>
              <a:chExt cx="5105400" cy="4724400"/>
            </a:xfrm>
          </p:grpSpPr>
          <p:sp>
            <p:nvSpPr>
              <p:cNvPr id="11" name="Isosceles Triangle 10"/>
              <p:cNvSpPr/>
              <p:nvPr/>
            </p:nvSpPr>
            <p:spPr>
              <a:xfrm>
                <a:off x="2057400" y="457200"/>
                <a:ext cx="5105400" cy="4724400"/>
              </a:xfrm>
              <a:prstGeom prst="triangle">
                <a:avLst>
                  <a:gd name="adj" fmla="val 50298"/>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258" name="TextBox 9"/>
              <p:cNvSpPr txBox="1">
                <a:spLocks noChangeArrowheads="1"/>
              </p:cNvSpPr>
              <p:nvPr/>
            </p:nvSpPr>
            <p:spPr bwMode="auto">
              <a:xfrm>
                <a:off x="2971800" y="2743200"/>
                <a:ext cx="3153228" cy="2000548"/>
              </a:xfrm>
              <a:prstGeom prst="rect">
                <a:avLst/>
              </a:prstGeom>
              <a:noFill/>
              <a:ln w="9525">
                <a:noFill/>
                <a:miter lim="800000"/>
                <a:headEnd/>
                <a:tailEnd/>
              </a:ln>
            </p:spPr>
            <p:txBody>
              <a:bodyPr wrap="square">
                <a:spAutoFit/>
              </a:bodyPr>
              <a:lstStyle/>
              <a:p>
                <a:pPr algn="ctr"/>
                <a:r>
                  <a:rPr lang="en-US" sz="6200" b="1" u="none" dirty="0">
                    <a:solidFill>
                      <a:srgbClr val="1E2171"/>
                    </a:solidFill>
                    <a:effectLst>
                      <a:outerShdw blurRad="38100" dist="38100" dir="2700000" algn="tl">
                        <a:srgbClr val="000000">
                          <a:alpha val="43137"/>
                        </a:srgbClr>
                      </a:outerShdw>
                    </a:effectLst>
                    <a:latin typeface="Bell MT" pitchFamily="18" charset="0"/>
                  </a:rPr>
                  <a:t>Equal Justice </a:t>
                </a:r>
              </a:p>
            </p:txBody>
          </p:sp>
        </p:gr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a:xfrm>
            <a:off x="457200" y="274638"/>
            <a:ext cx="8229600" cy="2544762"/>
          </a:xfrm>
        </p:spPr>
        <p:txBody>
          <a:bodyPr>
            <a:noAutofit/>
          </a:bodyPr>
          <a:lstStyle/>
          <a:p>
            <a:pPr eaLnBrk="1" fontAlgn="auto" hangingPunct="1">
              <a:spcAft>
                <a:spcPts val="0"/>
              </a:spcAft>
              <a:defRPr/>
            </a:pPr>
            <a:r>
              <a:rPr lang="en-US" sz="4000" dirty="0" smtClean="0">
                <a:solidFill>
                  <a:srgbClr val="1E2171"/>
                </a:solidFill>
                <a:latin typeface="Bell MT" pitchFamily="18" charset="0"/>
              </a:rPr>
              <a:t>How we keep our courts </a:t>
            </a:r>
            <a:br>
              <a:rPr lang="en-US" sz="4000" dirty="0" smtClean="0">
                <a:solidFill>
                  <a:srgbClr val="1E2171"/>
                </a:solidFill>
                <a:latin typeface="Bell MT" pitchFamily="18" charset="0"/>
              </a:rPr>
            </a:br>
            <a:r>
              <a:rPr lang="en-US" sz="4000" dirty="0" smtClean="0">
                <a:solidFill>
                  <a:srgbClr val="1E2171"/>
                </a:solidFill>
                <a:latin typeface="Bell MT" pitchFamily="18" charset="0"/>
              </a:rPr>
              <a:t>fair, impartial, and an independent branch</a:t>
            </a:r>
          </a:p>
        </p:txBody>
      </p:sp>
      <p:pic>
        <p:nvPicPr>
          <p:cNvPr id="30723" name="Picture 4" descr="alfredaarrajfederalcourthouse_07"/>
          <p:cNvPicPr>
            <a:picLocks noChangeAspect="1" noChangeArrowheads="1"/>
          </p:cNvPicPr>
          <p:nvPr/>
        </p:nvPicPr>
        <p:blipFill>
          <a:blip r:embed="rId3" cstate="print"/>
          <a:stretch>
            <a:fillRect/>
          </a:stretch>
        </p:blipFill>
        <p:spPr bwMode="auto">
          <a:xfrm>
            <a:off x="762000" y="3343323"/>
            <a:ext cx="3146425" cy="1466754"/>
          </a:xfrm>
          <a:prstGeom prst="rect">
            <a:avLst/>
          </a:prstGeom>
          <a:noFill/>
          <a:ln w="9525">
            <a:noFill/>
            <a:miter lim="800000"/>
            <a:headEnd/>
            <a:tailEnd/>
          </a:ln>
        </p:spPr>
      </p:pic>
      <p:sp>
        <p:nvSpPr>
          <p:cNvPr id="587781" name="Text Box 5"/>
          <p:cNvSpPr txBox="1">
            <a:spLocks noChangeArrowheads="1"/>
          </p:cNvSpPr>
          <p:nvPr/>
        </p:nvSpPr>
        <p:spPr bwMode="auto">
          <a:xfrm>
            <a:off x="4270555" y="5029200"/>
            <a:ext cx="4782078" cy="584775"/>
          </a:xfrm>
          <a:prstGeom prst="rect">
            <a:avLst/>
          </a:prstGeom>
          <a:noFill/>
          <a:ln w="9525">
            <a:noFill/>
            <a:miter lim="800000"/>
            <a:headEnd/>
            <a:tailEnd/>
          </a:ln>
          <a:effectLst/>
        </p:spPr>
        <p:txBody>
          <a:bodyPr wrap="none">
            <a:spAutoFit/>
          </a:bodyPr>
          <a:lstStyle/>
          <a:p>
            <a:pPr algn="ctr" eaLnBrk="0" hangingPunct="0">
              <a:defRPr/>
            </a:pPr>
            <a:r>
              <a:rPr lang="en-US" sz="3200" b="1" u="none" dirty="0" smtClean="0">
                <a:effectLst>
                  <a:outerShdw blurRad="38100" dist="38100" dir="2700000" algn="tl">
                    <a:srgbClr val="000000"/>
                  </a:outerShdw>
                </a:effectLst>
                <a:latin typeface="Bell MT" pitchFamily="18" charset="0"/>
              </a:rPr>
              <a:t>Arizona Courts Building</a:t>
            </a:r>
            <a:endParaRPr lang="en-US" sz="3200" dirty="0">
              <a:latin typeface="Bell MT"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4|1.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Civ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9711</TotalTime>
  <Words>1286</Words>
  <Application>Microsoft Office PowerPoint</Application>
  <PresentationFormat>On-screen Show (4:3)</PresentationFormat>
  <Paragraphs>186</Paragraphs>
  <Slides>25</Slides>
  <Notes>24</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Apex</vt:lpstr>
      <vt:lpstr>Civic</vt:lpstr>
      <vt:lpstr>Slide 1</vt:lpstr>
      <vt:lpstr>Slide 2</vt:lpstr>
      <vt:lpstr>Slide 3</vt:lpstr>
      <vt:lpstr>Separation of Powers</vt:lpstr>
      <vt:lpstr>Our Dual Court System</vt:lpstr>
      <vt:lpstr>Checks and Balances</vt:lpstr>
      <vt:lpstr>Slide 7</vt:lpstr>
      <vt:lpstr>Slide 8</vt:lpstr>
      <vt:lpstr>How we keep our courts  fair, impartial, and an independent branch</vt:lpstr>
      <vt:lpstr>Slide 10</vt:lpstr>
      <vt:lpstr>Slide 11</vt:lpstr>
      <vt:lpstr>Slide 12</vt:lpstr>
      <vt:lpstr>Fair and Impartial Judiciary </vt:lpstr>
      <vt:lpstr>ATTACKS on Judicial Independece</vt:lpstr>
      <vt:lpstr>Threats to a Fair and Impartial Judiciary </vt:lpstr>
      <vt:lpstr>Slide 16</vt:lpstr>
      <vt:lpstr>The Concern</vt:lpstr>
      <vt:lpstr>The Solution</vt:lpstr>
      <vt:lpstr>Fair and impartial courts protect:</vt:lpstr>
      <vt:lpstr>Checks on Judicial Power</vt:lpstr>
      <vt:lpstr>OATH OF OFFICE </vt:lpstr>
      <vt:lpstr>CANONS</vt:lpstr>
      <vt:lpstr>Commentary to Canon 1</vt:lpstr>
      <vt:lpstr>Fair &amp; Impartial Juries</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Courts: Arizona</dc:title>
  <dc:creator>Michael Miller</dc:creator>
  <cp:keywords>Fundamentals</cp:keywords>
  <dc:description>Subgroup Hellon &amp; DeBruhl; Taken from various slides used by CO &amp; FL courts, as well as generally available on internet.</dc:description>
  <cp:lastModifiedBy>Michael Miller</cp:lastModifiedBy>
  <cp:revision>344</cp:revision>
  <dcterms:created xsi:type="dcterms:W3CDTF">2007-04-27T20:25:04Z</dcterms:created>
  <dcterms:modified xsi:type="dcterms:W3CDTF">2014-06-05T00:19:17Z</dcterms:modified>
</cp:coreProperties>
</file>