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 id="2147484221" r:id="rId2"/>
  </p:sldMasterIdLst>
  <p:notesMasterIdLst>
    <p:notesMasterId r:id="rId33"/>
  </p:notesMasterIdLst>
  <p:handoutMasterIdLst>
    <p:handoutMasterId r:id="rId34"/>
  </p:handoutMasterIdLst>
  <p:sldIdLst>
    <p:sldId id="685" r:id="rId3"/>
    <p:sldId id="678" r:id="rId4"/>
    <p:sldId id="636" r:id="rId5"/>
    <p:sldId id="680" r:id="rId6"/>
    <p:sldId id="612" r:id="rId7"/>
    <p:sldId id="642" r:id="rId8"/>
    <p:sldId id="615" r:id="rId9"/>
    <p:sldId id="644" r:id="rId10"/>
    <p:sldId id="673" r:id="rId11"/>
    <p:sldId id="648" r:id="rId12"/>
    <p:sldId id="681" r:id="rId13"/>
    <p:sldId id="649" r:id="rId14"/>
    <p:sldId id="653" r:id="rId15"/>
    <p:sldId id="682" r:id="rId16"/>
    <p:sldId id="655" r:id="rId17"/>
    <p:sldId id="659" r:id="rId18"/>
    <p:sldId id="660" r:id="rId19"/>
    <p:sldId id="662" r:id="rId20"/>
    <p:sldId id="665" r:id="rId21"/>
    <p:sldId id="664" r:id="rId22"/>
    <p:sldId id="666" r:id="rId23"/>
    <p:sldId id="667" r:id="rId24"/>
    <p:sldId id="668" r:id="rId25"/>
    <p:sldId id="669" r:id="rId26"/>
    <p:sldId id="670" r:id="rId27"/>
    <p:sldId id="671" r:id="rId28"/>
    <p:sldId id="672" r:id="rId29"/>
    <p:sldId id="674" r:id="rId30"/>
    <p:sldId id="683" r:id="rId31"/>
    <p:sldId id="686" r:id="rId32"/>
  </p:sldIdLst>
  <p:sldSz cx="9144000" cy="6858000" type="screen4x3"/>
  <p:notesSz cx="7010400" cy="9296400"/>
  <p:defaultTextStyle>
    <a:defPPr>
      <a:defRPr lang="en-US"/>
    </a:defPPr>
    <a:lvl1pPr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u="sng" kern="1200">
        <a:solidFill>
          <a:schemeClr val="tx1"/>
        </a:solidFill>
        <a:latin typeface="Tahoma" pitchFamily="34" charset="0"/>
        <a:ea typeface="MS PGothic" pitchFamily="34" charset="-128"/>
        <a:cs typeface="+mn-cs"/>
      </a:defRPr>
    </a:lvl5pPr>
    <a:lvl6pPr marL="2286000" algn="l" defTabSz="914400" rtl="0" eaLnBrk="1" latinLnBrk="0" hangingPunct="1">
      <a:defRPr u="sng" kern="1200">
        <a:solidFill>
          <a:schemeClr val="tx1"/>
        </a:solidFill>
        <a:latin typeface="Tahoma" pitchFamily="34" charset="0"/>
        <a:ea typeface="MS PGothic" pitchFamily="34" charset="-128"/>
        <a:cs typeface="+mn-cs"/>
      </a:defRPr>
    </a:lvl6pPr>
    <a:lvl7pPr marL="2743200" algn="l" defTabSz="914400" rtl="0" eaLnBrk="1" latinLnBrk="0" hangingPunct="1">
      <a:defRPr u="sng" kern="1200">
        <a:solidFill>
          <a:schemeClr val="tx1"/>
        </a:solidFill>
        <a:latin typeface="Tahoma" pitchFamily="34" charset="0"/>
        <a:ea typeface="MS PGothic" pitchFamily="34" charset="-128"/>
        <a:cs typeface="+mn-cs"/>
      </a:defRPr>
    </a:lvl7pPr>
    <a:lvl8pPr marL="3200400" algn="l" defTabSz="914400" rtl="0" eaLnBrk="1" latinLnBrk="0" hangingPunct="1">
      <a:defRPr u="sng" kern="1200">
        <a:solidFill>
          <a:schemeClr val="tx1"/>
        </a:solidFill>
        <a:latin typeface="Tahoma" pitchFamily="34" charset="0"/>
        <a:ea typeface="MS PGothic" pitchFamily="34" charset="-128"/>
        <a:cs typeface="+mn-cs"/>
      </a:defRPr>
    </a:lvl8pPr>
    <a:lvl9pPr marL="3657600" algn="l" defTabSz="914400" rtl="0" eaLnBrk="1" latinLnBrk="0" hangingPunct="1">
      <a:defRPr u="sng"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E2171"/>
    <a:srgbClr val="FFFF00"/>
    <a:srgbClr val="FBBC00"/>
    <a:srgbClr val="FFEF96"/>
    <a:srgbClr val="2D0DEB"/>
    <a:srgbClr val="050A0F"/>
    <a:srgbClr val="CC9900"/>
    <a:srgbClr val="66330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64186" autoAdjust="0"/>
  </p:normalViewPr>
  <p:slideViewPr>
    <p:cSldViewPr>
      <p:cViewPr>
        <p:scale>
          <a:sx n="50" d="100"/>
          <a:sy n="50" d="100"/>
        </p:scale>
        <p:origin x="-109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798"/>
    </p:cViewPr>
  </p:notesTextViewPr>
  <p:sorterViewPr>
    <p:cViewPr>
      <p:scale>
        <a:sx n="66" d="100"/>
        <a:sy n="66" d="100"/>
      </p:scale>
      <p:origin x="0" y="0"/>
    </p:cViewPr>
  </p:sorterViewPr>
  <p:notesViewPr>
    <p:cSldViewPr>
      <p:cViewPr>
        <p:scale>
          <a:sx n="227" d="100"/>
          <a:sy n="227" d="100"/>
        </p:scale>
        <p:origin x="-1216" y="631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247" tIns="46625" rIns="93247" bIns="46625" numCol="1" anchor="t" anchorCtr="0" compatLnSpc="1">
            <a:prstTxWarp prst="textNoShape">
              <a:avLst/>
            </a:prstTxWarp>
          </a:bodyPr>
          <a:lstStyle>
            <a:lvl1pPr defTabSz="932639" eaLnBrk="1" hangingPunct="1">
              <a:defRPr sz="1200" u="none">
                <a:latin typeface="Arial" charset="0"/>
                <a:ea typeface="+mn-ea"/>
                <a:cs typeface="+mn-cs"/>
              </a:defRPr>
            </a:lvl1pPr>
          </a:lstStyle>
          <a:p>
            <a:pPr>
              <a:defRPr/>
            </a:pPr>
            <a:endParaRPr lang="en-US"/>
          </a:p>
        </p:txBody>
      </p:sp>
      <p:sp>
        <p:nvSpPr>
          <p:cNvPr id="128003"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p:spPr>
        <p:txBody>
          <a:bodyPr vert="horz" wrap="square" lIns="93247" tIns="46625" rIns="93247" bIns="46625" numCol="1" anchor="t" anchorCtr="0" compatLnSpc="1">
            <a:prstTxWarp prst="textNoShape">
              <a:avLst/>
            </a:prstTxWarp>
          </a:bodyPr>
          <a:lstStyle>
            <a:lvl1pPr algn="r" defTabSz="932639" eaLnBrk="1" hangingPunct="1">
              <a:defRPr sz="1200" u="none">
                <a:latin typeface="Arial" charset="0"/>
                <a:ea typeface="+mn-ea"/>
                <a:cs typeface="+mn-cs"/>
              </a:defRPr>
            </a:lvl1pPr>
          </a:lstStyle>
          <a:p>
            <a:pPr>
              <a:defRPr/>
            </a:pPr>
            <a:endParaRPr lang="en-US"/>
          </a:p>
        </p:txBody>
      </p:sp>
      <p:sp>
        <p:nvSpPr>
          <p:cNvPr id="128004"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p:spPr>
        <p:txBody>
          <a:bodyPr vert="horz" wrap="square" lIns="93247" tIns="46625" rIns="93247" bIns="46625" numCol="1" anchor="b" anchorCtr="0" compatLnSpc="1">
            <a:prstTxWarp prst="textNoShape">
              <a:avLst/>
            </a:prstTxWarp>
          </a:bodyPr>
          <a:lstStyle>
            <a:lvl1pPr defTabSz="932639" eaLnBrk="1" hangingPunct="1">
              <a:defRPr sz="1200" u="none">
                <a:latin typeface="Arial" charset="0"/>
                <a:ea typeface="+mn-ea"/>
                <a:cs typeface="+mn-cs"/>
              </a:defRPr>
            </a:lvl1pPr>
          </a:lstStyle>
          <a:p>
            <a:pPr>
              <a:defRPr/>
            </a:pPr>
            <a:endParaRPr lang="en-US"/>
          </a:p>
        </p:txBody>
      </p:sp>
      <p:sp>
        <p:nvSpPr>
          <p:cNvPr id="128005"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p:spPr>
        <p:txBody>
          <a:bodyPr vert="horz" wrap="square" lIns="93247" tIns="46625" rIns="93247" bIns="46625" numCol="1" anchor="b" anchorCtr="0" compatLnSpc="1">
            <a:prstTxWarp prst="textNoShape">
              <a:avLst/>
            </a:prstTxWarp>
          </a:bodyPr>
          <a:lstStyle>
            <a:lvl1pPr algn="r" defTabSz="931166" eaLnBrk="1" hangingPunct="1">
              <a:defRPr sz="1200" u="none">
                <a:latin typeface="Arial" pitchFamily="34" charset="0"/>
              </a:defRPr>
            </a:lvl1pPr>
          </a:lstStyle>
          <a:p>
            <a:pPr>
              <a:defRPr/>
            </a:pPr>
            <a:fld id="{CE6399B7-4846-45F2-B9E4-295831338584}" type="slidenum">
              <a:rPr lang="en-US"/>
              <a:pPr>
                <a:defRPr/>
              </a:pPr>
              <a:t>‹#›</a:t>
            </a:fld>
            <a:endParaRPr lang="en-US"/>
          </a:p>
        </p:txBody>
      </p:sp>
    </p:spTree>
    <p:extLst>
      <p:ext uri="{BB962C8B-B14F-4D97-AF65-F5344CB8AC3E}">
        <p14:creationId xmlns:p14="http://schemas.microsoft.com/office/powerpoint/2010/main" xmlns="" val="3366560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247" tIns="46625" rIns="93247" bIns="46625" numCol="1" anchor="t" anchorCtr="0" compatLnSpc="1">
            <a:prstTxWarp prst="textNoShape">
              <a:avLst/>
            </a:prstTxWarp>
          </a:bodyPr>
          <a:lstStyle>
            <a:lvl1pPr defTabSz="932639" eaLnBrk="1" hangingPunct="1">
              <a:defRPr sz="1200" u="none">
                <a:latin typeface="Arial" charset="0"/>
                <a:ea typeface="+mn-ea"/>
                <a:cs typeface="+mn-cs"/>
              </a:defRPr>
            </a:lvl1pPr>
          </a:lstStyle>
          <a:p>
            <a:pPr>
              <a:defRPr/>
            </a:pPr>
            <a:endParaRPr lang="en-US"/>
          </a:p>
        </p:txBody>
      </p:sp>
      <p:sp>
        <p:nvSpPr>
          <p:cNvPr id="303107" name="Rectangle 3"/>
          <p:cNvSpPr>
            <a:spLocks noGrp="1" noChangeArrowheads="1"/>
          </p:cNvSpPr>
          <p:nvPr>
            <p:ph type="dt" idx="1"/>
          </p:nvPr>
        </p:nvSpPr>
        <p:spPr bwMode="auto">
          <a:xfrm>
            <a:off x="3970734" y="1"/>
            <a:ext cx="3038145" cy="464205"/>
          </a:xfrm>
          <a:prstGeom prst="rect">
            <a:avLst/>
          </a:prstGeom>
          <a:noFill/>
          <a:ln w="9525">
            <a:noFill/>
            <a:miter lim="800000"/>
            <a:headEnd/>
            <a:tailEnd/>
          </a:ln>
        </p:spPr>
        <p:txBody>
          <a:bodyPr vert="horz" wrap="square" lIns="93247" tIns="46625" rIns="93247" bIns="46625" numCol="1" anchor="t" anchorCtr="0" compatLnSpc="1">
            <a:prstTxWarp prst="textNoShape">
              <a:avLst/>
            </a:prstTxWarp>
          </a:bodyPr>
          <a:lstStyle>
            <a:lvl1pPr algn="r" defTabSz="932639" eaLnBrk="1" hangingPunct="1">
              <a:defRPr sz="1200" u="none">
                <a:latin typeface="Arial" charset="0"/>
                <a:ea typeface="+mn-ea"/>
                <a:cs typeface="+mn-cs"/>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p:spPr>
      </p:sp>
      <p:sp>
        <p:nvSpPr>
          <p:cNvPr id="303109" name="Rectangle 5"/>
          <p:cNvSpPr>
            <a:spLocks noGrp="1" noChangeArrowheads="1"/>
          </p:cNvSpPr>
          <p:nvPr>
            <p:ph type="body" sz="quarter" idx="3"/>
          </p:nvPr>
        </p:nvSpPr>
        <p:spPr bwMode="auto">
          <a:xfrm>
            <a:off x="701346" y="4416099"/>
            <a:ext cx="5607712" cy="4182457"/>
          </a:xfrm>
          <a:prstGeom prst="rect">
            <a:avLst/>
          </a:prstGeom>
          <a:noFill/>
          <a:ln w="9525">
            <a:noFill/>
            <a:miter lim="800000"/>
            <a:headEnd/>
            <a:tailEnd/>
          </a:ln>
        </p:spPr>
        <p:txBody>
          <a:bodyPr vert="horz" wrap="square" lIns="93247" tIns="46625" rIns="93247" bIns="466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3110"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p:spPr>
        <p:txBody>
          <a:bodyPr vert="horz" wrap="square" lIns="93247" tIns="46625" rIns="93247" bIns="46625" numCol="1" anchor="b" anchorCtr="0" compatLnSpc="1">
            <a:prstTxWarp prst="textNoShape">
              <a:avLst/>
            </a:prstTxWarp>
          </a:bodyPr>
          <a:lstStyle>
            <a:lvl1pPr defTabSz="932639" eaLnBrk="1" hangingPunct="1">
              <a:defRPr sz="1200" u="none">
                <a:latin typeface="Arial" charset="0"/>
                <a:ea typeface="+mn-ea"/>
                <a:cs typeface="+mn-cs"/>
              </a:defRPr>
            </a:lvl1pPr>
          </a:lstStyle>
          <a:p>
            <a:pPr>
              <a:defRPr/>
            </a:pPr>
            <a:endParaRPr lang="en-US"/>
          </a:p>
        </p:txBody>
      </p:sp>
      <p:sp>
        <p:nvSpPr>
          <p:cNvPr id="303111"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247" tIns="46625" rIns="93247" bIns="46625" numCol="1" anchor="b" anchorCtr="0" compatLnSpc="1">
            <a:prstTxWarp prst="textNoShape">
              <a:avLst/>
            </a:prstTxWarp>
          </a:bodyPr>
          <a:lstStyle>
            <a:lvl1pPr algn="r" defTabSz="931166" eaLnBrk="1" hangingPunct="1">
              <a:defRPr sz="1200" u="none">
                <a:latin typeface="Arial" pitchFamily="34" charset="0"/>
              </a:defRPr>
            </a:lvl1pPr>
          </a:lstStyle>
          <a:p>
            <a:pPr>
              <a:defRPr/>
            </a:pPr>
            <a:fld id="{27E41019-8D52-4F5F-9722-337147CC8AD6}" type="slidenum">
              <a:rPr lang="en-US"/>
              <a:pPr>
                <a:defRPr/>
              </a:pPr>
              <a:t>‹#›</a:t>
            </a:fld>
            <a:endParaRPr lang="en-US"/>
          </a:p>
        </p:txBody>
      </p:sp>
    </p:spTree>
    <p:extLst>
      <p:ext uri="{BB962C8B-B14F-4D97-AF65-F5344CB8AC3E}">
        <p14:creationId xmlns:p14="http://schemas.microsoft.com/office/powerpoint/2010/main" xmlns="" val="1047709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5C1A910-A457-4CD6-854B-2172A01DC66A}" type="slidenum">
              <a:rPr lang="en-US" smtClean="0">
                <a:solidFill>
                  <a:srgbClr val="000000"/>
                </a:solidFill>
              </a:rPr>
              <a:pPr/>
              <a:t>1</a:t>
            </a:fld>
            <a:endParaRPr lang="en-US" smtClean="0">
              <a:solidFill>
                <a:srgbClr val="000000"/>
              </a:solidFill>
            </a:endParaRPr>
          </a:p>
        </p:txBody>
      </p:sp>
      <p:sp>
        <p:nvSpPr>
          <p:cNvPr id="59395" name="Rectangle 2"/>
          <p:cNvSpPr>
            <a:spLocks noGrp="1" noRot="1" noChangeAspect="1" noChangeArrowheads="1" noTextEdit="1"/>
          </p:cNvSpPr>
          <p:nvPr>
            <p:ph type="sldImg"/>
          </p:nvPr>
        </p:nvSpPr>
        <p:spPr>
          <a:xfrm>
            <a:off x="1082675" y="698500"/>
            <a:ext cx="1341438" cy="1006475"/>
          </a:xfrm>
          <a:ln/>
        </p:spPr>
      </p:sp>
      <p:sp>
        <p:nvSpPr>
          <p:cNvPr id="59396" name="Rectangle 3"/>
          <p:cNvSpPr>
            <a:spLocks noGrp="1" noChangeArrowheads="1"/>
          </p:cNvSpPr>
          <p:nvPr>
            <p:ph type="body" idx="1"/>
          </p:nvPr>
        </p:nvSpPr>
        <p:spPr>
          <a:xfrm>
            <a:off x="701345" y="1859895"/>
            <a:ext cx="5607711" cy="6738660"/>
          </a:xfrm>
          <a:noFill/>
          <a:ln/>
        </p:spPr>
        <p:txBody>
          <a:bodyPr/>
          <a:lstStyle/>
          <a:p>
            <a:pPr eaLnBrk="1" hangingPunct="1"/>
            <a:r>
              <a:rPr lang="en-US" altLang="ja-JP" sz="3600" dirty="0" smtClean="0"/>
              <a:t>Introduce yourself.</a:t>
            </a:r>
          </a:p>
          <a:p>
            <a:pPr eaLnBrk="1" hangingPunct="1"/>
            <a:endParaRPr lang="en-US" altLang="ja-JP" sz="3600" dirty="0" smtClean="0"/>
          </a:p>
          <a:p>
            <a:pPr eaLnBrk="1" hangingPunct="1"/>
            <a:r>
              <a:rPr lang="en-US" altLang="ja-JP" sz="3600" dirty="0" smtClean="0"/>
              <a:t>If the audience is not familiar</a:t>
            </a:r>
            <a:r>
              <a:rPr lang="en-US" altLang="ja-JP" sz="3600" baseline="0" dirty="0" smtClean="0"/>
              <a:t> with </a:t>
            </a:r>
            <a:r>
              <a:rPr lang="en-US" altLang="ja-JP" sz="3600" i="1" baseline="0" dirty="0" smtClean="0"/>
              <a:t>Our Courts</a:t>
            </a:r>
            <a:r>
              <a:rPr lang="en-US" altLang="ja-JP" sz="3600" i="0" baseline="0" dirty="0" smtClean="0"/>
              <a:t>, please provide the following information:</a:t>
            </a:r>
            <a:endParaRPr lang="en-US" altLang="ja-JP" sz="3600" dirty="0" smtClean="0"/>
          </a:p>
          <a:p>
            <a:pPr eaLnBrk="1" hangingPunct="1"/>
            <a:endParaRPr lang="en-US" altLang="ja-JP" sz="3600" dirty="0" smtClean="0"/>
          </a:p>
          <a:p>
            <a:pPr eaLnBrk="1" hangingPunct="1"/>
            <a:r>
              <a:rPr lang="en-US" altLang="ja-JP" sz="3600" i="1" dirty="0" smtClean="0"/>
              <a:t>•Our Courts</a:t>
            </a:r>
            <a:r>
              <a:rPr lang="en-US" altLang="ja-JP" sz="3600" i="0" dirty="0" smtClean="0"/>
              <a:t> is a joint activity of judges,</a:t>
            </a:r>
            <a:r>
              <a:rPr lang="en-US" altLang="ja-JP" sz="3600" i="0" baseline="0" dirty="0" smtClean="0"/>
              <a:t> lawyers, and others that provides nonpartisan information to the public about the state </a:t>
            </a:r>
            <a:r>
              <a:rPr lang="en-US" altLang="ja-JP" sz="3600" i="0" baseline="0" noProof="0" dirty="0" smtClean="0"/>
              <a:t>and</a:t>
            </a:r>
            <a:r>
              <a:rPr lang="en-US" altLang="ja-JP" sz="3600" i="0" baseline="0" dirty="0" smtClean="0"/>
              <a:t> federal </a:t>
            </a:r>
            <a:r>
              <a:rPr lang="en-US" altLang="ja-JP" sz="3600" i="0" baseline="0" noProof="0" dirty="0" smtClean="0"/>
              <a:t>courts</a:t>
            </a:r>
            <a:r>
              <a:rPr lang="en-US" altLang="ja-JP" sz="3600" i="0" baseline="0" dirty="0" smtClean="0"/>
              <a:t> in Colorado.</a:t>
            </a:r>
          </a:p>
          <a:p>
            <a:pPr eaLnBrk="1" hangingPunct="1"/>
            <a:endParaRPr lang="en-US" altLang="ja-JP" sz="3600" i="0" baseline="0" dirty="0" smtClean="0"/>
          </a:p>
          <a:p>
            <a:pPr eaLnBrk="1" hangingPunct="1"/>
            <a:r>
              <a:rPr lang="en-US" altLang="ja-JP" sz="3600" i="0" baseline="0" dirty="0" smtClean="0"/>
              <a:t>•In addition to the presentation we will be making today, </a:t>
            </a:r>
            <a:r>
              <a:rPr lang="en-US" altLang="ja-JP" sz="3600" i="1" baseline="0" dirty="0" smtClean="0"/>
              <a:t>Our Courts</a:t>
            </a:r>
            <a:r>
              <a:rPr lang="en-US" altLang="ja-JP" sz="3600" i="0" baseline="0" dirty="0" smtClean="0"/>
              <a:t> has presentations about our state and federal courts, criminal cases, civil cases, divorce cases, bankruptcy cases, and Lincoln’s Legacy of Equality and Liberty.</a:t>
            </a:r>
          </a:p>
          <a:p>
            <a:pPr eaLnBrk="1" hangingPunct="1"/>
            <a:endParaRPr lang="en-US" altLang="ja-JP" sz="3600" i="0" baseline="0" dirty="0" smtClean="0"/>
          </a:p>
          <a:p>
            <a:pPr eaLnBrk="1" hangingPunct="1"/>
            <a:r>
              <a:rPr lang="en-US" altLang="ja-JP" sz="3600" i="0" baseline="0" dirty="0" smtClean="0"/>
              <a:t>•We have some materials [at the table, up front, by the door, etc.] we would like to call to your attention.</a:t>
            </a:r>
          </a:p>
          <a:p>
            <a:pPr eaLnBrk="1" hangingPunct="1"/>
            <a:endParaRPr lang="en-US" altLang="ja-JP" sz="3600" i="0" baseline="0" dirty="0" smtClean="0"/>
          </a:p>
          <a:p>
            <a:pPr eaLnBrk="1" hangingPunct="1"/>
            <a:r>
              <a:rPr lang="en-US" altLang="ja-JP" sz="3600" i="0" baseline="0" dirty="0" smtClean="0"/>
              <a:t>•There are three brochures:  One called “Our Courts Serving Colorado,” which tells you about </a:t>
            </a:r>
            <a:r>
              <a:rPr lang="en-US" altLang="ja-JP" sz="3600" i="1" baseline="0" dirty="0" smtClean="0"/>
              <a:t> Our Courts </a:t>
            </a:r>
            <a:r>
              <a:rPr lang="en-US" altLang="ja-JP" sz="3600" i="0" baseline="0" dirty="0" smtClean="0"/>
              <a:t>and how to contact us to schedule a presentation, and two others that provides information about state and federal courts.</a:t>
            </a:r>
          </a:p>
          <a:p>
            <a:pPr eaLnBrk="1" hangingPunct="1"/>
            <a:endParaRPr lang="en-US" altLang="ja-JP" sz="3600" i="0" baseline="0" dirty="0" smtClean="0"/>
          </a:p>
          <a:p>
            <a:pPr eaLnBrk="1" hangingPunct="1"/>
            <a:r>
              <a:rPr lang="en-US" altLang="ja-JP" sz="3600" i="0" baseline="0" dirty="0" smtClean="0"/>
              <a:t>•We also value your comments, so we’ve provided evaluations of today’s presentation.  </a:t>
            </a:r>
            <a:r>
              <a:rPr lang="en-US" altLang="ja-JP" sz="3600" i="0" baseline="0" smtClean="0"/>
              <a:t>Please fill out the evaluations so that we can continue to improve the quality of our programs.</a:t>
            </a:r>
            <a:endParaRPr lang="en-US" sz="18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6" indent="-165416" defTabSz="882221" eaLnBrk="1" hangingPunct="1">
              <a:buFont typeface="Arial"/>
              <a:buChar char="•"/>
              <a:defRPr/>
            </a:pPr>
            <a:r>
              <a:rPr lang="en-US" sz="1100" dirty="0" smtClean="0"/>
              <a:t>Now, let’s look at removal (or deportation)</a:t>
            </a:r>
          </a:p>
          <a:p>
            <a:pPr marL="165416" indent="-165416" defTabSz="882221" eaLnBrk="1" hangingPunct="1">
              <a:buFont typeface="Arial"/>
              <a:buChar char="•"/>
              <a:defRPr/>
            </a:pPr>
            <a:r>
              <a:rPr lang="en-US" sz="1100" dirty="0" smtClean="0"/>
              <a:t>The </a:t>
            </a:r>
            <a:r>
              <a:rPr lang="en-US" sz="1100" dirty="0"/>
              <a:t>government typically seeks removal of immigrants who have violated immigration laws. </a:t>
            </a:r>
            <a:r>
              <a:rPr lang="en-US" sz="1100" dirty="0" smtClean="0"/>
              <a:t>Once removed, a person typically cannot lawfully return to the U.S. for ten years, or 20 years in the case of a second or subsequent removal.</a:t>
            </a:r>
          </a:p>
          <a:p>
            <a:pPr marL="165416" indent="-165416" defTabSz="882221" eaLnBrk="1" hangingPunct="1">
              <a:buFont typeface="Arial"/>
              <a:buChar char="•"/>
              <a:defRPr/>
            </a:pPr>
            <a:r>
              <a:rPr lang="en-US" sz="1100" dirty="0" smtClean="0"/>
              <a:t>Removal </a:t>
            </a:r>
            <a:r>
              <a:rPr lang="en-US" sz="1100" dirty="0"/>
              <a:t>cases are heard by immigration courts</a:t>
            </a:r>
            <a:r>
              <a:rPr lang="en-US" sz="1100" dirty="0" smtClean="0"/>
              <a:t>.  </a:t>
            </a:r>
          </a:p>
          <a:p>
            <a:pPr marL="165416" indent="-165416" defTabSz="882221" eaLnBrk="1" hangingPunct="1">
              <a:buFont typeface="Arial"/>
              <a:buNone/>
              <a:defRPr/>
            </a:pPr>
            <a:endParaRPr lang="en-US" sz="1100" dirty="0"/>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10</a:t>
            </a:fld>
            <a:endParaRPr lang="en-US"/>
          </a:p>
        </p:txBody>
      </p:sp>
    </p:spTree>
    <p:extLst>
      <p:ext uri="{BB962C8B-B14F-4D97-AF65-F5344CB8AC3E}">
        <p14:creationId xmlns:p14="http://schemas.microsoft.com/office/powerpoint/2010/main" xmlns="" val="408652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416" indent="-165416" eaLnBrk="1" hangingPunct="1">
              <a:buFont typeface="Arial"/>
              <a:buChar char="•"/>
            </a:pPr>
            <a:r>
              <a:rPr lang="en-US" sz="1600" dirty="0" smtClean="0"/>
              <a:t>Let’s say </a:t>
            </a:r>
            <a:r>
              <a:rPr lang="en-US" sz="1200" kern="1200" dirty="0" smtClean="0">
                <a:solidFill>
                  <a:schemeClr val="tx1"/>
                </a:solidFill>
                <a:latin typeface="Arial" charset="0"/>
                <a:ea typeface="MS PGothic" pitchFamily="34" charset="-128"/>
                <a:cs typeface="ＭＳ Ｐゴシック" charset="0"/>
              </a:rPr>
              <a:t>Albert Einstein entered the U.S. without a visa and I decide to apply for an employment visa.  If his application is denied and I don't have the right to stay in the U.S. under any other status, </a:t>
            </a:r>
            <a:r>
              <a:rPr lang="en-US" sz="1200" kern="1200" dirty="0" err="1" smtClean="0">
                <a:solidFill>
                  <a:schemeClr val="tx1"/>
                </a:solidFill>
                <a:latin typeface="Arial" charset="0"/>
                <a:ea typeface="MS PGothic" pitchFamily="34" charset="-128"/>
                <a:cs typeface="ＭＳ Ｐゴシック" charset="0"/>
              </a:rPr>
              <a:t>USCIS</a:t>
            </a:r>
            <a:r>
              <a:rPr lang="en-US" sz="1200" kern="1200" dirty="0" smtClean="0">
                <a:solidFill>
                  <a:schemeClr val="tx1"/>
                </a:solidFill>
                <a:latin typeface="Arial" charset="0"/>
                <a:ea typeface="MS PGothic" pitchFamily="34" charset="-128"/>
                <a:cs typeface="ＭＳ Ｐゴシック" charset="0"/>
              </a:rPr>
              <a:t> can issue a notice instructing me to appear in immigration court for removal proceedings.  </a:t>
            </a:r>
          </a:p>
          <a:p>
            <a:pPr marL="165416" indent="-165416" eaLnBrk="1" hangingPunct="1">
              <a:buFont typeface="Arial"/>
              <a:buChar char="•"/>
            </a:pPr>
            <a:r>
              <a:rPr lang="en-US" sz="1200" kern="1200" dirty="0" smtClean="0">
                <a:solidFill>
                  <a:schemeClr val="tx1"/>
                </a:solidFill>
                <a:latin typeface="Arial" charset="0"/>
                <a:ea typeface="MS PGothic" pitchFamily="34" charset="-128"/>
                <a:cs typeface="ＭＳ Ｐゴシック" charset="0"/>
              </a:rPr>
              <a:t>Once there, he</a:t>
            </a:r>
            <a:r>
              <a:rPr lang="en-US" sz="1200" kern="1200" baseline="0" dirty="0" smtClean="0">
                <a:solidFill>
                  <a:schemeClr val="tx1"/>
                </a:solidFill>
                <a:latin typeface="Arial" charset="0"/>
                <a:ea typeface="MS PGothic" pitchFamily="34" charset="-128"/>
                <a:cs typeface="ＭＳ Ｐゴシック" charset="0"/>
              </a:rPr>
              <a:t> </a:t>
            </a:r>
            <a:r>
              <a:rPr lang="en-US" sz="1200" kern="1200" dirty="0" smtClean="0">
                <a:solidFill>
                  <a:schemeClr val="tx1"/>
                </a:solidFill>
                <a:latin typeface="Arial" charset="0"/>
                <a:ea typeface="MS PGothic" pitchFamily="34" charset="-128"/>
                <a:cs typeface="ＭＳ Ｐゴシック" charset="0"/>
              </a:rPr>
              <a:t>can try to apply for relief from removal, if he qualifies.</a:t>
            </a:r>
          </a:p>
          <a:p>
            <a:pPr marL="165416" indent="-165416" eaLnBrk="1" hangingPunct="1">
              <a:buFont typeface="Arial"/>
              <a:buNone/>
            </a:pPr>
            <a:endParaRPr lang="en-US" sz="1200" kern="1200" dirty="0" smtClean="0">
              <a:solidFill>
                <a:schemeClr val="tx1"/>
              </a:solidFill>
              <a:latin typeface="Arial" charset="0"/>
              <a:ea typeface="MS PGothic" pitchFamily="34" charset="-128"/>
              <a:cs typeface="ＭＳ Ｐゴシック" charset="0"/>
            </a:endParaRPr>
          </a:p>
          <a:p>
            <a:pPr marL="165416" indent="-165416" eaLnBrk="1" hangingPunct="1">
              <a:buFont typeface="Arial"/>
              <a:buChar char="•"/>
            </a:pPr>
            <a:r>
              <a:rPr lang="en-US" sz="1200" kern="1200" dirty="0" smtClean="0">
                <a:solidFill>
                  <a:schemeClr val="tx1"/>
                </a:solidFill>
                <a:latin typeface="Arial" charset="0"/>
                <a:ea typeface="MS PGothic" pitchFamily="34" charset="-128"/>
                <a:cs typeface="ＭＳ Ｐゴシック" charset="0"/>
              </a:rPr>
              <a:t>Immigrants can also end up in front of an immigration judge if they’re in the U.S. without a valid immigration status, for example, because they entered without a visa or overstayed their visa.</a:t>
            </a:r>
          </a:p>
          <a:p>
            <a:pPr marL="165416" indent="-165416" eaLnBrk="1" hangingPunct="1">
              <a:buFont typeface="Arial"/>
              <a:buChar char="•"/>
            </a:pPr>
            <a:r>
              <a:rPr lang="en-US" sz="1200" kern="1200" dirty="0" smtClean="0">
                <a:solidFill>
                  <a:schemeClr val="tx1"/>
                </a:solidFill>
                <a:latin typeface="Arial" charset="0"/>
                <a:ea typeface="MS PGothic" pitchFamily="34" charset="-128"/>
                <a:cs typeface="ＭＳ Ｐゴシック" charset="0"/>
              </a:rPr>
              <a:t>Immigrants can also find themselves in immigration court if they have a valid visa but are otherwise removable (i.e., were convicted of certain crimes).  </a:t>
            </a:r>
          </a:p>
          <a:p>
            <a:pPr marL="622616" lvl="1" indent="-165416" eaLnBrk="1" hangingPunct="1">
              <a:buFont typeface="Arial"/>
              <a:buChar char="•"/>
            </a:pPr>
            <a:r>
              <a:rPr lang="en-US" sz="1200" kern="1200" dirty="0" smtClean="0">
                <a:solidFill>
                  <a:schemeClr val="tx1"/>
                </a:solidFill>
                <a:latin typeface="Arial" charset="0"/>
                <a:ea typeface="MS PGothic" pitchFamily="34" charset="-128"/>
                <a:cs typeface="ＭＳ Ｐゴシック" charset="0"/>
              </a:rPr>
              <a:t>Example: through the course of an immigrant’s contact with law enforcement, ICE learns that she is removable and takes her into custody directly from the criminal justice system.</a:t>
            </a:r>
            <a:endParaRPr lang="en-US" sz="1600" dirty="0" smtClean="0"/>
          </a:p>
          <a:p>
            <a:endParaRPr lang="en-US" dirty="0"/>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6" indent="-165416">
              <a:buFont typeface="Arial"/>
              <a:buChar char="•"/>
            </a:pPr>
            <a:r>
              <a:rPr lang="en-US" sz="1100" dirty="0" smtClean="0"/>
              <a:t>So let’s say Albert Einstein ends up in removal</a:t>
            </a:r>
            <a:r>
              <a:rPr lang="en-US" sz="1100" baseline="0" dirty="0" smtClean="0"/>
              <a:t> proceedings.</a:t>
            </a:r>
          </a:p>
          <a:p>
            <a:pPr marL="165416" indent="-165416">
              <a:buFont typeface="Arial"/>
              <a:buNone/>
            </a:pPr>
            <a:endParaRPr lang="en-US" sz="1100" dirty="0" smtClean="0"/>
          </a:p>
          <a:p>
            <a:pPr marL="165416" indent="-165416">
              <a:buFont typeface="Arial"/>
              <a:buChar char="•"/>
            </a:pPr>
            <a:r>
              <a:rPr lang="en-US" sz="1100" dirty="0" smtClean="0"/>
              <a:t>For </a:t>
            </a:r>
            <a:r>
              <a:rPr lang="en-US" sz="1100" dirty="0"/>
              <a:t>an immigrant to avoid removal from the U.S., </a:t>
            </a:r>
            <a:r>
              <a:rPr lang="en-US" sz="1100" dirty="0" smtClean="0"/>
              <a:t>he </a:t>
            </a:r>
            <a:r>
              <a:rPr lang="en-US" sz="1100" dirty="0"/>
              <a:t>must qualify for relief.  There are only a limited number of ways a person can obtain relief from </a:t>
            </a:r>
            <a:r>
              <a:rPr lang="en-US" sz="1100" dirty="0" smtClean="0"/>
              <a:t>removal.  </a:t>
            </a:r>
          </a:p>
          <a:p>
            <a:pPr marL="165416" indent="-165416">
              <a:buFont typeface="Arial"/>
              <a:buChar char="•"/>
            </a:pPr>
            <a:endParaRPr lang="en-US" sz="1100" dirty="0" smtClean="0"/>
          </a:p>
          <a:p>
            <a:pPr marL="629108" lvl="1" indent="-165416">
              <a:buFont typeface="Arial"/>
              <a:buChar char="•"/>
            </a:pPr>
            <a:r>
              <a:rPr lang="en-US" sz="1100" dirty="0" smtClean="0"/>
              <a:t>Voluntary removal allows an immigrant facing removal to depart the U.S. voluntarily and avoid removal.  The immigrant must show that he or she has not committed any serious crimes and is of good moral character.</a:t>
            </a:r>
          </a:p>
          <a:p>
            <a:pPr marL="629108" lvl="1" indent="-165416">
              <a:buFont typeface="Arial"/>
              <a:buChar char="•"/>
            </a:pPr>
            <a:r>
              <a:rPr lang="en-US" sz="1100" dirty="0" smtClean="0"/>
              <a:t>To qualify for cancellation of removal, the immigrant must demonstrate continuance presence in the U.S. for from 7 to 10 years, good moral character, and, if he or she is not a Legal Permanent Resident, that his or her citizen spouse or child would suffer unusual or extraordinary hardship if the immigrant were removed.</a:t>
            </a:r>
          </a:p>
          <a:p>
            <a:pPr marL="629108" lvl="1" indent="-165416">
              <a:buFont typeface="Arial"/>
              <a:buChar char="•"/>
            </a:pPr>
            <a:r>
              <a:rPr lang="en-US" sz="1100" dirty="0" smtClean="0"/>
              <a:t>Special cancellation is also available for certain victims of domestic violence. </a:t>
            </a:r>
            <a:endParaRPr lang="en-US" sz="1100" dirty="0"/>
          </a:p>
          <a:p>
            <a:pPr marL="165416" indent="-165416">
              <a:buFont typeface="Arial"/>
              <a:buChar char="•"/>
            </a:pPr>
            <a:endParaRPr lang="en-US" sz="1100" dirty="0"/>
          </a:p>
          <a:p>
            <a:pPr marL="165416" indent="-165416">
              <a:buFont typeface="Arial"/>
              <a:buChar char="•"/>
            </a:pPr>
            <a:r>
              <a:rPr lang="en-US" sz="1100" dirty="0"/>
              <a:t>Because of time constraints, we will not cover all of these methods </a:t>
            </a:r>
            <a:r>
              <a:rPr lang="en-US" sz="1100" dirty="0" smtClean="0"/>
              <a:t>today, but we will address asylum.</a:t>
            </a:r>
            <a:endParaRPr lang="en-US" dirty="0"/>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12</a:t>
            </a:fld>
            <a:endParaRPr lang="en-US"/>
          </a:p>
        </p:txBody>
      </p:sp>
    </p:spTree>
    <p:extLst>
      <p:ext uri="{BB962C8B-B14F-4D97-AF65-F5344CB8AC3E}">
        <p14:creationId xmlns:p14="http://schemas.microsoft.com/office/powerpoint/2010/main" xmlns="" val="3299727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Asylum is a </a:t>
            </a:r>
            <a:r>
              <a:rPr lang="en-US" sz="1100" dirty="0"/>
              <a:t>defense to a removal proceeding that many people have heard </a:t>
            </a:r>
            <a:r>
              <a:rPr lang="en-US" sz="1100" dirty="0" smtClean="0"/>
              <a:t>of.</a:t>
            </a:r>
            <a:endParaRPr lang="en-US" sz="1100" dirty="0"/>
          </a:p>
          <a:p>
            <a:pPr marL="165416" indent="-165416">
              <a:buFont typeface="Arial"/>
              <a:buChar char="•"/>
            </a:pPr>
            <a:endParaRPr lang="en-US" sz="1100" dirty="0"/>
          </a:p>
          <a:p>
            <a:pPr marL="165416" indent="-165416">
              <a:buFont typeface="Arial"/>
              <a:buChar char="•"/>
            </a:pPr>
            <a:r>
              <a:rPr lang="en-US" sz="1100" dirty="0"/>
              <a:t>A person can obtain asylum through immigration proceedings OR an affirmative application.  </a:t>
            </a:r>
          </a:p>
          <a:p>
            <a:endParaRPr lang="en-US" sz="1100" dirty="0"/>
          </a:p>
          <a:p>
            <a:pPr marL="165416" indent="-165416">
              <a:buFont typeface="Arial"/>
              <a:buChar char="•"/>
            </a:pPr>
            <a:r>
              <a:rPr lang="en-US" sz="1100" dirty="0"/>
              <a:t>To obtain asylum status, one must prove </a:t>
            </a:r>
            <a:r>
              <a:rPr lang="en-US" sz="1100" dirty="0" smtClean="0"/>
              <a:t>the </a:t>
            </a:r>
            <a:r>
              <a:rPr lang="en-US" sz="1100" dirty="0"/>
              <a:t>three elements </a:t>
            </a:r>
            <a:r>
              <a:rPr lang="en-US" sz="1100" dirty="0" smtClean="0"/>
              <a:t>listed.</a:t>
            </a:r>
            <a:endParaRPr lang="en-US" sz="1100" dirty="0"/>
          </a:p>
          <a:p>
            <a:pPr marL="165416" indent="-165416">
              <a:buFont typeface="Arial"/>
              <a:buChar char="•"/>
            </a:pPr>
            <a:endParaRPr lang="en-US" sz="1100" dirty="0"/>
          </a:p>
          <a:p>
            <a:pPr marL="165416" indent="-165416">
              <a:buFont typeface="Arial"/>
              <a:buChar char="•"/>
            </a:pPr>
            <a:r>
              <a:rPr lang="en-US" sz="1100" dirty="0"/>
              <a:t>Persecution can be </a:t>
            </a:r>
          </a:p>
          <a:p>
            <a:pPr marL="606527" lvl="1" indent="-165416">
              <a:buFont typeface="Arial"/>
              <a:buChar char="•"/>
            </a:pPr>
            <a:r>
              <a:rPr lang="en-US" sz="1100" dirty="0">
                <a:cs typeface="ＭＳ Ｐゴシック" charset="0"/>
              </a:rPr>
              <a:t>threats of harm to the individual, her family, or people similar to her, or </a:t>
            </a:r>
          </a:p>
          <a:p>
            <a:pPr marL="606527" lvl="1" indent="-165416">
              <a:buFont typeface="Arial"/>
              <a:buChar char="•"/>
            </a:pPr>
            <a:r>
              <a:rPr lang="en-US" sz="1100" dirty="0">
                <a:cs typeface="ＭＳ Ｐゴシック" charset="0"/>
              </a:rPr>
              <a:t>danger of being threatened, physically or sexually abused, or killed, or of loss of freedom or essential rights.</a:t>
            </a:r>
          </a:p>
          <a:p>
            <a:pPr marL="606527" lvl="1" indent="-165416">
              <a:buFont typeface="Arial"/>
              <a:buChar char="•"/>
            </a:pPr>
            <a:endParaRPr lang="en-US" sz="1100" dirty="0">
              <a:cs typeface="ＭＳ Ｐゴシック" charset="0"/>
            </a:endParaRPr>
          </a:p>
          <a:p>
            <a:pPr marL="165416" indent="-165416">
              <a:buFont typeface="Arial"/>
              <a:buChar char="•"/>
            </a:pPr>
            <a:r>
              <a:rPr lang="en-US" sz="1100" dirty="0"/>
              <a:t>The persecution must be on account of the </a:t>
            </a:r>
            <a:r>
              <a:rPr lang="en-US" sz="1100" dirty="0" smtClean="0"/>
              <a:t>person’s race, religion, nationality, political opinion, or social group (e.g., ethnic group, sexual orientation, women fearing genital mutilation)</a:t>
            </a:r>
          </a:p>
          <a:p>
            <a:pPr marL="165416" indent="-165416">
              <a:buFont typeface="Arial"/>
              <a:buChar char="•"/>
            </a:pPr>
            <a:endParaRPr lang="en-US" sz="1100" dirty="0" smtClean="0"/>
          </a:p>
          <a:p>
            <a:pPr marL="165416" indent="-165416">
              <a:buFont typeface="Arial"/>
              <a:buChar char="•"/>
            </a:pPr>
            <a:r>
              <a:rPr lang="en-US" sz="1100" dirty="0" smtClean="0"/>
              <a:t>After one year, a person granted asylum can seek legal permanent status.</a:t>
            </a:r>
            <a:endParaRPr lang="en-US" sz="1100" dirty="0"/>
          </a:p>
          <a:p>
            <a:endParaRPr lang="en-US" sz="1100" dirty="0"/>
          </a:p>
          <a:p>
            <a:pPr marL="441111" lvl="1"/>
            <a:endParaRPr lang="en-US" sz="1100" dirty="0">
              <a:cs typeface="ＭＳ Ｐゴシック" charset="0"/>
            </a:endParaRPr>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13</a:t>
            </a:fld>
            <a:endParaRPr lang="en-US"/>
          </a:p>
        </p:txBody>
      </p:sp>
    </p:spTree>
    <p:extLst>
      <p:ext uri="{BB962C8B-B14F-4D97-AF65-F5344CB8AC3E}">
        <p14:creationId xmlns:p14="http://schemas.microsoft.com/office/powerpoint/2010/main" xmlns="" val="2474266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416" indent="-165416" eaLnBrk="1" hangingPunct="1">
              <a:buFont typeface="Arial"/>
              <a:buChar char="•"/>
            </a:pPr>
            <a:r>
              <a:rPr lang="en-US" sz="1600" dirty="0" smtClean="0"/>
              <a:t>Let’s pretend</a:t>
            </a:r>
            <a:r>
              <a:rPr lang="en-US" sz="1600" baseline="0" dirty="0" smtClean="0"/>
              <a:t> the Sanjay Gupta (Indian American) was not born in Michigan and instead was born in a country who’s government didn’t like neurosurgeons.  Would he qualify?</a:t>
            </a:r>
          </a:p>
          <a:p>
            <a:pPr marL="622616" lvl="1" indent="-165416" eaLnBrk="1" hangingPunct="1">
              <a:buFont typeface="Arial"/>
              <a:buChar char="•"/>
            </a:pPr>
            <a:r>
              <a:rPr lang="en-US" sz="1600" baseline="0" dirty="0" smtClean="0"/>
              <a:t>No, because it is not for one of the characteristics.  </a:t>
            </a:r>
          </a:p>
          <a:p>
            <a:pPr marL="622616" marR="0" lvl="1" indent="-165416" algn="l" defTabSz="914400" rtl="0" eaLnBrk="1" fontAlgn="base" latinLnBrk="0" hangingPunct="1">
              <a:lnSpc>
                <a:spcPct val="100000"/>
              </a:lnSpc>
              <a:spcBef>
                <a:spcPct val="30000"/>
              </a:spcBef>
              <a:spcAft>
                <a:spcPct val="0"/>
              </a:spcAft>
              <a:buClrTx/>
              <a:buSzTx/>
              <a:buFont typeface="Arial"/>
              <a:buChar char="•"/>
              <a:tabLst/>
              <a:defRPr/>
            </a:pPr>
            <a:r>
              <a:rPr lang="en-US" sz="1600" dirty="0" smtClean="0"/>
              <a:t>The persecution must be on account of the person’s race, religion, nationality, political opinion, or social group (e.g., ethnic group, sexual orientation, women fearing genital mutilation</a:t>
            </a:r>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Immigrant crime victims may be eligible</a:t>
            </a:r>
            <a:r>
              <a:rPr lang="en-US" baseline="0" dirty="0" smtClean="0"/>
              <a:t> if they:</a:t>
            </a:r>
          </a:p>
          <a:p>
            <a:r>
              <a:rPr lang="en-US" baseline="0" dirty="0" smtClean="0"/>
              <a:t>	•Suffered substantial physical or mental abuse as a result of certain crimes; and</a:t>
            </a:r>
          </a:p>
          <a:p>
            <a:r>
              <a:rPr lang="en-US" baseline="0" dirty="0" smtClean="0"/>
              <a:t>	•Are willing to help or have helped law enforcement investigate and prosecute the underlying crime.</a:t>
            </a:r>
            <a:endParaRPr lang="en-US" dirty="0"/>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15</a:t>
            </a:fld>
            <a:endParaRPr lang="en-US"/>
          </a:p>
        </p:txBody>
      </p:sp>
    </p:spTree>
    <p:extLst>
      <p:ext uri="{BB962C8B-B14F-4D97-AF65-F5344CB8AC3E}">
        <p14:creationId xmlns:p14="http://schemas.microsoft.com/office/powerpoint/2010/main" xmlns="" val="572665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29702"/>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marL="165416" lvl="1" indent="-165416" defTabSz="882221" eaLnBrk="1" hangingPunct="1">
              <a:buFont typeface="Arial"/>
              <a:buChar char="•"/>
              <a:defRPr/>
            </a:pPr>
            <a:r>
              <a:rPr lang="en-US" sz="1100" dirty="0" smtClean="0"/>
              <a:t>The last topic that I’d like to talk about today is what happens in a typical immigration court case.</a:t>
            </a:r>
            <a:endParaRPr lang="en-US" sz="1100" dirty="0"/>
          </a:p>
          <a:p>
            <a:pPr marL="165416" lvl="1" indent="-165416" defTabSz="882221" eaLnBrk="1" hangingPunct="1">
              <a:buFont typeface="Arial"/>
              <a:buChar char="•"/>
              <a:defRPr/>
            </a:pPr>
            <a:endParaRPr lang="en-US" sz="1100" dirty="0"/>
          </a:p>
          <a:p>
            <a:pPr marL="165416" lvl="1" indent="-165416" defTabSz="882221" eaLnBrk="1" hangingPunct="1">
              <a:buFont typeface="Arial"/>
              <a:buChar char="•"/>
              <a:defRPr/>
            </a:pPr>
            <a:r>
              <a:rPr lang="en-US" sz="1100" dirty="0"/>
              <a:t>Imagine that a person who is not a U.S. citizen is stopped for speeding.  The driver has been drinking and does not have a valid driver’s license.  The driver is thus arrested for driving under the influence and for driving without a license.  As a result, charges are brought against the driver in the state court system – not the immigration courts.</a:t>
            </a:r>
            <a:r>
              <a:rPr lang="en-US" sz="1100" b="1" dirty="0"/>
              <a:t> </a:t>
            </a:r>
            <a:endParaRPr lang="en-US" sz="1000" dirty="0"/>
          </a:p>
        </p:txBody>
      </p:sp>
      <p:sp>
        <p:nvSpPr>
          <p:cNvPr id="30724"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marL="165416" lvl="1" indent="-165416" defTabSz="882221">
              <a:lnSpc>
                <a:spcPct val="80000"/>
              </a:lnSpc>
              <a:buFont typeface="Arial"/>
              <a:buChar char="•"/>
              <a:defRPr/>
            </a:pPr>
            <a:r>
              <a:rPr lang="en-US" sz="1100" dirty="0"/>
              <a:t>In a criminal case in state or federal court, the prosecution has the burden of proving beyond a reasonable doubt that the person accused of a crime (the defendant) committed the crime or crimes charged. </a:t>
            </a:r>
          </a:p>
          <a:p>
            <a:pPr marL="165416" lvl="1" indent="-165416" defTabSz="882221">
              <a:lnSpc>
                <a:spcPct val="80000"/>
              </a:lnSpc>
              <a:buFont typeface="Arial"/>
              <a:buChar char="•"/>
              <a:defRPr/>
            </a:pPr>
            <a:r>
              <a:rPr lang="en-US" sz="1100" dirty="0"/>
              <a:t>Most criminal cases do not go to trial.  Most are resolved by a negotiated agreement between the prosecution and the defendant in which the defendant agrees to “plead guilty,” perhaps to a lesser charge.  In other words, the defendant agrees that he or she is guilty of a crime in order to avoid a trial and the risk of being convicted of a more serious crime.  This agreement is called a plea agreement. </a:t>
            </a:r>
          </a:p>
          <a:p>
            <a:pPr marL="165416" lvl="1" indent="-165416" defTabSz="882221">
              <a:lnSpc>
                <a:spcPct val="80000"/>
              </a:lnSpc>
              <a:buFont typeface="Arial"/>
              <a:buChar char="•"/>
              <a:defRPr/>
            </a:pPr>
            <a:r>
              <a:rPr lang="en-US" sz="1100" dirty="0"/>
              <a:t>If a defendant in a criminal case </a:t>
            </a:r>
            <a:r>
              <a:rPr lang="en-US" sz="1000" dirty="0"/>
              <a:t>pleads guilty to a crime, then he is convicted of that crime, just as if he went to a trial and a jury found him guilty.</a:t>
            </a:r>
            <a:r>
              <a:rPr lang="en-US" sz="1000" b="1" dirty="0"/>
              <a:t> </a:t>
            </a:r>
            <a:endParaRPr lang="en-US" sz="1000" dirty="0"/>
          </a:p>
          <a:p>
            <a:pPr marL="0" lvl="1" defTabSz="882221">
              <a:lnSpc>
                <a:spcPct val="80000"/>
              </a:lnSpc>
              <a:defRPr/>
            </a:pPr>
            <a:endParaRPr lang="en-US" sz="1000" dirty="0"/>
          </a:p>
          <a:p>
            <a:pPr>
              <a:lnSpc>
                <a:spcPct val="80000"/>
              </a:lnSpc>
            </a:pPr>
            <a:endParaRPr lang="es-MX" dirty="0" smtClean="0"/>
          </a:p>
        </p:txBody>
      </p:sp>
      <p:sp>
        <p:nvSpPr>
          <p:cNvPr id="32771" name="Footer Placeholder 3"/>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81100" y="696913"/>
            <a:ext cx="4649788" cy="3487737"/>
          </a:xfrm>
          <a:ln/>
        </p:spPr>
      </p:sp>
      <p:sp>
        <p:nvSpPr>
          <p:cNvPr id="64515" name="Rectangle 3"/>
          <p:cNvSpPr>
            <a:spLocks noGrp="1" noChangeArrowheads="1"/>
          </p:cNvSpPr>
          <p:nvPr>
            <p:ph type="body" idx="1"/>
          </p:nvPr>
        </p:nvSpPr>
        <p:spPr>
          <a:xfrm>
            <a:off x="701345" y="4416099"/>
            <a:ext cx="5846563" cy="4183995"/>
          </a:xfrm>
          <a:noFill/>
          <a:ln/>
        </p:spPr>
        <p:txBody>
          <a:bodyPr lIns="92365" tIns="46183" rIns="92365" bIns="46183"/>
          <a:lstStyle/>
          <a:p>
            <a:pPr marL="165416" indent="-165416" eaLnBrk="1" hangingPunct="1">
              <a:buFont typeface="Arial"/>
              <a:buChar char="•"/>
            </a:pPr>
            <a:r>
              <a:rPr lang="en-US" sz="1100" dirty="0">
                <a:cs typeface="+mn-cs"/>
              </a:rPr>
              <a:t>Back to our hypothetical.  While in jail, driver was asked if he is a U.S. citizen.  Because he could not show that he is a U.S. citizen, he became the subject of an </a:t>
            </a:r>
            <a:r>
              <a:rPr lang="en-US" sz="1100" dirty="0" smtClean="0">
                <a:cs typeface="+mn-cs"/>
              </a:rPr>
              <a:t>ICE hold. </a:t>
            </a:r>
            <a:r>
              <a:rPr lang="en-US" sz="1100" dirty="0">
                <a:cs typeface="+mn-cs"/>
              </a:rPr>
              <a:t>When he finishes his jail time, local jail officials may continue to hold him in jail for an additional 48 hours to allow ICE officials to pick him up.  When ICE picks him up, custody transfers from the state to federal immigration authorities.</a:t>
            </a:r>
          </a:p>
          <a:p>
            <a:pPr marL="165416" lvl="2" indent="-165416" defTabSz="882221" eaLnBrk="1" hangingPunct="1">
              <a:buFont typeface="Arial"/>
              <a:buChar char="•"/>
              <a:defRPr/>
            </a:pPr>
            <a:r>
              <a:rPr lang="en-US" sz="1100" dirty="0"/>
              <a:t>If our driver is not picked up in 48 hours, then ordinarily, he should be released by the state authorities.  If he is not released, then he can challenge his continued detention.  He would do this by filing in the federal district court a document asking the court to order that he be released.  If the federal district court grants this request, then the local authorities may be ordered to release the driver.  Even if our driver is not transferred to ICE custody within 48 hours, however, ICE might still take action by, for example, issuing a notice requiring the driver to appear in the immigration court.</a:t>
            </a:r>
            <a:r>
              <a:rPr lang="en-US" sz="1100" b="1" dirty="0"/>
              <a:t> </a:t>
            </a:r>
            <a:endParaRPr lang="en-US" sz="1000" dirty="0"/>
          </a:p>
          <a:p>
            <a:pPr eaLnBrk="1" hangingPunct="1"/>
            <a:endParaRPr lang="es-MX" dirty="0" smtClean="0"/>
          </a:p>
        </p:txBody>
      </p:sp>
      <p:sp>
        <p:nvSpPr>
          <p:cNvPr id="36867" name="Footer Placeholder 3"/>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3239" tIns="46620" rIns="93239" bIns="46620" anchor="b"/>
          <a:lstStyle/>
          <a:p>
            <a:pPr algn="r" eaLnBrk="1" hangingPunct="1"/>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538560" y="4416099"/>
            <a:ext cx="6161484" cy="4417634"/>
          </a:xfrm>
          <a:noFill/>
          <a:ln/>
        </p:spPr>
        <p:txBody>
          <a:bodyPr/>
          <a:lstStyle/>
          <a:p>
            <a:pPr marL="165416" marR="0" lvl="2" indent="-165416" algn="l" defTabSz="882221" rtl="0" eaLnBrk="1" fontAlgn="base" latinLnBrk="0" hangingPunct="1">
              <a:lnSpc>
                <a:spcPct val="100000"/>
              </a:lnSpc>
              <a:spcBef>
                <a:spcPct val="30000"/>
              </a:spcBef>
              <a:spcAft>
                <a:spcPct val="0"/>
              </a:spcAft>
              <a:buClrTx/>
              <a:buSzTx/>
              <a:buFont typeface="Arial"/>
              <a:buChar char="•"/>
              <a:tabLst/>
              <a:defRPr/>
            </a:pPr>
            <a:r>
              <a:rPr lang="en-US" sz="1100" dirty="0" smtClean="0">
                <a:cs typeface="ＭＳ Ｐゴシック" charset="0"/>
              </a:rPr>
              <a:t>So, assume that ICE took custody of our driver and ICE has decided to seek the driver’s removal.  What happens in the immigration court?</a:t>
            </a:r>
          </a:p>
          <a:p>
            <a:pPr marL="165416" lvl="2" indent="-165416" defTabSz="882221" eaLnBrk="1" hangingPunct="1">
              <a:buFont typeface="Arial"/>
              <a:buNone/>
              <a:defRPr/>
            </a:pPr>
            <a:endParaRPr lang="en-US" sz="1100" dirty="0" smtClean="0"/>
          </a:p>
          <a:p>
            <a:pPr marL="165416" lvl="2" indent="-165416" defTabSz="882221" eaLnBrk="1" hangingPunct="1">
              <a:buFont typeface="Arial"/>
              <a:buChar char="•"/>
              <a:defRPr/>
            </a:pPr>
            <a:r>
              <a:rPr lang="en-US" sz="1100" dirty="0" smtClean="0"/>
              <a:t>An </a:t>
            </a:r>
            <a:r>
              <a:rPr lang="en-US" sz="1100" dirty="0"/>
              <a:t>immigrant in U.S. immigration court is called the respondent. </a:t>
            </a:r>
          </a:p>
          <a:p>
            <a:pPr marL="0" lvl="2" defTabSz="882221" eaLnBrk="1" hangingPunct="1">
              <a:defRPr/>
            </a:pPr>
            <a:endParaRPr lang="en-US" sz="1100" dirty="0"/>
          </a:p>
          <a:p>
            <a:pPr marL="165416" lvl="2" indent="-165416" defTabSz="882221" eaLnBrk="1" hangingPunct="1">
              <a:buFont typeface="Arial"/>
              <a:buChar char="•"/>
              <a:defRPr/>
            </a:pPr>
            <a:r>
              <a:rPr lang="en-US" sz="1100" dirty="0"/>
              <a:t>A respondent has a right to be represented by an attorney, but at no cost to the government.  This means that a respondent must hire a private immigration attorney, find counsel to represent him or her for free, or represent himself or herself.  The government will </a:t>
            </a:r>
            <a:r>
              <a:rPr lang="en-US" sz="1100" b="1" u="sng" dirty="0"/>
              <a:t>not</a:t>
            </a:r>
            <a:r>
              <a:rPr lang="en-US" sz="1100" dirty="0"/>
              <a:t> provide an attorney to represent the respondent.</a:t>
            </a:r>
            <a:endParaRPr lang="en-US" sz="1000" dirty="0"/>
          </a:p>
          <a:p>
            <a:pPr eaLnBrk="1" hangingPunct="1"/>
            <a:endParaRPr lang="es-ES" dirty="0" smtClean="0"/>
          </a:p>
        </p:txBody>
      </p:sp>
      <p:sp>
        <p:nvSpPr>
          <p:cNvPr id="38916"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416" indent="-165416" defTabSz="882221">
              <a:buFont typeface="Arial"/>
              <a:buChar char="•"/>
              <a:defRPr/>
            </a:pPr>
            <a:r>
              <a:rPr lang="en-US" dirty="0" smtClean="0"/>
              <a:t>They are all American</a:t>
            </a:r>
            <a:r>
              <a:rPr lang="en-US" baseline="0" dirty="0" smtClean="0"/>
              <a:t> citizens, immigrants themselves or descended from immigrants.</a:t>
            </a:r>
          </a:p>
          <a:p>
            <a:pPr marL="165416" indent="-165416" defTabSz="882221">
              <a:defRPr/>
            </a:pPr>
            <a:endParaRPr lang="en-US" baseline="0" dirty="0" smtClean="0"/>
          </a:p>
          <a:p>
            <a:pPr marL="165416" indent="-165416" defTabSz="882221">
              <a:buFont typeface="Arial"/>
              <a:buChar char="•"/>
              <a:defRPr/>
            </a:pPr>
            <a:r>
              <a:rPr lang="en-US" dirty="0" smtClean="0"/>
              <a:t>The United States is a mosaic of people, most of whom, directly or through ancestors, come from all over the world, but outside the United States.</a:t>
            </a:r>
          </a:p>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3239" tIns="46620" rIns="93239" bIns="46620" anchor="b"/>
          <a:lstStyle/>
          <a:p>
            <a:pPr algn="r" eaLnBrk="1" hangingPunct="1"/>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538560" y="4416099"/>
            <a:ext cx="6161484" cy="4417634"/>
          </a:xfrm>
          <a:noFill/>
          <a:ln/>
        </p:spPr>
        <p:txBody>
          <a:bodyPr/>
          <a:lstStyle/>
          <a:p>
            <a:pPr marL="165416" lvl="2" indent="-165416" defTabSz="882221" eaLnBrk="1" hangingPunct="1">
              <a:buFont typeface="Arial"/>
              <a:buChar char="•"/>
              <a:defRPr/>
            </a:pPr>
            <a:r>
              <a:rPr lang="en-US" sz="1100" dirty="0" smtClean="0"/>
              <a:t>An </a:t>
            </a:r>
            <a:r>
              <a:rPr lang="en-US" sz="1100" dirty="0"/>
              <a:t>immigration judge will determine whether a person who is not a U.S. citizen may remain in the United States or must be removed. </a:t>
            </a:r>
          </a:p>
          <a:p>
            <a:pPr marL="0" lvl="2" defTabSz="882221" eaLnBrk="1" hangingPunct="1">
              <a:defRPr/>
            </a:pPr>
            <a:endParaRPr lang="en-US" sz="1100" dirty="0"/>
          </a:p>
          <a:p>
            <a:pPr marL="165416" lvl="2" indent="-165416" defTabSz="882221" eaLnBrk="1" hangingPunct="1">
              <a:buFont typeface="Arial"/>
              <a:buChar char="•"/>
              <a:defRPr/>
            </a:pPr>
            <a:r>
              <a:rPr lang="en-US" sz="1100" dirty="0"/>
              <a:t>There is no jury in immigration court. </a:t>
            </a:r>
            <a:endParaRPr lang="en-US" sz="1000" dirty="0"/>
          </a:p>
          <a:p>
            <a:pPr eaLnBrk="1" hangingPunct="1"/>
            <a:endParaRPr lang="es-ES" dirty="0" smtClean="0"/>
          </a:p>
        </p:txBody>
      </p:sp>
      <p:sp>
        <p:nvSpPr>
          <p:cNvPr id="38916"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3239" tIns="46620" rIns="93239" bIns="46620" anchor="b"/>
          <a:lstStyle/>
          <a:p>
            <a:pPr algn="r" eaLnBrk="1" hangingPunct="1"/>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538560" y="4416099"/>
            <a:ext cx="6161484" cy="4417634"/>
          </a:xfrm>
          <a:noFill/>
          <a:ln/>
        </p:spPr>
        <p:txBody>
          <a:bodyPr/>
          <a:lstStyle/>
          <a:p>
            <a:pPr marL="165416" lvl="2" indent="-165416" defTabSz="882221" eaLnBrk="1" hangingPunct="1">
              <a:buFont typeface="Arial"/>
              <a:buChar char="•"/>
              <a:defRPr/>
            </a:pPr>
            <a:r>
              <a:rPr lang="en-US" sz="1100" dirty="0"/>
              <a:t>The ICE attorney, who is the equivalent of the “prosecutor,” presents in writing to the respondent and the immigration judge the reasons why the immigration authorities believe the respondent should be removed. </a:t>
            </a:r>
            <a:endParaRPr lang="en-US" sz="1000" dirty="0"/>
          </a:p>
          <a:p>
            <a:pPr eaLnBrk="1" hangingPunct="1"/>
            <a:endParaRPr lang="es-ES" dirty="0" smtClean="0"/>
          </a:p>
        </p:txBody>
      </p:sp>
      <p:sp>
        <p:nvSpPr>
          <p:cNvPr id="38916"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3239" tIns="46620" rIns="93239" bIns="46620" anchor="b"/>
          <a:lstStyle/>
          <a:p>
            <a:pPr algn="r" eaLnBrk="1" hangingPunct="1"/>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538560" y="4416099"/>
            <a:ext cx="6161484" cy="4417634"/>
          </a:xfrm>
          <a:noFill/>
          <a:ln/>
        </p:spPr>
        <p:txBody>
          <a:bodyPr/>
          <a:lstStyle/>
          <a:p>
            <a:pPr marL="165416" lvl="2" indent="-165416" defTabSz="882221" eaLnBrk="1" hangingPunct="1">
              <a:buFont typeface="Arial"/>
              <a:buChar char="•"/>
              <a:defRPr/>
            </a:pPr>
            <a:r>
              <a:rPr lang="en-US" sz="1100" dirty="0"/>
              <a:t>Immigration court proceedings are recorded. </a:t>
            </a:r>
          </a:p>
          <a:p>
            <a:pPr marL="0" lvl="2" defTabSz="882221" eaLnBrk="1" hangingPunct="1">
              <a:defRPr/>
            </a:pPr>
            <a:endParaRPr lang="en-US" sz="1100" dirty="0"/>
          </a:p>
          <a:p>
            <a:pPr marL="165416" lvl="2" indent="-165416" defTabSz="882221" eaLnBrk="1" hangingPunct="1">
              <a:buFont typeface="Arial"/>
              <a:buChar char="•"/>
              <a:defRPr/>
            </a:pPr>
            <a:r>
              <a:rPr lang="en-US" sz="1100" dirty="0"/>
              <a:t>A respondent who does not speak English will be provided an interpreter in his native language at no cost.  </a:t>
            </a:r>
            <a:endParaRPr lang="en-US" sz="1000" dirty="0"/>
          </a:p>
          <a:p>
            <a:pPr eaLnBrk="1" hangingPunct="1"/>
            <a:endParaRPr lang="es-ES" dirty="0" smtClean="0"/>
          </a:p>
        </p:txBody>
      </p:sp>
      <p:sp>
        <p:nvSpPr>
          <p:cNvPr id="38916"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xfrm>
            <a:off x="538562" y="4343854"/>
            <a:ext cx="5933281" cy="4182458"/>
          </a:xfrm>
          <a:noFill/>
          <a:ln/>
        </p:spPr>
        <p:txBody>
          <a:bodyPr/>
          <a:lstStyle/>
          <a:p>
            <a:pPr marL="165416" indent="-165416" eaLnBrk="1" hangingPunct="1">
              <a:lnSpc>
                <a:spcPct val="80000"/>
              </a:lnSpc>
              <a:buFont typeface="Arial"/>
              <a:buChar char="•"/>
            </a:pPr>
            <a:r>
              <a:rPr lang="en-US" sz="1100" dirty="0">
                <a:cs typeface="+mn-cs"/>
              </a:rPr>
              <a:t>In immigration courts, the first proceedings are a bond hearing and the initial and scheduling </a:t>
            </a:r>
            <a:r>
              <a:rPr lang="en-US" sz="1100" dirty="0" smtClean="0">
                <a:cs typeface="+mn-cs"/>
              </a:rPr>
              <a:t>hearings</a:t>
            </a:r>
            <a:endParaRPr lang="en-US" sz="1100" baseline="0" dirty="0" smtClean="0">
              <a:cs typeface="+mn-cs"/>
            </a:endParaRPr>
          </a:p>
          <a:p>
            <a:pPr marL="165416" indent="-165416" eaLnBrk="1" hangingPunct="1">
              <a:lnSpc>
                <a:spcPct val="80000"/>
              </a:lnSpc>
              <a:buFont typeface="Arial"/>
              <a:buNone/>
            </a:pPr>
            <a:endParaRPr lang="en-US" sz="1100" dirty="0">
              <a:cs typeface="+mn-cs"/>
            </a:endParaRPr>
          </a:p>
          <a:p>
            <a:pPr marL="165416" indent="-165416" eaLnBrk="1" hangingPunct="1">
              <a:lnSpc>
                <a:spcPct val="80000"/>
              </a:lnSpc>
              <a:buFont typeface="Arial"/>
              <a:buChar char="•"/>
            </a:pPr>
            <a:r>
              <a:rPr lang="en-US" sz="1100" u="sng" dirty="0">
                <a:cs typeface="+mn-cs"/>
              </a:rPr>
              <a:t>Bond </a:t>
            </a:r>
            <a:r>
              <a:rPr lang="en-US" sz="1100" u="sng" dirty="0" smtClean="0">
                <a:cs typeface="+mn-cs"/>
              </a:rPr>
              <a:t>hearing</a:t>
            </a:r>
            <a:r>
              <a:rPr lang="en-US" sz="1100" u="none" dirty="0">
                <a:cs typeface="+mn-cs"/>
              </a:rPr>
              <a:t>:</a:t>
            </a:r>
            <a:endParaRPr lang="en-US" sz="1100" u="none" dirty="0" smtClean="0">
              <a:cs typeface="+mn-cs"/>
            </a:endParaRPr>
          </a:p>
          <a:p>
            <a:pPr marL="622616" lvl="1" indent="-165416" eaLnBrk="1" hangingPunct="1">
              <a:lnSpc>
                <a:spcPct val="80000"/>
              </a:lnSpc>
              <a:buFont typeface="Arial"/>
              <a:buChar char="•"/>
            </a:pPr>
            <a:r>
              <a:rPr lang="en-US" sz="1100" u="none" dirty="0" smtClean="0">
                <a:cs typeface="+mn-cs"/>
              </a:rPr>
              <a:t>I</a:t>
            </a:r>
            <a:r>
              <a:rPr lang="en-US" sz="1100" dirty="0" smtClean="0">
                <a:cs typeface="+mn-cs"/>
              </a:rPr>
              <a:t>CE </a:t>
            </a:r>
            <a:r>
              <a:rPr lang="en-US" sz="1100" dirty="0">
                <a:cs typeface="+mn-cs"/>
              </a:rPr>
              <a:t>makes the initial custody/bond determination.</a:t>
            </a:r>
            <a:r>
              <a:rPr lang="en-US" sz="1000" dirty="0">
                <a:cs typeface="+mn-cs"/>
              </a:rPr>
              <a:t>  </a:t>
            </a:r>
            <a:r>
              <a:rPr lang="en-US" sz="1100" dirty="0">
                <a:cs typeface="+mn-cs"/>
              </a:rPr>
              <a:t>Some non-U.S. citizens (i.e. </a:t>
            </a:r>
            <a:r>
              <a:rPr lang="en-US" sz="1100" dirty="0" smtClean="0">
                <a:cs typeface="+mn-cs"/>
              </a:rPr>
              <a:t>if our driver is convicted </a:t>
            </a:r>
            <a:r>
              <a:rPr lang="en-US" sz="1100" dirty="0">
                <a:cs typeface="+mn-cs"/>
              </a:rPr>
              <a:t>of certain serious crimes) are not eligible for release on bond.</a:t>
            </a:r>
            <a:r>
              <a:rPr lang="en-US" sz="1000" dirty="0">
                <a:cs typeface="+mn-cs"/>
              </a:rPr>
              <a:t>  </a:t>
            </a:r>
            <a:endParaRPr lang="en-US" sz="1000" dirty="0" smtClean="0">
              <a:cs typeface="+mn-cs"/>
            </a:endParaRPr>
          </a:p>
          <a:p>
            <a:pPr marL="622616" lvl="1" indent="-165416" eaLnBrk="1" hangingPunct="1">
              <a:lnSpc>
                <a:spcPct val="80000"/>
              </a:lnSpc>
              <a:buFont typeface="Arial"/>
              <a:buChar char="•"/>
            </a:pPr>
            <a:r>
              <a:rPr lang="en-US" sz="1100" dirty="0" smtClean="0">
                <a:cs typeface="+mn-cs"/>
              </a:rPr>
              <a:t>The </a:t>
            </a:r>
            <a:r>
              <a:rPr lang="en-US" sz="1100" dirty="0">
                <a:cs typeface="+mn-cs"/>
              </a:rPr>
              <a:t>bond can be substantial – at least $2,500 and up to $15,000 or </a:t>
            </a:r>
            <a:r>
              <a:rPr lang="en-US" sz="1100" dirty="0" smtClean="0">
                <a:cs typeface="+mn-cs"/>
              </a:rPr>
              <a:t>more.</a:t>
            </a:r>
            <a:r>
              <a:rPr lang="en-US" sz="1000" dirty="0" smtClean="0">
                <a:cs typeface="+mn-cs"/>
              </a:rPr>
              <a:t>  </a:t>
            </a:r>
          </a:p>
          <a:p>
            <a:pPr marL="622616" lvl="1" indent="-165416" eaLnBrk="1" hangingPunct="1">
              <a:lnSpc>
                <a:spcPct val="80000"/>
              </a:lnSpc>
              <a:buFont typeface="Arial"/>
              <a:buChar char="•"/>
            </a:pPr>
            <a:r>
              <a:rPr lang="en-US" sz="1100" dirty="0" smtClean="0">
                <a:cs typeface="+mn-cs"/>
              </a:rPr>
              <a:t>If </a:t>
            </a:r>
            <a:r>
              <a:rPr lang="en-US" sz="1100" dirty="0">
                <a:cs typeface="+mn-cs"/>
              </a:rPr>
              <a:t>ICE </a:t>
            </a:r>
            <a:r>
              <a:rPr lang="en-US" sz="1100" dirty="0" smtClean="0">
                <a:cs typeface="+mn-cs"/>
              </a:rPr>
              <a:t>refuses </a:t>
            </a:r>
            <a:r>
              <a:rPr lang="en-US" sz="1100" dirty="0">
                <a:cs typeface="+mn-cs"/>
              </a:rPr>
              <a:t>bond or sets it at an amount the driver thinks is too high, he can ask the immigration judge to reconsider.</a:t>
            </a:r>
            <a:r>
              <a:rPr lang="en-US" sz="1000" dirty="0">
                <a:cs typeface="+mn-cs"/>
              </a:rPr>
              <a:t>  </a:t>
            </a:r>
            <a:endParaRPr lang="en-US" sz="1000" dirty="0" smtClean="0">
              <a:cs typeface="+mn-cs"/>
            </a:endParaRPr>
          </a:p>
          <a:p>
            <a:pPr marL="622616" lvl="1" indent="-165416" eaLnBrk="1" hangingPunct="1">
              <a:lnSpc>
                <a:spcPct val="80000"/>
              </a:lnSpc>
              <a:buFont typeface="Arial"/>
              <a:buChar char="•"/>
            </a:pPr>
            <a:r>
              <a:rPr lang="en-US" sz="1100" dirty="0" smtClean="0">
                <a:cs typeface="+mn-cs"/>
              </a:rPr>
              <a:t>The </a:t>
            </a:r>
            <a:r>
              <a:rPr lang="en-US" sz="1100" dirty="0">
                <a:cs typeface="+mn-cs"/>
              </a:rPr>
              <a:t>driver must show that he is eligible for the bond, he is a good bond risk, and he will comply with the obligations of the proceedings.</a:t>
            </a:r>
            <a:r>
              <a:rPr lang="en-US" sz="1000" dirty="0">
                <a:cs typeface="+mn-cs"/>
              </a:rPr>
              <a:t>  </a:t>
            </a:r>
            <a:r>
              <a:rPr lang="en-US" sz="1100" dirty="0">
                <a:cs typeface="+mn-cs"/>
              </a:rPr>
              <a:t>If the driver cannot post bond, he may be detained </a:t>
            </a:r>
            <a:r>
              <a:rPr lang="en-US" sz="1100" dirty="0" smtClean="0">
                <a:cs typeface="+mn-cs"/>
              </a:rPr>
              <a:t>before </a:t>
            </a:r>
            <a:r>
              <a:rPr lang="en-US" sz="1100" dirty="0">
                <a:cs typeface="+mn-cs"/>
              </a:rPr>
              <a:t>his case can be heard on the merits</a:t>
            </a:r>
            <a:r>
              <a:rPr lang="en-US" sz="1100" dirty="0" smtClean="0">
                <a:cs typeface="+mn-cs"/>
              </a:rPr>
              <a:t>.</a:t>
            </a:r>
          </a:p>
          <a:p>
            <a:pPr marL="622616" lvl="1" indent="-165416" eaLnBrk="1" hangingPunct="1">
              <a:lnSpc>
                <a:spcPct val="80000"/>
              </a:lnSpc>
              <a:buFont typeface="Arial"/>
              <a:buNone/>
            </a:pPr>
            <a:endParaRPr lang="en-US" sz="1100" dirty="0">
              <a:cs typeface="+mn-cs"/>
            </a:endParaRPr>
          </a:p>
          <a:p>
            <a:pPr marL="165416" indent="-165416" eaLnBrk="1" hangingPunct="1">
              <a:lnSpc>
                <a:spcPct val="80000"/>
              </a:lnSpc>
              <a:buFont typeface="Arial"/>
              <a:buChar char="•"/>
            </a:pPr>
            <a:r>
              <a:rPr lang="en-US" sz="1100" u="sng" dirty="0">
                <a:cs typeface="+mn-cs"/>
              </a:rPr>
              <a:t>Initial and scheduling hearings </a:t>
            </a:r>
            <a:r>
              <a:rPr lang="en-US" sz="1100" dirty="0">
                <a:cs typeface="+mn-cs"/>
              </a:rPr>
              <a:t>- After the custody determination is made, the court conducts a brief initial hearing, called a master calendar hearing.  The purpose of this hearing is to identify the legal issues presented, the possible forms of relief, and the requirements for the final hearing.</a:t>
            </a:r>
            <a:endParaRPr lang="en-US" sz="1000" dirty="0">
              <a:cs typeface="+mn-cs"/>
            </a:endParaRPr>
          </a:p>
          <a:p>
            <a:pPr marL="165416" indent="-165416" eaLnBrk="1" hangingPunct="1">
              <a:lnSpc>
                <a:spcPct val="80000"/>
              </a:lnSpc>
              <a:buFont typeface="Arial"/>
              <a:buChar char="•"/>
            </a:pPr>
            <a:endParaRPr lang="en-US" sz="1100" dirty="0">
              <a:cs typeface="+mn-cs"/>
            </a:endParaRPr>
          </a:p>
          <a:p>
            <a:pPr marL="165416" indent="-165416" eaLnBrk="1" hangingPunct="1">
              <a:lnSpc>
                <a:spcPct val="80000"/>
              </a:lnSpc>
              <a:buFont typeface="Arial"/>
              <a:buChar char="•"/>
            </a:pPr>
            <a:endParaRPr lang="en-US" sz="1000" dirty="0">
              <a:cs typeface="+mn-cs"/>
            </a:endParaRPr>
          </a:p>
          <a:p>
            <a:pPr eaLnBrk="1" hangingPunct="1">
              <a:lnSpc>
                <a:spcPct val="80000"/>
              </a:lnSpc>
            </a:pPr>
            <a:endParaRPr lang="es-MX" dirty="0" smtClean="0"/>
          </a:p>
        </p:txBody>
      </p:sp>
      <p:sp>
        <p:nvSpPr>
          <p:cNvPr id="70660" name="Slide Number Placeholder 3"/>
          <p:cNvSpPr>
            <a:spLocks noGrp="1"/>
          </p:cNvSpPr>
          <p:nvPr>
            <p:ph type="sldNum" sz="quarter" idx="5"/>
          </p:nvPr>
        </p:nvSpPr>
        <p:spPr>
          <a:noFill/>
        </p:spPr>
        <p:txBody>
          <a:bodyPr/>
          <a:lstStyle/>
          <a:p>
            <a:pPr defTabSz="929702"/>
            <a:endParaRPr lang="en-US" dirty="0" smtClean="0"/>
          </a:p>
        </p:txBody>
      </p:sp>
      <p:sp>
        <p:nvSpPr>
          <p:cNvPr id="40964"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marL="165416" indent="-165416" eaLnBrk="1" hangingPunct="1">
              <a:lnSpc>
                <a:spcPct val="150000"/>
              </a:lnSpc>
              <a:buFont typeface="Arial"/>
              <a:buChar char="•"/>
            </a:pPr>
            <a:r>
              <a:rPr lang="en-US" sz="1100" dirty="0">
                <a:cs typeface="+mn-cs"/>
              </a:rPr>
              <a:t>The driver may request copies of documents found in his file at ICE and the court </a:t>
            </a:r>
            <a:r>
              <a:rPr lang="en-US" sz="1100" dirty="0" smtClean="0">
                <a:cs typeface="+mn-cs"/>
              </a:rPr>
              <a:t>file.</a:t>
            </a:r>
            <a:endParaRPr lang="en-US" sz="1100" dirty="0">
              <a:cs typeface="+mn-cs"/>
            </a:endParaRPr>
          </a:p>
          <a:p>
            <a:pPr eaLnBrk="1" hangingPunct="1">
              <a:lnSpc>
                <a:spcPct val="150000"/>
              </a:lnSpc>
            </a:pPr>
            <a:endParaRPr lang="en-US" sz="1000" dirty="0">
              <a:cs typeface="+mn-cs"/>
            </a:endParaRPr>
          </a:p>
          <a:p>
            <a:pPr marL="165416" indent="-165416" eaLnBrk="1" hangingPunct="1">
              <a:lnSpc>
                <a:spcPct val="150000"/>
              </a:lnSpc>
              <a:buFont typeface="Arial"/>
              <a:buChar char="•"/>
            </a:pPr>
            <a:r>
              <a:rPr lang="en-US" sz="1100" dirty="0">
                <a:cs typeface="+mn-cs"/>
              </a:rPr>
              <a:t>It may take three to five months for him to receive the documents.  </a:t>
            </a:r>
            <a:endParaRPr lang="en-US" sz="1100" dirty="0" smtClean="0">
              <a:cs typeface="+mn-cs"/>
            </a:endParaRPr>
          </a:p>
          <a:p>
            <a:pPr marL="165416" indent="-165416" eaLnBrk="1" hangingPunct="1">
              <a:lnSpc>
                <a:spcPct val="150000"/>
              </a:lnSpc>
              <a:buFont typeface="Arial"/>
              <a:buChar char="•"/>
            </a:pPr>
            <a:endParaRPr lang="en-US" sz="1100" dirty="0" smtClean="0">
              <a:cs typeface="+mn-cs"/>
            </a:endParaRPr>
          </a:p>
          <a:p>
            <a:pPr marL="165416" indent="-165416" eaLnBrk="1" hangingPunct="1">
              <a:lnSpc>
                <a:spcPct val="150000"/>
              </a:lnSpc>
              <a:buFont typeface="Arial"/>
              <a:buChar char="•"/>
            </a:pPr>
            <a:r>
              <a:rPr lang="en-US" sz="1100" dirty="0" smtClean="0">
                <a:cs typeface="+mn-cs"/>
              </a:rPr>
              <a:t>If </a:t>
            </a:r>
            <a:r>
              <a:rPr lang="en-US" sz="1100" dirty="0">
                <a:cs typeface="+mn-cs"/>
              </a:rPr>
              <a:t>the immigrant was unable to post bond, he will remain in detention while the document request is processed.</a:t>
            </a:r>
            <a:endParaRPr lang="en-US" sz="1000" dirty="0">
              <a:cs typeface="+mn-cs"/>
            </a:endParaRPr>
          </a:p>
          <a:p>
            <a:pPr eaLnBrk="1" hangingPunct="1">
              <a:lnSpc>
                <a:spcPct val="150000"/>
              </a:lnSpc>
            </a:pPr>
            <a:endParaRPr lang="es-MX" dirty="0" smtClean="0"/>
          </a:p>
        </p:txBody>
      </p:sp>
      <p:sp>
        <p:nvSpPr>
          <p:cNvPr id="72708" name="Slide Number Placeholder 3"/>
          <p:cNvSpPr>
            <a:spLocks noGrp="1"/>
          </p:cNvSpPr>
          <p:nvPr>
            <p:ph type="sldNum" sz="quarter" idx="5"/>
          </p:nvPr>
        </p:nvSpPr>
        <p:spPr>
          <a:noFill/>
        </p:spPr>
        <p:txBody>
          <a:bodyPr/>
          <a:lstStyle/>
          <a:p>
            <a:pPr defTabSz="929702"/>
            <a:endParaRPr lang="en-US" dirty="0" smtClean="0"/>
          </a:p>
        </p:txBody>
      </p:sp>
      <p:sp>
        <p:nvSpPr>
          <p:cNvPr id="43012"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marL="165416" indent="-165416" eaLnBrk="1" hangingPunct="1">
              <a:lnSpc>
                <a:spcPct val="150000"/>
              </a:lnSpc>
              <a:buFont typeface="Arial"/>
              <a:buChar char="•"/>
            </a:pPr>
            <a:r>
              <a:rPr lang="en-US" sz="1100" dirty="0">
                <a:cs typeface="+mn-cs"/>
              </a:rPr>
              <a:t>The merits </a:t>
            </a:r>
            <a:r>
              <a:rPr lang="en-US" sz="1100" dirty="0" smtClean="0">
                <a:cs typeface="+mn-cs"/>
              </a:rPr>
              <a:t>hearing (trial) is </a:t>
            </a:r>
            <a:r>
              <a:rPr lang="en-US" sz="1100" dirty="0">
                <a:cs typeface="+mn-cs"/>
              </a:rPr>
              <a:t>held for taking witness testimony, considering applications and documents, and the presentation of legal arguments by the government and the immigrant.  Hearings usually take place in a single day or less.</a:t>
            </a:r>
            <a:endParaRPr lang="en-US" sz="1000" dirty="0">
              <a:cs typeface="+mn-cs"/>
            </a:endParaRPr>
          </a:p>
          <a:p>
            <a:pPr marL="165416" indent="-165416" eaLnBrk="1" hangingPunct="1">
              <a:lnSpc>
                <a:spcPct val="150000"/>
              </a:lnSpc>
              <a:buFont typeface="Arial"/>
              <a:buChar char="•"/>
            </a:pPr>
            <a:r>
              <a:rPr lang="en-US" sz="1100" dirty="0">
                <a:cs typeface="+mn-cs"/>
              </a:rPr>
              <a:t>While the Immigration Judge decides how each hearing is conducted, parties </a:t>
            </a:r>
            <a:r>
              <a:rPr lang="en-US" sz="1100" dirty="0" smtClean="0">
                <a:cs typeface="+mn-cs"/>
              </a:rPr>
              <a:t>generally have to</a:t>
            </a:r>
            <a:r>
              <a:rPr lang="en-US" sz="1100" dirty="0">
                <a:cs typeface="+mn-cs"/>
              </a:rPr>
              <a:t>:</a:t>
            </a:r>
            <a:r>
              <a:rPr lang="en-US" sz="1000" dirty="0">
                <a:cs typeface="+mn-cs"/>
              </a:rPr>
              <a:t> </a:t>
            </a:r>
          </a:p>
          <a:p>
            <a:pPr marL="606527" lvl="1" indent="-165416" eaLnBrk="1" hangingPunct="1">
              <a:lnSpc>
                <a:spcPct val="150000"/>
              </a:lnSpc>
              <a:buFont typeface="Arial"/>
              <a:buChar char="•"/>
            </a:pPr>
            <a:r>
              <a:rPr lang="en-US" sz="1100" dirty="0">
                <a:cs typeface="ＭＳ Ｐゴシック" charset="0"/>
              </a:rPr>
              <a:t>Present witnesses,</a:t>
            </a:r>
            <a:r>
              <a:rPr lang="en-US" sz="1100" dirty="0"/>
              <a:t> </a:t>
            </a:r>
            <a:r>
              <a:rPr lang="en-US" sz="1000" dirty="0">
                <a:cs typeface="ＭＳ Ｐゴシック" charset="0"/>
              </a:rPr>
              <a:t>raise any objections to the other party’s testimony, </a:t>
            </a:r>
            <a:r>
              <a:rPr lang="en-US" sz="1000" dirty="0"/>
              <a:t>and </a:t>
            </a:r>
            <a:r>
              <a:rPr lang="en-US" sz="1100" dirty="0"/>
              <a:t>cross-examine opposing witnesses;</a:t>
            </a:r>
          </a:p>
          <a:p>
            <a:pPr marL="606527" lvl="1" indent="-165416" eaLnBrk="1" hangingPunct="1">
              <a:lnSpc>
                <a:spcPct val="150000"/>
              </a:lnSpc>
              <a:buFont typeface="Arial"/>
              <a:buChar char="•"/>
            </a:pPr>
            <a:r>
              <a:rPr lang="en-US" sz="1100" dirty="0"/>
              <a:t>Present documentary </a:t>
            </a:r>
            <a:r>
              <a:rPr lang="en-US" sz="1100" dirty="0">
                <a:cs typeface="ＭＳ Ｐゴシック" charset="0"/>
              </a:rPr>
              <a:t>evidence and object to the other party’s documents; and</a:t>
            </a:r>
            <a:endParaRPr lang="en-US" sz="1100" dirty="0"/>
          </a:p>
          <a:p>
            <a:pPr marL="606527" lvl="1" indent="-165416" eaLnBrk="1" hangingPunct="1">
              <a:lnSpc>
                <a:spcPct val="150000"/>
              </a:lnSpc>
              <a:buFont typeface="Arial"/>
              <a:buChar char="•"/>
            </a:pPr>
            <a:r>
              <a:rPr lang="en-US" sz="1100" dirty="0"/>
              <a:t>Present legal </a:t>
            </a:r>
            <a:r>
              <a:rPr lang="en-US" sz="1100" dirty="0" smtClean="0"/>
              <a:t>arguments.</a:t>
            </a:r>
            <a:endParaRPr lang="en-US" sz="1100" dirty="0"/>
          </a:p>
          <a:p>
            <a:pPr marL="165416" indent="-165416" eaLnBrk="1" hangingPunct="1">
              <a:lnSpc>
                <a:spcPct val="150000"/>
              </a:lnSpc>
              <a:buFont typeface="Arial"/>
              <a:buChar char="•"/>
            </a:pPr>
            <a:r>
              <a:rPr lang="en-US" sz="1100" dirty="0"/>
              <a:t>Respondents without an attorney have the same rights and obligations as represented respondents. </a:t>
            </a:r>
          </a:p>
          <a:p>
            <a:pPr eaLnBrk="1" hangingPunct="1">
              <a:lnSpc>
                <a:spcPct val="150000"/>
              </a:lnSpc>
            </a:pPr>
            <a:endParaRPr lang="es-ES" dirty="0" smtClean="0"/>
          </a:p>
        </p:txBody>
      </p:sp>
      <p:sp>
        <p:nvSpPr>
          <p:cNvPr id="76804" name="Slide Number Placeholder 3"/>
          <p:cNvSpPr>
            <a:spLocks noGrp="1"/>
          </p:cNvSpPr>
          <p:nvPr>
            <p:ph type="sldNum" sz="quarter" idx="5"/>
          </p:nvPr>
        </p:nvSpPr>
        <p:spPr>
          <a:noFill/>
        </p:spPr>
        <p:txBody>
          <a:bodyPr/>
          <a:lstStyle/>
          <a:p>
            <a:pPr defTabSz="929702"/>
            <a:endParaRPr lang="en-US" dirty="0" smtClean="0"/>
          </a:p>
        </p:txBody>
      </p:sp>
      <p:sp>
        <p:nvSpPr>
          <p:cNvPr id="45060"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81100" y="696913"/>
            <a:ext cx="4649788" cy="3487737"/>
          </a:xfrm>
          <a:ln/>
        </p:spPr>
      </p:sp>
      <p:sp>
        <p:nvSpPr>
          <p:cNvPr id="77827" name="Notes Placeholder 2"/>
          <p:cNvSpPr>
            <a:spLocks noGrp="1"/>
          </p:cNvSpPr>
          <p:nvPr>
            <p:ph type="body" idx="1"/>
          </p:nvPr>
        </p:nvSpPr>
        <p:spPr>
          <a:xfrm>
            <a:off x="701346" y="4416099"/>
            <a:ext cx="5607712" cy="4183995"/>
          </a:xfrm>
          <a:noFill/>
          <a:ln/>
        </p:spPr>
        <p:txBody>
          <a:bodyPr lIns="92365" tIns="46183" rIns="92365" bIns="46183"/>
          <a:lstStyle/>
          <a:p>
            <a:pPr marL="165416" indent="-165416">
              <a:buFont typeface="Arial"/>
              <a:buChar char="•"/>
            </a:pPr>
            <a:r>
              <a:rPr lang="en-US" sz="1100" dirty="0"/>
              <a:t>In making their decisions, U.S. immigration courts are bound by the U.S. Constitution, U.S. statutes like the Immigration and Nationality Act, U.S. agency regulations, and prior decisions of the Board of Immigration Appeals (BIA) and federal courts. </a:t>
            </a:r>
            <a:endParaRPr lang="es-MX" dirty="0" smtClean="0"/>
          </a:p>
        </p:txBody>
      </p:sp>
      <p:sp>
        <p:nvSpPr>
          <p:cNvPr id="77828" name="Slide Number Placeholder 3"/>
          <p:cNvSpPr txBox="1">
            <a:spLocks noGrp="1"/>
          </p:cNvSpPr>
          <p:nvPr/>
        </p:nvSpPr>
        <p:spPr bwMode="auto">
          <a:xfrm>
            <a:off x="3970734" y="8829121"/>
            <a:ext cx="3038145" cy="465744"/>
          </a:xfrm>
          <a:prstGeom prst="rect">
            <a:avLst/>
          </a:prstGeom>
          <a:noFill/>
          <a:ln w="9525">
            <a:noFill/>
            <a:miter lim="800000"/>
            <a:headEnd/>
            <a:tailEnd/>
          </a:ln>
        </p:spPr>
        <p:txBody>
          <a:bodyPr lIns="92365" tIns="46183" rIns="92365" bIns="46183" anchor="b"/>
          <a:lstStyle/>
          <a:p>
            <a:pPr algn="r" defTabSz="922044" eaLnBrk="1" hangingPunct="1"/>
            <a:endParaRPr lang="en-US" dirty="0"/>
          </a:p>
        </p:txBody>
      </p:sp>
      <p:sp>
        <p:nvSpPr>
          <p:cNvPr id="47108"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81100" y="696913"/>
            <a:ext cx="4649788" cy="3487737"/>
          </a:xfrm>
          <a:ln/>
        </p:spPr>
      </p:sp>
      <p:sp>
        <p:nvSpPr>
          <p:cNvPr id="80899" name="Notes Placeholder 2"/>
          <p:cNvSpPr>
            <a:spLocks noGrp="1"/>
          </p:cNvSpPr>
          <p:nvPr>
            <p:ph type="body" idx="1"/>
          </p:nvPr>
        </p:nvSpPr>
        <p:spPr>
          <a:xfrm>
            <a:off x="701346" y="4416099"/>
            <a:ext cx="5607712" cy="4183995"/>
          </a:xfrm>
          <a:noFill/>
          <a:ln/>
        </p:spPr>
        <p:txBody>
          <a:bodyPr lIns="92365" tIns="46183" rIns="92365" bIns="46183"/>
          <a:lstStyle/>
          <a:p>
            <a:pPr marL="165416" indent="-165416">
              <a:buFont typeface="Arial"/>
              <a:buChar char="•"/>
            </a:pPr>
            <a:r>
              <a:rPr lang="en-US" sz="1100" dirty="0">
                <a:cs typeface="+mn-cs"/>
              </a:rPr>
              <a:t>After the parties have presented their cases, the Immigration Judge may </a:t>
            </a:r>
            <a:r>
              <a:rPr lang="en-US" sz="1100" dirty="0" smtClean="0">
                <a:cs typeface="+mn-cs"/>
              </a:rPr>
              <a:t>give </a:t>
            </a:r>
            <a:r>
              <a:rPr lang="en-US" sz="1100" dirty="0">
                <a:cs typeface="+mn-cs"/>
              </a:rPr>
              <a:t>an oral decision at the hearing’s conclusion, or </a:t>
            </a:r>
            <a:r>
              <a:rPr lang="en-US" sz="1100" dirty="0" smtClean="0">
                <a:cs typeface="+mn-cs"/>
              </a:rPr>
              <a:t>give an oral </a:t>
            </a:r>
            <a:r>
              <a:rPr lang="en-US" sz="1100" dirty="0">
                <a:cs typeface="+mn-cs"/>
              </a:rPr>
              <a:t>or written decision on a later date.  </a:t>
            </a:r>
            <a:endParaRPr lang="en-US" sz="1100" dirty="0" smtClean="0">
              <a:cs typeface="+mn-cs"/>
            </a:endParaRPr>
          </a:p>
          <a:p>
            <a:pPr marL="165416" indent="-165416">
              <a:buFont typeface="Arial"/>
              <a:buChar char="•"/>
            </a:pPr>
            <a:r>
              <a:rPr lang="en-US" sz="1100" dirty="0" smtClean="0">
                <a:cs typeface="+mn-cs"/>
              </a:rPr>
              <a:t>As </a:t>
            </a:r>
            <a:r>
              <a:rPr lang="en-US" sz="1100" dirty="0">
                <a:cs typeface="+mn-cs"/>
              </a:rPr>
              <a:t>previously discussed, a number of outcomes are possible:</a:t>
            </a:r>
            <a:r>
              <a:rPr lang="en-US" sz="1000" dirty="0">
                <a:cs typeface="+mn-cs"/>
              </a:rPr>
              <a:t> </a:t>
            </a:r>
            <a:endParaRPr lang="en-US" sz="1000" dirty="0" smtClean="0">
              <a:cs typeface="+mn-cs"/>
            </a:endParaRPr>
          </a:p>
          <a:p>
            <a:pPr marL="622616" lvl="1" indent="-165416">
              <a:buFont typeface="Arial"/>
              <a:buChar char="•"/>
            </a:pPr>
            <a:r>
              <a:rPr lang="en-US" sz="1000" dirty="0" smtClean="0">
                <a:cs typeface="+mn-cs"/>
              </a:rPr>
              <a:t>1</a:t>
            </a:r>
            <a:r>
              <a:rPr lang="en-US" sz="1000" dirty="0">
                <a:cs typeface="+mn-cs"/>
              </a:rPr>
              <a:t>) </a:t>
            </a:r>
            <a:r>
              <a:rPr lang="en-US" sz="1100" dirty="0">
                <a:cs typeface="+mn-cs"/>
              </a:rPr>
              <a:t>The court might decide that the driver must be removed; </a:t>
            </a:r>
            <a:endParaRPr lang="en-US" sz="1100" dirty="0" smtClean="0">
              <a:cs typeface="+mn-cs"/>
            </a:endParaRPr>
          </a:p>
          <a:p>
            <a:pPr marL="622616" lvl="1" indent="-165416">
              <a:buFont typeface="Arial"/>
              <a:buChar char="•"/>
            </a:pPr>
            <a:r>
              <a:rPr lang="en-US" sz="1100" dirty="0" smtClean="0">
                <a:cs typeface="+mn-cs"/>
              </a:rPr>
              <a:t>2</a:t>
            </a:r>
            <a:r>
              <a:rPr lang="en-US" sz="1100" dirty="0">
                <a:cs typeface="+mn-cs"/>
              </a:rPr>
              <a:t>) He may be granted voluntary departure; or </a:t>
            </a:r>
            <a:endParaRPr lang="en-US" sz="1100" dirty="0" smtClean="0">
              <a:cs typeface="+mn-cs"/>
            </a:endParaRPr>
          </a:p>
          <a:p>
            <a:pPr marL="622616" lvl="1" indent="-165416">
              <a:buFont typeface="Arial"/>
              <a:buChar char="•"/>
            </a:pPr>
            <a:r>
              <a:rPr lang="en-US" sz="1100" dirty="0" smtClean="0">
                <a:cs typeface="+mn-cs"/>
              </a:rPr>
              <a:t>3</a:t>
            </a:r>
            <a:r>
              <a:rPr lang="en-US" sz="1100" dirty="0">
                <a:cs typeface="+mn-cs"/>
              </a:rPr>
              <a:t>) He may be granted cancellation of removal and be allowed to stay in the U.S. </a:t>
            </a:r>
            <a:endParaRPr lang="en-US" sz="1100" dirty="0" smtClean="0">
              <a:cs typeface="+mn-cs"/>
            </a:endParaRPr>
          </a:p>
          <a:p>
            <a:pPr marL="622616" lvl="1" indent="-165416">
              <a:buFont typeface="Arial"/>
              <a:buNone/>
            </a:pPr>
            <a:endParaRPr lang="en-US" sz="1100" dirty="0" smtClean="0">
              <a:cs typeface="+mn-cs"/>
            </a:endParaRPr>
          </a:p>
          <a:p>
            <a:pPr marL="165416" lvl="0" indent="-165416">
              <a:buFont typeface="Arial"/>
              <a:buChar char="•"/>
            </a:pPr>
            <a:r>
              <a:rPr lang="en-US" sz="1100" dirty="0" smtClean="0">
                <a:cs typeface="+mn-cs"/>
              </a:rPr>
              <a:t>If </a:t>
            </a:r>
            <a:r>
              <a:rPr lang="en-US" sz="1100" dirty="0">
                <a:cs typeface="+mn-cs"/>
              </a:rPr>
              <a:t>the application for relief from removal is granted, the respondent is provided with ICE post-order instructions describing the steps an immigrant should follow to obtain documentation of status</a:t>
            </a:r>
            <a:r>
              <a:rPr lang="en-US" sz="1100" dirty="0" smtClean="0">
                <a:cs typeface="+mn-cs"/>
              </a:rPr>
              <a:t>.  </a:t>
            </a:r>
            <a:r>
              <a:rPr lang="en-US" sz="1100" dirty="0" smtClean="0">
                <a:cs typeface="ＭＳ Ｐゴシック" charset="0"/>
              </a:rPr>
              <a:t>This </a:t>
            </a:r>
            <a:r>
              <a:rPr lang="en-US" sz="1100" dirty="0">
                <a:cs typeface="ＭＳ Ｐゴシック" charset="0"/>
              </a:rPr>
              <a:t>basically involves going to US Citizenship and Immigration </a:t>
            </a:r>
            <a:r>
              <a:rPr lang="en-US" sz="1100" dirty="0" smtClean="0">
                <a:cs typeface="ＭＳ Ｐゴシック" charset="0"/>
              </a:rPr>
              <a:t>Services </a:t>
            </a:r>
            <a:r>
              <a:rPr lang="en-US" sz="1100" dirty="0">
                <a:cs typeface="ＭＳ Ｐゴシック" charset="0"/>
              </a:rPr>
              <a:t>to request that it issue a document showing the immigrant’s status, usually legal permanent residency (a "green card”).  </a:t>
            </a:r>
            <a:endParaRPr lang="en-US" sz="1000" dirty="0">
              <a:cs typeface="ＭＳ Ｐゴシック" charset="0"/>
            </a:endParaRPr>
          </a:p>
          <a:p>
            <a:endParaRPr lang="en-US" sz="1000" dirty="0">
              <a:cs typeface="+mn-cs"/>
            </a:endParaRPr>
          </a:p>
          <a:p>
            <a:endParaRPr lang="es-MX" dirty="0" smtClean="0"/>
          </a:p>
        </p:txBody>
      </p:sp>
      <p:sp>
        <p:nvSpPr>
          <p:cNvPr id="80900" name="Slide Number Placeholder 3"/>
          <p:cNvSpPr txBox="1">
            <a:spLocks noGrp="1"/>
          </p:cNvSpPr>
          <p:nvPr/>
        </p:nvSpPr>
        <p:spPr bwMode="auto">
          <a:xfrm>
            <a:off x="3970734" y="8829121"/>
            <a:ext cx="3038145" cy="465744"/>
          </a:xfrm>
          <a:prstGeom prst="rect">
            <a:avLst/>
          </a:prstGeom>
          <a:noFill/>
          <a:ln w="9525">
            <a:noFill/>
            <a:miter lim="800000"/>
            <a:headEnd/>
            <a:tailEnd/>
          </a:ln>
        </p:spPr>
        <p:txBody>
          <a:bodyPr lIns="92365" tIns="46183" rIns="92365" bIns="46183" anchor="b"/>
          <a:lstStyle/>
          <a:p>
            <a:pPr algn="r" defTabSz="922044" eaLnBrk="1" hangingPunct="1"/>
            <a:endParaRPr lang="en-US" dirty="0"/>
          </a:p>
        </p:txBody>
      </p:sp>
      <p:sp>
        <p:nvSpPr>
          <p:cNvPr id="49156"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970734" y="8830659"/>
            <a:ext cx="3038145" cy="464205"/>
          </a:xfrm>
          <a:prstGeom prst="rect">
            <a:avLst/>
          </a:prstGeom>
          <a:noFill/>
          <a:ln w="9525">
            <a:noFill/>
            <a:miter lim="800000"/>
            <a:headEnd/>
            <a:tailEnd/>
          </a:ln>
        </p:spPr>
        <p:txBody>
          <a:bodyPr lIns="93239" tIns="46620" rIns="93239" bIns="46620" anchor="b"/>
          <a:lstStyle/>
          <a:p>
            <a:pPr algn="r" eaLnBrk="1" hangingPunct="1"/>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marL="165416" indent="-165416" eaLnBrk="1" hangingPunct="1">
              <a:buFont typeface="Arial"/>
              <a:buChar char="•"/>
            </a:pPr>
            <a:r>
              <a:rPr lang="en-US" sz="1100" dirty="0">
                <a:cs typeface="+mn-cs"/>
              </a:rPr>
              <a:t>In order to ensure equal justice under law, the immigration court does not have the last word. </a:t>
            </a:r>
            <a:r>
              <a:rPr lang="en-US" sz="1000" dirty="0">
                <a:cs typeface="+mn-cs"/>
              </a:rPr>
              <a:t> </a:t>
            </a:r>
            <a:endParaRPr lang="en-US" sz="1000" dirty="0" smtClean="0">
              <a:cs typeface="+mn-cs"/>
            </a:endParaRPr>
          </a:p>
          <a:p>
            <a:pPr marL="165416" indent="-165416" eaLnBrk="1" hangingPunct="1">
              <a:buFont typeface="Arial"/>
              <a:buNone/>
            </a:pPr>
            <a:endParaRPr lang="en-US" sz="1000" dirty="0" smtClean="0">
              <a:cs typeface="+mn-cs"/>
            </a:endParaRPr>
          </a:p>
          <a:p>
            <a:pPr marL="622616" lvl="1" indent="-165416" eaLnBrk="1" hangingPunct="1">
              <a:buFont typeface="Arial"/>
              <a:buChar char="•"/>
            </a:pPr>
            <a:r>
              <a:rPr lang="en-US" sz="1100" dirty="0" smtClean="0">
                <a:cs typeface="+mn-cs"/>
              </a:rPr>
              <a:t>If </a:t>
            </a:r>
            <a:r>
              <a:rPr lang="en-US" sz="1100" dirty="0">
                <a:cs typeface="+mn-cs"/>
              </a:rPr>
              <a:t>the driver loses in the immigration court, he has a right to appeal the decision to the Board of Immigration Appeals (BIA), which decides cases in panels of three judges.  ICE can also appeal to the BIA if it loses before an immigration judge.</a:t>
            </a:r>
            <a:r>
              <a:rPr lang="en-US" sz="1100" baseline="30000" dirty="0">
                <a:cs typeface="+mn-cs"/>
              </a:rPr>
              <a:t> </a:t>
            </a:r>
            <a:r>
              <a:rPr lang="en-US" sz="1100" dirty="0">
                <a:cs typeface="+mn-cs"/>
              </a:rPr>
              <a:t> </a:t>
            </a:r>
            <a:endParaRPr lang="en-US" sz="1100" dirty="0" smtClean="0">
              <a:cs typeface="+mn-cs"/>
            </a:endParaRPr>
          </a:p>
          <a:p>
            <a:pPr marL="622616" lvl="1" indent="-165416" eaLnBrk="1" hangingPunct="1">
              <a:buFont typeface="Arial"/>
              <a:buChar char="•"/>
            </a:pPr>
            <a:r>
              <a:rPr lang="en-US" sz="1100" dirty="0" smtClean="0">
                <a:cs typeface="+mn-cs"/>
              </a:rPr>
              <a:t>If </a:t>
            </a:r>
            <a:r>
              <a:rPr lang="en-US" sz="1100" dirty="0">
                <a:cs typeface="+mn-cs"/>
              </a:rPr>
              <a:t>the driver loses his BIA appeal, he may appeal to the U.S. Court of Appeals, </a:t>
            </a:r>
            <a:r>
              <a:rPr lang="en-US" sz="1100" dirty="0" smtClean="0">
                <a:cs typeface="+mn-cs"/>
              </a:rPr>
              <a:t>which is part of the judicial branch and independent of DHS and DOJ.  It </a:t>
            </a:r>
            <a:r>
              <a:rPr lang="en-US" sz="1100" dirty="0">
                <a:cs typeface="+mn-cs"/>
              </a:rPr>
              <a:t>also sits in panels of three judges. </a:t>
            </a:r>
            <a:r>
              <a:rPr lang="en-US" sz="1100" dirty="0"/>
              <a:t>The BIA and Court of Appeals consider only legal issues, not disputes over facts.</a:t>
            </a:r>
            <a:r>
              <a:rPr lang="en-US" sz="1000" dirty="0"/>
              <a:t>  </a:t>
            </a:r>
            <a:r>
              <a:rPr lang="en-US" sz="1100" dirty="0">
                <a:cs typeface="+mn-cs"/>
              </a:rPr>
              <a:t>The Government, however, cannot appeal from a decision of the BIA.</a:t>
            </a:r>
            <a:r>
              <a:rPr lang="en-US" sz="1000" dirty="0">
                <a:cs typeface="+mn-cs"/>
              </a:rPr>
              <a:t> </a:t>
            </a:r>
            <a:endParaRPr lang="en-US" sz="1000" dirty="0" smtClean="0">
              <a:cs typeface="+mn-cs"/>
            </a:endParaRPr>
          </a:p>
          <a:p>
            <a:pPr marL="622616" lvl="1" indent="-165416" eaLnBrk="1" hangingPunct="1">
              <a:buFont typeface="Arial"/>
              <a:buChar char="•"/>
            </a:pPr>
            <a:r>
              <a:rPr lang="en-US" sz="1100" dirty="0" smtClean="0"/>
              <a:t>A </a:t>
            </a:r>
            <a:r>
              <a:rPr lang="en-US" sz="1100" dirty="0"/>
              <a:t>party losing in the court of appeals, can also ask the United States Supreme Court to consider her case. Supreme Court review is discretionary – it hears less than one percent of the cases that are brought to it.</a:t>
            </a:r>
          </a:p>
          <a:p>
            <a:pPr eaLnBrk="1" hangingPunct="1"/>
            <a:r>
              <a:rPr lang="en-US" sz="1100" dirty="0"/>
              <a:t>  </a:t>
            </a:r>
            <a:endParaRPr lang="en-US" sz="1100" dirty="0" smtClean="0"/>
          </a:p>
          <a:p>
            <a:pPr eaLnBrk="1" hangingPunct="1"/>
            <a:endParaRPr lang="en-US" sz="1000" dirty="0"/>
          </a:p>
        </p:txBody>
      </p:sp>
      <p:sp>
        <p:nvSpPr>
          <p:cNvPr id="51204"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734" y="8829121"/>
            <a:ext cx="3038145" cy="465744"/>
          </a:xfrm>
          <a:prstGeom prst="rect">
            <a:avLst/>
          </a:prstGeom>
          <a:noFill/>
          <a:ln w="9525">
            <a:noFill/>
            <a:miter lim="800000"/>
            <a:headEnd/>
            <a:tailEnd/>
          </a:ln>
        </p:spPr>
        <p:txBody>
          <a:bodyPr lIns="92365" tIns="46183" rIns="92365" bIns="46183" anchor="b"/>
          <a:lstStyle/>
          <a:p>
            <a:pPr algn="r" defTabSz="922044" eaLnBrk="1" hangingPunct="1"/>
            <a:endParaRPr lang="en-US" dirty="0"/>
          </a:p>
        </p:txBody>
      </p:sp>
      <p:sp>
        <p:nvSpPr>
          <p:cNvPr id="47107" name="Rectangle 2"/>
          <p:cNvSpPr>
            <a:spLocks noGrp="1" noRot="1" noChangeAspect="1" noChangeArrowheads="1" noTextEdit="1"/>
          </p:cNvSpPr>
          <p:nvPr>
            <p:ph type="sldImg"/>
          </p:nvPr>
        </p:nvSpPr>
        <p:spPr>
          <a:xfrm>
            <a:off x="1181100" y="696913"/>
            <a:ext cx="4649788" cy="3487737"/>
          </a:xfrm>
          <a:ln/>
        </p:spPr>
      </p:sp>
      <p:sp>
        <p:nvSpPr>
          <p:cNvPr id="47108" name="Rectangle 3"/>
          <p:cNvSpPr>
            <a:spLocks noGrp="1" noChangeArrowheads="1"/>
          </p:cNvSpPr>
          <p:nvPr>
            <p:ph type="body" idx="1"/>
          </p:nvPr>
        </p:nvSpPr>
        <p:spPr>
          <a:xfrm>
            <a:off x="701346" y="4416099"/>
            <a:ext cx="5607712" cy="4183995"/>
          </a:xfrm>
          <a:noFill/>
          <a:ln/>
        </p:spPr>
        <p:txBody>
          <a:bodyPr lIns="92365" tIns="46183" rIns="92365" bIns="46183"/>
          <a:lstStyle/>
          <a:p>
            <a:pPr marL="165416" indent="-165416" eaLnBrk="1" hangingPunct="1">
              <a:buSzPct val="160000"/>
              <a:buFont typeface="Arial"/>
              <a:buChar char="•"/>
            </a:pPr>
            <a:r>
              <a:rPr lang="en-US" sz="1100" dirty="0" smtClean="0">
                <a:cs typeface="+mn-cs"/>
              </a:rPr>
              <a:t>So we’ve come full circle</a:t>
            </a:r>
            <a:r>
              <a:rPr lang="en-US" sz="1100" baseline="0" dirty="0" smtClean="0">
                <a:cs typeface="+mn-cs"/>
              </a:rPr>
              <a:t> to the principles discussed in the beginning of the presentation. </a:t>
            </a:r>
          </a:p>
          <a:p>
            <a:pPr marL="165416" indent="-165416" eaLnBrk="1" hangingPunct="1">
              <a:buSzPct val="160000"/>
              <a:buFont typeface="Arial"/>
              <a:buChar char="•"/>
            </a:pPr>
            <a:r>
              <a:rPr lang="en-US" sz="1100" dirty="0" smtClean="0">
                <a:cs typeface="+mn-cs"/>
              </a:rPr>
              <a:t>All </a:t>
            </a:r>
            <a:r>
              <a:rPr lang="en-US" sz="1100" dirty="0">
                <a:cs typeface="+mn-cs"/>
              </a:rPr>
              <a:t>people in the United States, whether citizens, lawful immigrants, or undocumented immigrants, are governed and protected by the United States Constitution</a:t>
            </a:r>
            <a:r>
              <a:rPr lang="en-US" sz="1100" dirty="0" smtClean="0">
                <a:cs typeface="+mn-cs"/>
              </a:rPr>
              <a:t>.</a:t>
            </a:r>
            <a:endParaRPr lang="en-US" sz="1000" dirty="0">
              <a:cs typeface="+mn-cs"/>
            </a:endParaRPr>
          </a:p>
          <a:p>
            <a:pPr marL="165416" indent="-165416" eaLnBrk="1" hangingPunct="1">
              <a:buSzPct val="160000"/>
              <a:buFont typeface="Arial"/>
              <a:buChar char="•"/>
            </a:pPr>
            <a:r>
              <a:rPr lang="en-US" sz="1100" dirty="0">
                <a:cs typeface="+mn-cs"/>
              </a:rPr>
              <a:t>A principal goal of our Constitution and of all courts in the United States, including our immigration courts, is to ensure equal justice under the law for all</a:t>
            </a:r>
            <a:r>
              <a:rPr lang="en-US" sz="1100" dirty="0" smtClean="0">
                <a:cs typeface="+mn-cs"/>
              </a:rPr>
              <a:t>.</a:t>
            </a:r>
          </a:p>
          <a:p>
            <a:pPr marL="165416" indent="-165416" eaLnBrk="1" hangingPunct="1">
              <a:buSzPct val="160000"/>
              <a:buFont typeface="Arial"/>
              <a:buChar char="•"/>
            </a:pPr>
            <a:r>
              <a:rPr lang="en-US" sz="1100" dirty="0" smtClean="0">
                <a:cs typeface="+mn-cs"/>
              </a:rPr>
              <a:t>The law provides </a:t>
            </a:r>
            <a:r>
              <a:rPr lang="en-US" sz="1100" baseline="0" dirty="0" smtClean="0">
                <a:cs typeface="+mn-cs"/>
              </a:rPr>
              <a:t>a number of ways for immigrants to immigrate to the U.S. and provides procedural processes and protections through immigration courts to assure immigrants eligible for relief from removal are given the opportunity to request that relief.  </a:t>
            </a:r>
            <a:endParaRPr lang="en-US" sz="1000" dirty="0">
              <a:cs typeface="+mn-cs"/>
            </a:endParaRPr>
          </a:p>
        </p:txBody>
      </p:sp>
      <p:sp>
        <p:nvSpPr>
          <p:cNvPr id="22532"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970734" y="8829121"/>
            <a:ext cx="3038145" cy="465744"/>
          </a:xfrm>
          <a:prstGeom prst="rect">
            <a:avLst/>
          </a:prstGeom>
          <a:noFill/>
          <a:ln w="9525">
            <a:noFill/>
            <a:miter lim="800000"/>
            <a:headEnd/>
            <a:tailEnd/>
          </a:ln>
        </p:spPr>
        <p:txBody>
          <a:bodyPr lIns="92365" tIns="46183" rIns="92365" bIns="46183" anchor="b"/>
          <a:lstStyle/>
          <a:p>
            <a:pPr algn="r" defTabSz="922044" eaLnBrk="1" hangingPunct="1"/>
            <a:endParaRPr lang="en-US" dirty="0"/>
          </a:p>
        </p:txBody>
      </p:sp>
      <p:sp>
        <p:nvSpPr>
          <p:cNvPr id="47107" name="Rectangle 2"/>
          <p:cNvSpPr>
            <a:spLocks noGrp="1" noRot="1" noChangeAspect="1" noChangeArrowheads="1" noTextEdit="1"/>
          </p:cNvSpPr>
          <p:nvPr>
            <p:ph type="sldImg"/>
          </p:nvPr>
        </p:nvSpPr>
        <p:spPr>
          <a:xfrm>
            <a:off x="1181100" y="696913"/>
            <a:ext cx="4649788" cy="3487737"/>
          </a:xfrm>
          <a:ln/>
        </p:spPr>
      </p:sp>
      <p:sp>
        <p:nvSpPr>
          <p:cNvPr id="47108" name="Rectangle 3"/>
          <p:cNvSpPr>
            <a:spLocks noGrp="1" noChangeArrowheads="1"/>
          </p:cNvSpPr>
          <p:nvPr>
            <p:ph type="body" idx="1"/>
          </p:nvPr>
        </p:nvSpPr>
        <p:spPr>
          <a:xfrm>
            <a:off x="701346" y="4416099"/>
            <a:ext cx="5607712" cy="4183995"/>
          </a:xfrm>
          <a:noFill/>
          <a:ln/>
        </p:spPr>
        <p:txBody>
          <a:bodyPr lIns="92365" tIns="46183" rIns="92365" bIns="46183"/>
          <a:lstStyle/>
          <a:p>
            <a:pPr eaLnBrk="1" hangingPunct="1">
              <a:buSzPct val="160000"/>
            </a:pPr>
            <a:endParaRPr lang="en-US" sz="1000" dirty="0">
              <a:cs typeface="+mn-cs"/>
            </a:endParaRPr>
          </a:p>
          <a:p>
            <a:pPr marL="165416" indent="-165416" eaLnBrk="1" hangingPunct="1">
              <a:buSzPct val="160000"/>
              <a:buFont typeface="Arial"/>
              <a:buChar char="•"/>
            </a:pPr>
            <a:r>
              <a:rPr lang="en-US" sz="1100" dirty="0">
                <a:cs typeface="+mn-cs"/>
              </a:rPr>
              <a:t>All people in the United States, whether citizens, lawful immigrants, or undocumented immigrants, are governed and protected by the United States Constitution.</a:t>
            </a:r>
          </a:p>
          <a:p>
            <a:pPr eaLnBrk="1" hangingPunct="1">
              <a:buSzPct val="160000"/>
            </a:pPr>
            <a:endParaRPr lang="en-US" sz="1000" dirty="0">
              <a:cs typeface="+mn-cs"/>
            </a:endParaRPr>
          </a:p>
          <a:p>
            <a:pPr marL="165416" indent="-165416" eaLnBrk="1" hangingPunct="1">
              <a:buSzPct val="160000"/>
              <a:buFont typeface="Arial"/>
              <a:buChar char="•"/>
            </a:pPr>
            <a:r>
              <a:rPr lang="en-US" sz="1100" dirty="0">
                <a:cs typeface="+mn-cs"/>
              </a:rPr>
              <a:t>A principal goal of our Constitution and of all courts in the United States, including our immigration courts, is to ensure equal justice under the law for all.</a:t>
            </a:r>
            <a:endParaRPr lang="en-US" sz="1000" dirty="0">
              <a:cs typeface="+mn-cs"/>
            </a:endParaRPr>
          </a:p>
          <a:p>
            <a:pPr eaLnBrk="1" hangingPunct="1">
              <a:buSzPct val="160000"/>
            </a:pPr>
            <a:endParaRPr lang="es-MX" dirty="0" smtClean="0"/>
          </a:p>
        </p:txBody>
      </p:sp>
      <p:sp>
        <p:nvSpPr>
          <p:cNvPr id="22532"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Thanks!  That concludes my presentation.  I would be happy to answer any questions.</a:t>
            </a:r>
          </a:p>
        </p:txBody>
      </p:sp>
      <p:sp>
        <p:nvSpPr>
          <p:cNvPr id="101380" name="Slide Number Placeholder 3"/>
          <p:cNvSpPr>
            <a:spLocks noGrp="1"/>
          </p:cNvSpPr>
          <p:nvPr>
            <p:ph type="sldNum" sz="quarter" idx="5"/>
          </p:nvPr>
        </p:nvSpPr>
        <p:spPr>
          <a:noFill/>
        </p:spPr>
        <p:txBody>
          <a:bodyPr/>
          <a:lstStyle/>
          <a:p>
            <a:fld id="{CAE4065A-45F8-4CF9-AACB-FF1DE0F04F22}" type="slidenum">
              <a:rPr lang="en-US" smtClean="0"/>
              <a:pPr/>
              <a:t>30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4</a:t>
            </a:fld>
            <a:endParaRPr lang="en-US"/>
          </a:p>
        </p:txBody>
      </p:sp>
    </p:spTree>
    <p:extLst>
      <p:ext uri="{BB962C8B-B14F-4D97-AF65-F5344CB8AC3E}">
        <p14:creationId xmlns:p14="http://schemas.microsoft.com/office/powerpoint/2010/main" xmlns="" val="20405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9702"/>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65416" indent="-165416" eaLnBrk="1" hangingPunct="1">
              <a:buFont typeface="Arial"/>
              <a:buChar char="•"/>
            </a:pPr>
            <a:r>
              <a:rPr lang="en-US" sz="1100" dirty="0" smtClean="0">
                <a:cs typeface="+mn-cs"/>
              </a:rPr>
              <a:t>Let’s first look at the immigration laws and the regulatory structure of our immigration system.</a:t>
            </a:r>
          </a:p>
          <a:p>
            <a:pPr marL="165416" indent="-165416" eaLnBrk="1" hangingPunct="1">
              <a:buFont typeface="Arial"/>
              <a:buChar char="•"/>
            </a:pPr>
            <a:r>
              <a:rPr lang="en-US" sz="1100" dirty="0" smtClean="0">
                <a:cs typeface="+mn-cs"/>
              </a:rPr>
              <a:t>In </a:t>
            </a:r>
            <a:r>
              <a:rPr lang="en-US" sz="1100" dirty="0">
                <a:cs typeface="+mn-cs"/>
              </a:rPr>
              <a:t>Colorado, we are governed by two systems of government, the federal government and Colorado’s state government, which includes cities, towns, and counties. </a:t>
            </a:r>
          </a:p>
          <a:p>
            <a:pPr marL="165416" indent="-165416" eaLnBrk="1" hangingPunct="1">
              <a:buFont typeface="Arial"/>
              <a:buChar char="•"/>
            </a:pPr>
            <a:r>
              <a:rPr lang="en-US" sz="1100" dirty="0">
                <a:cs typeface="+mn-cs"/>
              </a:rPr>
              <a:t>Each has three branches.</a:t>
            </a:r>
            <a:endParaRPr lang="en-US" sz="1000" dirty="0">
              <a:cs typeface="+mn-cs"/>
            </a:endParaRPr>
          </a:p>
          <a:p>
            <a:pPr marL="606527" lvl="1" indent="-165416" eaLnBrk="1" hangingPunct="1">
              <a:buFont typeface="Arial"/>
              <a:buChar char="•"/>
            </a:pPr>
            <a:r>
              <a:rPr lang="en-US" sz="1100" dirty="0"/>
              <a:t>The legislative branch adopts laws and other legislation of general application</a:t>
            </a:r>
          </a:p>
          <a:p>
            <a:pPr marL="606527" lvl="1" indent="-165416" eaLnBrk="1" hangingPunct="1">
              <a:buFont typeface="Arial"/>
              <a:buChar char="•"/>
            </a:pPr>
            <a:r>
              <a:rPr lang="en-US" sz="1100" dirty="0"/>
              <a:t>The executive branch carries out and administers legislation</a:t>
            </a:r>
          </a:p>
          <a:p>
            <a:pPr marL="606527" lvl="1" indent="-165416" eaLnBrk="1" hangingPunct="1">
              <a:buFont typeface="Arial"/>
              <a:buChar char="•"/>
            </a:pPr>
            <a:r>
              <a:rPr lang="en-US" sz="1100" dirty="0"/>
              <a:t>The judicial branch interprets and applies the laws and resolves disputes over the meaning and application of laws</a:t>
            </a:r>
          </a:p>
          <a:p>
            <a:pPr marL="165416" indent="-165416" eaLnBrk="1" hangingPunct="1">
              <a:buFont typeface="Arial"/>
              <a:buChar char="•"/>
            </a:pPr>
            <a:r>
              <a:rPr lang="en-US" sz="1000" dirty="0">
                <a:cs typeface="+mn-cs"/>
              </a:rPr>
              <a:t>As a general matter, immigration is a matter of federal law.</a:t>
            </a:r>
          </a:p>
          <a:p>
            <a:pPr eaLnBrk="1" hangingPunct="1"/>
            <a:endParaRPr lang="es-MX" dirty="0" smtClean="0"/>
          </a:p>
        </p:txBody>
      </p:sp>
      <p:sp>
        <p:nvSpPr>
          <p:cNvPr id="24580"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416" indent="-165416">
              <a:buFont typeface="Arial"/>
              <a:buChar char="•"/>
            </a:pPr>
            <a:r>
              <a:rPr lang="en-US" sz="1100" dirty="0">
                <a:cs typeface="+mn-cs"/>
              </a:rPr>
              <a:t>The U.S. Constitution grants Congress the power to control immigration into the U.S. </a:t>
            </a:r>
          </a:p>
          <a:p>
            <a:endParaRPr lang="en-US" sz="1000" dirty="0">
              <a:cs typeface="+mn-cs"/>
            </a:endParaRPr>
          </a:p>
          <a:p>
            <a:pPr marL="165416" indent="-165416">
              <a:buFont typeface="Arial"/>
              <a:buChar char="•"/>
            </a:pPr>
            <a:r>
              <a:rPr lang="en-US" sz="1100" dirty="0">
                <a:cs typeface="+mn-cs"/>
              </a:rPr>
              <a:t>Congress enacts laws governing immigration.  It also authorizes federal agencies to implement, administer, and enforce those laws, to make immigration rules and regulations, and to deal with individual applications and cases. </a:t>
            </a:r>
            <a:endParaRPr lang="en-US" sz="1000" dirty="0">
              <a:cs typeface="+mn-cs"/>
            </a:endParaRPr>
          </a:p>
          <a:p>
            <a:endParaRPr lang="en-US" dirty="0"/>
          </a:p>
        </p:txBody>
      </p:sp>
      <p:sp>
        <p:nvSpPr>
          <p:cNvPr id="4" name="Slide Number Placeholder 3"/>
          <p:cNvSpPr>
            <a:spLocks noGrp="1"/>
          </p:cNvSpPr>
          <p:nvPr>
            <p:ph type="sldNum" sz="quarter" idx="10"/>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9702"/>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marL="165416" indent="-165416" eaLnBrk="1" hangingPunct="1">
              <a:buFont typeface="Arial"/>
              <a:buChar char="•"/>
            </a:pPr>
            <a:r>
              <a:rPr lang="en-US" sz="1100" dirty="0">
                <a:cs typeface="+mn-cs"/>
              </a:rPr>
              <a:t>The U.S. </a:t>
            </a:r>
            <a:r>
              <a:rPr lang="en-US" sz="1100" dirty="0" smtClean="0">
                <a:cs typeface="+mn-cs"/>
              </a:rPr>
              <a:t>Department </a:t>
            </a:r>
            <a:r>
              <a:rPr lang="en-US" sz="1100" dirty="0">
                <a:cs typeface="+mn-cs"/>
              </a:rPr>
              <a:t>of Homeland </a:t>
            </a:r>
            <a:r>
              <a:rPr lang="en-US" sz="1100" dirty="0" smtClean="0">
                <a:cs typeface="+mn-cs"/>
              </a:rPr>
              <a:t>Security provides</a:t>
            </a:r>
            <a:r>
              <a:rPr lang="en-US" sz="1100" baseline="0" dirty="0" smtClean="0">
                <a:cs typeface="+mn-cs"/>
              </a:rPr>
              <a:t> immigration services, detention and removal of aliens and the government attorneys in immigration court</a:t>
            </a:r>
          </a:p>
          <a:p>
            <a:pPr marL="165416" indent="-165416" eaLnBrk="1" hangingPunct="1">
              <a:buFont typeface="Arial"/>
              <a:buChar char="•"/>
            </a:pPr>
            <a:r>
              <a:rPr lang="en-US" sz="1100" dirty="0" smtClean="0">
                <a:cs typeface="+mn-cs"/>
              </a:rPr>
              <a:t>It </a:t>
            </a:r>
            <a:r>
              <a:rPr lang="en-US" sz="1100" dirty="0">
                <a:cs typeface="+mn-cs"/>
              </a:rPr>
              <a:t>has three bureaus: </a:t>
            </a:r>
            <a:endParaRPr lang="en-US" sz="1000" dirty="0">
              <a:cs typeface="+mn-cs"/>
            </a:endParaRPr>
          </a:p>
          <a:p>
            <a:pPr marL="606527" lvl="1" indent="-165416" eaLnBrk="1" hangingPunct="1">
              <a:buFont typeface="Arial"/>
              <a:buChar char="•"/>
            </a:pPr>
            <a:r>
              <a:rPr lang="en-US" sz="1100" i="1" dirty="0"/>
              <a:t>U.S. Citizenship and Immigration </a:t>
            </a:r>
            <a:r>
              <a:rPr lang="en-US" sz="1100" i="1" dirty="0" smtClean="0"/>
              <a:t>Services provides immigration-related services;</a:t>
            </a:r>
            <a:endParaRPr lang="en-US" sz="1100" i="1" dirty="0"/>
          </a:p>
          <a:p>
            <a:pPr marL="606527" lvl="1" indent="-165416" eaLnBrk="1" hangingPunct="1">
              <a:buFont typeface="Arial"/>
              <a:buChar char="•"/>
            </a:pPr>
            <a:r>
              <a:rPr lang="en-US" sz="1100" i="1" dirty="0"/>
              <a:t>U.S. Bureau of Immigration and Customs Enforcement (widely known as ICE) is responsible for enforcement of federal immigration laws, customs laws and air security laws; and</a:t>
            </a:r>
            <a:endParaRPr lang="en-US" sz="1000" i="1" dirty="0"/>
          </a:p>
          <a:p>
            <a:pPr marL="606527" lvl="1" indent="-165416" eaLnBrk="1" hangingPunct="1">
              <a:buFont typeface="Arial"/>
              <a:buChar char="•"/>
            </a:pPr>
            <a:r>
              <a:rPr lang="en-US" sz="1100" i="1" dirty="0"/>
              <a:t>The Bureau of Customs and Border </a:t>
            </a:r>
            <a:r>
              <a:rPr lang="en-US" sz="1100" i="1" dirty="0" smtClean="0"/>
              <a:t>Protection is </a:t>
            </a:r>
            <a:r>
              <a:rPr lang="en-US" sz="1100" i="1" dirty="0"/>
              <a:t>responsible for protecting U.S. borders. </a:t>
            </a:r>
            <a:endParaRPr lang="en-US" sz="1100" i="1" dirty="0" smtClean="0"/>
          </a:p>
          <a:p>
            <a:pPr marL="606527" lvl="1" indent="-165416" eaLnBrk="1" hangingPunct="1">
              <a:buFont typeface="Arial"/>
              <a:buChar char="•"/>
            </a:pPr>
            <a:r>
              <a:rPr lang="en-US" sz="1100" i="0" dirty="0" smtClean="0">
                <a:solidFill>
                  <a:srgbClr val="FFFF00"/>
                </a:solidFill>
              </a:rPr>
              <a:t>[Only</a:t>
            </a:r>
            <a:r>
              <a:rPr lang="en-US" sz="1100" i="0" baseline="0" dirty="0" smtClean="0">
                <a:solidFill>
                  <a:srgbClr val="FFFF00"/>
                </a:solidFill>
              </a:rPr>
              <a:t> offer the above as examples of agencies they may have heard of (i.e., </a:t>
            </a:r>
            <a:r>
              <a:rPr lang="en-US" sz="1100" i="0" baseline="0" dirty="0" err="1" smtClean="0">
                <a:solidFill>
                  <a:srgbClr val="FFFF00"/>
                </a:solidFill>
              </a:rPr>
              <a:t>USCIS</a:t>
            </a:r>
            <a:r>
              <a:rPr lang="en-US" sz="1100" i="0" baseline="0" dirty="0" smtClean="0">
                <a:solidFill>
                  <a:srgbClr val="FFFF00"/>
                </a:solidFill>
              </a:rPr>
              <a:t> and ICE)]</a:t>
            </a:r>
            <a:endParaRPr lang="en-US" sz="1100" i="0" dirty="0">
              <a:solidFill>
                <a:srgbClr val="FFFF00"/>
              </a:solidFill>
            </a:endParaRPr>
          </a:p>
          <a:p>
            <a:pPr marL="165416" indent="-165416" eaLnBrk="1" hangingPunct="1">
              <a:buFont typeface="Arial"/>
              <a:buChar char="•"/>
            </a:pPr>
            <a:r>
              <a:rPr lang="en-US" sz="1000" dirty="0">
                <a:cs typeface="+mn-cs"/>
              </a:rPr>
              <a:t>The Immigration Courts are part of the Department of Justice.  </a:t>
            </a:r>
          </a:p>
          <a:p>
            <a:pPr marL="606527" lvl="1" indent="-165416" eaLnBrk="1" hangingPunct="1">
              <a:buFont typeface="Arial"/>
              <a:buChar char="•"/>
            </a:pPr>
            <a:r>
              <a:rPr lang="en-US" sz="1000" dirty="0"/>
              <a:t>They are not part of the judicial branch, like state or federal district courts that conduct criminal trials and resolve civil disputes.</a:t>
            </a:r>
          </a:p>
          <a:p>
            <a:pPr marL="606527" lvl="1" indent="-165416" eaLnBrk="1" hangingPunct="1">
              <a:buFont typeface="Arial"/>
              <a:buChar char="•"/>
            </a:pPr>
            <a:r>
              <a:rPr lang="en-US" sz="1000" dirty="0"/>
              <a:t>Rather, they play a role in the day-to-day administration of the immigration laws.</a:t>
            </a:r>
          </a:p>
          <a:p>
            <a:pPr marL="606527" lvl="1" indent="-165416" eaLnBrk="1" hangingPunct="1">
              <a:buFont typeface="Arial"/>
              <a:buChar char="•"/>
            </a:pPr>
            <a:r>
              <a:rPr lang="en-US" sz="1000" dirty="0"/>
              <a:t>The immigration courts make decisions affecting the rights of immigrants</a:t>
            </a:r>
            <a:r>
              <a:rPr lang="en-US" sz="1000" dirty="0" smtClean="0"/>
              <a:t>.</a:t>
            </a:r>
            <a:endParaRPr lang="es-MX" dirty="0" smtClean="0"/>
          </a:p>
        </p:txBody>
      </p:sp>
      <p:sp>
        <p:nvSpPr>
          <p:cNvPr id="28676"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29702"/>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z="1100" dirty="0">
                <a:cs typeface="+mn-cs"/>
              </a:rPr>
              <a:t>With that background, let’s talk a bit about some of the common immigration classifications.  </a:t>
            </a:r>
            <a:r>
              <a:rPr lang="en-US" sz="1100" b="1" dirty="0">
                <a:cs typeface="+mn-cs"/>
              </a:rPr>
              <a:t>[use animations]</a:t>
            </a:r>
            <a:endParaRPr lang="en-US" sz="1100" dirty="0">
              <a:cs typeface="+mn-cs"/>
            </a:endParaRPr>
          </a:p>
          <a:p>
            <a:pPr eaLnBrk="1" hangingPunct="1"/>
            <a:endParaRPr lang="en-US" sz="1100" dirty="0">
              <a:cs typeface="+mn-cs"/>
            </a:endParaRPr>
          </a:p>
          <a:p>
            <a:pPr eaLnBrk="1" hangingPunct="1"/>
            <a:r>
              <a:rPr lang="en-US" sz="1100" dirty="0">
                <a:cs typeface="+mn-cs"/>
              </a:rPr>
              <a:t>•Does anyone have any ideas about the types of legal status people may have in America?</a:t>
            </a:r>
          </a:p>
          <a:p>
            <a:pPr eaLnBrk="1" hangingPunct="1"/>
            <a:endParaRPr lang="en-US" sz="1100" dirty="0">
              <a:cs typeface="+mn-cs"/>
            </a:endParaRPr>
          </a:p>
          <a:p>
            <a:pPr marL="606527" lvl="1" indent="-165416" eaLnBrk="1" hangingPunct="1">
              <a:buFont typeface="Arial"/>
              <a:buChar char="•"/>
            </a:pPr>
            <a:r>
              <a:rPr lang="en-US" sz="1100" b="1" dirty="0"/>
              <a:t>U.S. Citizen</a:t>
            </a:r>
            <a:r>
              <a:rPr lang="en-US" sz="1100" dirty="0"/>
              <a:t>:  Usually, if a person is born in the U.S. or born of U.S. citizens while abroad, she is a citizen.  A U.S. citizen, whether born a citizen or naturalized, can remain in the U.S. permanently, can vote, can travel in and out of the country freely, and can apply for certain family members to immigrate to the U.S. </a:t>
            </a:r>
            <a:endParaRPr lang="en-US" sz="1100" dirty="0" smtClean="0"/>
          </a:p>
          <a:p>
            <a:pPr marL="606527" lvl="1" indent="-165416" eaLnBrk="1" hangingPunct="1">
              <a:buFont typeface="Arial"/>
              <a:buChar char="•"/>
            </a:pPr>
            <a:r>
              <a:rPr lang="en-US" sz="1100" dirty="0" smtClean="0"/>
              <a:t>Eligibility</a:t>
            </a:r>
            <a:r>
              <a:rPr lang="en-US" sz="1100" baseline="0" dirty="0" smtClean="0"/>
              <a:t>:  </a:t>
            </a:r>
            <a:r>
              <a:rPr lang="en-US" sz="1000" dirty="0" smtClean="0">
                <a:cs typeface="ＭＳ Ｐゴシック" charset="0"/>
              </a:rPr>
              <a:t>By birth OR through naturalization -- (1) have been a Legal Permanent Resident for a specified period of time (usually 3 to five years); (2) be a person of good moral character; and (3) </a:t>
            </a:r>
            <a:r>
              <a:rPr lang="en-US" sz="800" dirty="0" smtClean="0">
                <a:cs typeface="ＭＳ Ｐゴシック" charset="0"/>
              </a:rPr>
              <a:t>w</a:t>
            </a:r>
            <a:r>
              <a:rPr lang="en-US" sz="1000" dirty="0" smtClean="0">
                <a:cs typeface="ＭＳ Ｐゴシック" charset="0"/>
              </a:rPr>
              <a:t>ith some exceptions, pass civics and language tests.</a:t>
            </a:r>
            <a:r>
              <a:rPr lang="en-US" sz="800" dirty="0" smtClean="0">
                <a:cs typeface="ＭＳ Ｐゴシック" charset="0"/>
              </a:rPr>
              <a:t> </a:t>
            </a:r>
          </a:p>
          <a:p>
            <a:pPr marL="606527" lvl="1" indent="-165416" eaLnBrk="1" hangingPunct="1">
              <a:buFont typeface="Arial"/>
              <a:buNone/>
            </a:pPr>
            <a:endParaRPr lang="en-US" sz="1000" dirty="0"/>
          </a:p>
          <a:p>
            <a:pPr marL="606527" lvl="1" indent="-165416" eaLnBrk="1" hangingPunct="1">
              <a:buFont typeface="Arial"/>
              <a:buChar char="•"/>
            </a:pPr>
            <a:r>
              <a:rPr lang="en-US" sz="1100" b="1" dirty="0"/>
              <a:t>A Legal Permanent Resident</a:t>
            </a:r>
            <a:r>
              <a:rPr lang="en-US" sz="1100" dirty="0"/>
              <a:t> may remain in the U.S. permanently, but is subject to removal.  </a:t>
            </a:r>
            <a:r>
              <a:rPr lang="en-US" sz="1100" dirty="0" smtClean="0"/>
              <a:t>A </a:t>
            </a:r>
            <a:r>
              <a:rPr lang="en-US" sz="1100" dirty="0"/>
              <a:t>Legal Permanent Resident can also petition for certain family members to enter the U.S., but they are accorded lower preference, which usually means they have to wait to immigrate</a:t>
            </a:r>
            <a:r>
              <a:rPr lang="en-US" sz="1100" dirty="0" smtClean="0"/>
              <a:t>.</a:t>
            </a:r>
          </a:p>
          <a:p>
            <a:pPr marL="635601" lvl="1" indent="-165416">
              <a:buFont typeface="Arial"/>
              <a:buChar char="•"/>
            </a:pPr>
            <a:r>
              <a:rPr lang="en-US" sz="1100" dirty="0" smtClean="0"/>
              <a:t>Eligibility:  </a:t>
            </a:r>
            <a:r>
              <a:rPr lang="en-US" sz="1100" dirty="0" smtClean="0">
                <a:cs typeface="ＭＳ Ｐゴシック" charset="0"/>
              </a:rPr>
              <a:t>Based on close family relationships, or  f</a:t>
            </a:r>
            <a:r>
              <a:rPr lang="en-US" sz="1100" dirty="0" smtClean="0"/>
              <a:t>or employment visas are generally premised on demonstrating a need that can't be met by the U.S. labor force in the region where the job is located.  </a:t>
            </a:r>
          </a:p>
          <a:p>
            <a:pPr marL="606527" lvl="1" indent="-165416" eaLnBrk="1" hangingPunct="1">
              <a:buFont typeface="Arial"/>
              <a:buChar char="•"/>
            </a:pPr>
            <a:endParaRPr lang="en-US" sz="1000" dirty="0"/>
          </a:p>
          <a:p>
            <a:pPr marL="606527" lvl="1" indent="-165416" eaLnBrk="1" hangingPunct="1">
              <a:buFont typeface="Arial"/>
              <a:buChar char="•"/>
            </a:pPr>
            <a:r>
              <a:rPr lang="en-US" sz="1100" b="1" dirty="0"/>
              <a:t>Nonimmigrant Visa</a:t>
            </a:r>
            <a:r>
              <a:rPr lang="en-US" sz="1100" dirty="0"/>
              <a:t>:  By definition, a nonimmigrant visa is temporary in nature and for a specific purpose.  Common nonimmigrant visas include visitor or tourist visas, student visas, and employment visas</a:t>
            </a:r>
            <a:r>
              <a:rPr lang="en-US" sz="1100" dirty="0" smtClean="0"/>
              <a:t>. </a:t>
            </a:r>
          </a:p>
          <a:p>
            <a:pPr marL="606527" marR="0" lvl="1" indent="-165416" algn="l" defTabSz="914400" rtl="0" eaLnBrk="1" fontAlgn="base" latinLnBrk="0" hangingPunct="1">
              <a:lnSpc>
                <a:spcPct val="100000"/>
              </a:lnSpc>
              <a:spcBef>
                <a:spcPct val="30000"/>
              </a:spcBef>
              <a:spcAft>
                <a:spcPct val="0"/>
              </a:spcAft>
              <a:buClrTx/>
              <a:buSzTx/>
              <a:buFont typeface="Arial"/>
              <a:buChar char="•"/>
              <a:tabLst/>
              <a:defRPr/>
            </a:pPr>
            <a:r>
              <a:rPr lang="en-US" sz="1100" dirty="0" smtClean="0"/>
              <a:t>Eligibility:  Many nonimmigrant visas are available, each with its unique requirements.</a:t>
            </a:r>
            <a:r>
              <a:rPr lang="en-US" sz="1100" baseline="30000" dirty="0" smtClean="0"/>
              <a:t> </a:t>
            </a:r>
            <a:r>
              <a:rPr lang="en-US" sz="1100" dirty="0" smtClean="0"/>
              <a:t> All are limited in duration.  If a person overstays visa, he or she is present without status.</a:t>
            </a:r>
            <a:r>
              <a:rPr lang="en-US" sz="1100" dirty="0" smtClean="0">
                <a:cs typeface="ＭＳ Ｐゴシック" charset="0"/>
              </a:rPr>
              <a:t> </a:t>
            </a:r>
          </a:p>
          <a:p>
            <a:pPr marL="606527" marR="0" lvl="1" indent="-165416" algn="l" defTabSz="914400" rtl="0" eaLnBrk="1" fontAlgn="base" latinLnBrk="0" hangingPunct="1">
              <a:lnSpc>
                <a:spcPct val="100000"/>
              </a:lnSpc>
              <a:spcBef>
                <a:spcPct val="30000"/>
              </a:spcBef>
              <a:spcAft>
                <a:spcPct val="0"/>
              </a:spcAft>
              <a:buClrTx/>
              <a:buSzTx/>
              <a:buFont typeface="Arial"/>
              <a:buChar char="•"/>
              <a:tabLst/>
              <a:defRPr/>
            </a:pPr>
            <a:r>
              <a:rPr lang="en-US" sz="1100" dirty="0" smtClean="0">
                <a:cs typeface="ＭＳ Ｐゴシック" charset="0"/>
              </a:rPr>
              <a:t>Examples of common nonimmigrant visas include tourists and students.</a:t>
            </a:r>
          </a:p>
        </p:txBody>
      </p:sp>
      <p:sp>
        <p:nvSpPr>
          <p:cNvPr id="30724" name="Footer Placeholder 4"/>
          <p:cNvSpPr>
            <a:spLocks noGrp="1"/>
          </p:cNvSpPr>
          <p:nvPr>
            <p:ph type="ftr" sz="quarter" idx="4"/>
          </p:nvPr>
        </p:nvSpPr>
        <p:spPr/>
        <p:txBody>
          <a:bodyPr/>
          <a:lstStyle/>
          <a:p>
            <a:pPr defTabSz="931166">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416" indent="-165416">
              <a:buFont typeface="Arial"/>
              <a:buChar char="•"/>
            </a:pPr>
            <a:r>
              <a:rPr lang="en-US" sz="1100" dirty="0" smtClean="0">
                <a:cs typeface="+mn-cs"/>
              </a:rPr>
              <a:t>An immigrant can affirmatively </a:t>
            </a:r>
            <a:r>
              <a:rPr lang="en-US" sz="1100" dirty="0">
                <a:cs typeface="+mn-cs"/>
              </a:rPr>
              <a:t>apply for an immigration benefit, such </a:t>
            </a:r>
            <a:r>
              <a:rPr lang="en-US" sz="1100" dirty="0" smtClean="0">
                <a:cs typeface="+mn-cs"/>
              </a:rPr>
              <a:t>as USC, </a:t>
            </a:r>
            <a:r>
              <a:rPr lang="en-US" sz="1100" dirty="0">
                <a:cs typeface="+mn-cs"/>
              </a:rPr>
              <a:t>legal permanent residency</a:t>
            </a:r>
            <a:r>
              <a:rPr lang="en-US" sz="1100" dirty="0" smtClean="0">
                <a:cs typeface="+mn-cs"/>
              </a:rPr>
              <a:t>, or visa, </a:t>
            </a:r>
            <a:r>
              <a:rPr lang="en-US" sz="1100" dirty="0">
                <a:cs typeface="+mn-cs"/>
              </a:rPr>
              <a:t>the immigrant usually begins the process by submitting the appropriate application to </a:t>
            </a:r>
            <a:r>
              <a:rPr lang="en-US" sz="1100" dirty="0" smtClean="0">
                <a:cs typeface="+mn-cs"/>
              </a:rPr>
              <a:t>the government.</a:t>
            </a:r>
            <a:endParaRPr lang="en-US" sz="1000" dirty="0">
              <a:cs typeface="+mn-cs"/>
            </a:endParaRPr>
          </a:p>
          <a:p>
            <a:pPr marL="165416" indent="-165416">
              <a:buFont typeface="Arial"/>
              <a:buChar char="•"/>
            </a:pPr>
            <a:r>
              <a:rPr lang="en-US" sz="1100" dirty="0">
                <a:cs typeface="+mn-cs"/>
              </a:rPr>
              <a:t>If the application is denied, she may seek relief in the immigration court.  The procedure is then similar to what we just described.</a:t>
            </a:r>
            <a:endParaRPr lang="en-US" sz="1000" dirty="0">
              <a:cs typeface="+mn-cs"/>
            </a:endParaRPr>
          </a:p>
          <a:p>
            <a:endParaRPr lang="en-US" dirty="0"/>
          </a:p>
        </p:txBody>
      </p:sp>
      <p:sp>
        <p:nvSpPr>
          <p:cNvPr id="4" name="Slide Number Placeholder 3"/>
          <p:cNvSpPr>
            <a:spLocks noGrp="1"/>
          </p:cNvSpPr>
          <p:nvPr>
            <p:ph type="sldNum" sz="quarter" idx="10"/>
          </p:nvPr>
        </p:nvSpPr>
        <p:spPr/>
        <p:txBody>
          <a:bodyPr/>
          <a:lstStyle/>
          <a:p>
            <a:pPr>
              <a:defRPr/>
            </a:pPr>
            <a:fld id="{27E41019-8D52-4F5F-9722-337147CC8AD6}" type="slidenum">
              <a:rPr lang="en-US" smtClean="0"/>
              <a:pPr>
                <a:defRPr/>
              </a:pPr>
              <a:t>9</a:t>
            </a:fld>
            <a:endParaRPr lang="en-US"/>
          </a:p>
        </p:txBody>
      </p:sp>
    </p:spTree>
    <p:extLst>
      <p:ext uri="{BB962C8B-B14F-4D97-AF65-F5344CB8AC3E}">
        <p14:creationId xmlns:p14="http://schemas.microsoft.com/office/powerpoint/2010/main" xmlns="" val="236125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32FBF12B-6752-4E6B-9809-48EC971465B0}" type="datetime1">
              <a:rPr lang="en-US" smtClean="0"/>
              <a:t>11/11/2013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80D8CF04-AD6B-473E-88F7-0564E2C1419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F74D8A7-0A3B-488B-964D-48523248E319}" type="datetime1">
              <a:rPr lang="en-US" smtClean="0"/>
              <a:t>11/11/2013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F88FE7DD-5E29-4118-A53D-30DE5B81942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1543194-6502-4085-84A9-9DE2EA9FA2B9}" type="datetime1">
              <a:rPr lang="en-US" smtClean="0"/>
              <a:t>11/11/2013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B7505281-4DE7-4D3E-8DBA-5BCB40BE2C7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fld id="{44294464-4998-4E78-945E-658B59998C2F}" type="datetime1">
              <a:rPr lang="en-US" smtClean="0"/>
              <a:t>11/11/2013</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wrap="square" lIns="91440" tIns="45720" rIns="91440" bIns="45720" numCol="1" anchor="t" anchorCtr="0" compatLnSpc="1">
            <a:prstTxWarp prst="textNoShape">
              <a:avLst/>
            </a:prstTxWarp>
          </a:bodyPr>
          <a:lstStyle>
            <a:lvl1pPr>
              <a:defRPr/>
            </a:lvl1pPr>
          </a:lstStyle>
          <a:p>
            <a:pPr>
              <a:defRPr/>
            </a:pPr>
            <a:fld id="{25636C7A-259C-4D5D-8F9C-5ECDB3C718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21BA4F50-BF3D-4FF6-8B92-5C37BBCE0530}" type="datetime1">
              <a:rPr lang="en-US" smtClean="0"/>
              <a:t>11/11/2013</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80D8CF04-AD6B-473E-88F7-0564E2C14196}" type="slidenum">
              <a:rPr lang="en-US" smtClean="0"/>
              <a:pPr>
                <a:defRPr/>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926DC355-129E-46FB-B916-2D46BF0D3ECB}" type="datetime1">
              <a:rPr lang="en-US" smtClean="0"/>
              <a:t>11/11/2013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B987D565-80DE-4AE3-9BCE-89A3B87ED2E1}" type="slidenum">
              <a:rPr lang="en-US" smtClean="0"/>
              <a:pPr>
                <a:defRPr/>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AD0BABD1-F1C8-4ED4-A087-3A471E0097AA}" type="datetime1">
              <a:rPr lang="en-US" smtClean="0"/>
              <a:t>11/11/2013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3672102D-EA58-4BAC-996A-B4CC59AA73D4}"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56DDEFB2-3F92-4ECC-9E78-D97CD575FF45}" type="datetime1">
              <a:rPr lang="en-US" smtClean="0"/>
              <a:t>11/11/2013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8CF5F1-9060-46A7-8BEA-C3B6D707FDBC}" type="slidenum">
              <a:rPr lang="en-US" smtClean="0"/>
              <a:pPr>
                <a:defRPr/>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91FD9301-F817-4119-B835-A4FBE94BC0FC}" type="datetime1">
              <a:rPr lang="en-US" smtClean="0"/>
              <a:t>11/11/2013</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3551CC19-D1D4-45D1-BAD4-7EF86CBB702A}" type="slidenum">
              <a:rPr lang="en-US" smtClean="0"/>
              <a:pPr>
                <a:defRPr/>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69F5A22C-B798-416B-9C64-BD77FFB11581}" type="datetime1">
              <a:rPr lang="en-US" smtClean="0"/>
              <a:t>11/11/2013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C97FE915-6D5E-46C3-8C55-2384A65700A1}"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9D91AFDB-829A-4B0E-8E73-1601C6937E0D}" type="datetime1">
              <a:rPr lang="en-US" smtClean="0"/>
              <a:t>11/11/2013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2F14574E-324C-4EED-AA91-1F497BA69E0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47248C6-A0AB-4FC3-A70B-004FBAFB1B41}" type="datetime1">
              <a:rPr lang="en-US" smtClean="0"/>
              <a:t>11/11/2013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B987D565-80DE-4AE3-9BCE-89A3B87ED2E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A8360D2B-BE2F-4BA2-8464-22DD6532AA40}" type="slidenum">
              <a:rPr lang="en-US" smtClean="0"/>
              <a:pPr>
                <a:defRPr/>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71D34BA8-41F2-4E52-B015-170339958B7D}" type="datetime1">
              <a:rPr lang="en-US" smtClean="0"/>
              <a:t>11/11/2013</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14F4DD13-8863-46FC-A5E2-9DE3BD3A46C2}" type="slidenum">
              <a:rPr lang="en-US" smtClean="0"/>
              <a:pPr>
                <a:defRPr/>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BD819D8D-AFBF-44BC-9A7D-ABDEEC5E28F8}" type="datetime1">
              <a:rPr lang="en-US" smtClean="0"/>
              <a:t>11/11/2013</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B990611-D6F6-43E1-B571-18341C242AA1}" type="datetime1">
              <a:rPr lang="en-US" smtClean="0"/>
              <a:t>11/11/2013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8FE7DD-5E29-4118-A53D-30DE5B819429}"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B7505281-4DE7-4D3E-8DBA-5BCB40BE2C77}" type="slidenum">
              <a:rPr lang="en-US" smtClean="0"/>
              <a:pPr>
                <a:defRPr/>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FEB15CA-D779-47E2-89FD-DB4978B80648}" type="datetime1">
              <a:rPr lang="en-US" smtClean="0"/>
              <a:t>11/11/2013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EA4C02-F495-4EEC-B845-AA44F8BCB3E9}" type="datetime1">
              <a:rPr lang="en-US" smtClean="0"/>
              <a:t>11/11/2013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3672102D-EA58-4BAC-996A-B4CC59AA73D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1FE49FF-1E7E-4AAF-A4F8-32025BE0C337}" type="datetime1">
              <a:rPr lang="en-US" smtClean="0"/>
              <a:t>11/11/2013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258CF5F1-9060-46A7-8BEA-C3B6D707FDB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5B58973D-6E5B-47FB-B609-17AA6BD1CB67}" type="datetime1">
              <a:rPr lang="en-US" smtClean="0"/>
              <a:t>11/11/2013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3551CC19-D1D4-45D1-BAD4-7EF86CBB702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9215ED0-C028-4930-B3B7-4260834BE64B}" type="datetime1">
              <a:rPr lang="en-US" smtClean="0"/>
              <a:t>11/11/2013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C97FE915-6D5E-46C3-8C55-2384A65700A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9B6C12D-111F-4FE3-80E4-0135E4853002}" type="datetime1">
              <a:rPr lang="en-US" smtClean="0"/>
              <a:t>11/11/2013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2F14574E-324C-4EED-AA91-1F497BA69E0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E610DD5-C20F-42C8-A5D2-24CE48CC35D6}" type="datetime1">
              <a:rPr lang="en-US" smtClean="0"/>
              <a:t>11/11/2013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A8360D2B-BE2F-4BA2-8464-22DD6532AA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06B788E-86C0-43AC-B588-D694C5496AC7}" type="datetime1">
              <a:rPr lang="en-US" smtClean="0"/>
              <a:t>11/11/2013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a:xfrm>
            <a:off x="7924800" y="6416675"/>
            <a:ext cx="762000" cy="365125"/>
          </a:xfrm>
          <a:prstGeom prst="rect">
            <a:avLst/>
          </a:prstGeom>
        </p:spPr>
        <p:txBody>
          <a:bodyPr/>
          <a:lstStyle>
            <a:lvl1pPr>
              <a:defRPr/>
            </a:lvl1pPr>
          </a:lstStyle>
          <a:p>
            <a:pPr>
              <a:defRPr/>
            </a:pPr>
            <a:fld id="{14F4DD13-8863-46FC-A5E2-9DE3BD3A46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100">
                <a:solidFill>
                  <a:schemeClr val="tx1">
                    <a:shade val="50000"/>
                  </a:schemeClr>
                </a:solidFill>
              </a:defRPr>
            </a:lvl1pPr>
          </a:lstStyle>
          <a:p>
            <a:pPr>
              <a:defRPr/>
            </a:pPr>
            <a:fld id="{313A6573-C8A4-49F5-AB95-858D34F7CFF8}" type="datetime1">
              <a:rPr lang="en-US" smtClean="0"/>
              <a:t>11/11/2013</a:t>
            </a:fld>
            <a:endParaRPr lang="en-US" dirty="0"/>
          </a:p>
        </p:txBody>
      </p:sp>
      <p:sp>
        <p:nvSpPr>
          <p:cNvPr id="3" name="Footer Placeholder 2"/>
          <p:cNvSpPr>
            <a:spLocks noGrp="1"/>
          </p:cNvSpPr>
          <p:nvPr>
            <p:ph type="ftr" sz="quarter" idx="3"/>
          </p:nvPr>
        </p:nvSpPr>
        <p:spPr>
          <a:xfrm>
            <a:off x="1981200" y="6416675"/>
            <a:ext cx="5791200" cy="365125"/>
          </a:xfrm>
          <a:prstGeom prst="rect">
            <a:avLst/>
          </a:prstGeom>
        </p:spPr>
        <p:txBody>
          <a:bodyPr vert="horz" anchor="b"/>
          <a:lstStyle>
            <a:lvl1pPr algn="ctr" eaLnBrk="1" latinLnBrk="0" hangingPunct="1">
              <a:defRPr kumimoji="0" sz="1100">
                <a:solidFill>
                  <a:schemeClr val="tx1">
                    <a:shade val="50000"/>
                  </a:schemeClr>
                </a:solidFill>
              </a:defRPr>
            </a:lvl1pPr>
          </a:lstStyle>
          <a:p>
            <a:pPr>
              <a:defRPr/>
            </a:pPr>
            <a:endParaRPr lang="en-US" dirty="0"/>
          </a:p>
        </p:txBody>
      </p:sp>
    </p:spTree>
  </p:cSld>
  <p:clrMap bg1="dk1" tx1="lt1" bg2="dk2" tx2="lt2" accent1="accent1" accent2="accent2" accent3="accent3" accent4="accent4" accent5="accent5" accent6="accent6" hlink="hlink" folHlink="folHlink"/>
  <p:sldLayoutIdLst>
    <p:sldLayoutId id="2147484196" r:id="rId1"/>
    <p:sldLayoutId id="2147484197" r:id="rId2"/>
    <p:sldLayoutId id="2147484206"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7" r:id="rId12"/>
  </p:sldLayoutIdLst>
  <p:hf sldNum="0"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4FB9B6E9-AE43-4003-8BB9-3106209A430E}" type="datetime1">
              <a:rPr lang="en-US" smtClean="0"/>
              <a:t>11/11/2013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pn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Placeholder 12" descr="OurCourts_Colorado_01.jpg"/>
          <p:cNvPicPr>
            <a:picLocks noGrp="1" noChangeAspect="1"/>
          </p:cNvPicPr>
          <p:nvPr>
            <p:ph type="pic" idx="1"/>
          </p:nvPr>
        </p:nvPicPr>
        <p:blipFill>
          <a:blip r:embed="rId3" cstate="print"/>
          <a:srcRect l="-3198" r="-3516"/>
          <a:stretch>
            <a:fillRect/>
          </a:stretch>
        </p:blipFill>
        <p:spPr>
          <a:xfrm>
            <a:off x="2819400" y="1117600"/>
            <a:ext cx="6324600" cy="4216400"/>
          </a:xfrm>
        </p:spPr>
      </p:pic>
      <p:sp>
        <p:nvSpPr>
          <p:cNvPr id="12" name="Text Placeholder 11"/>
          <p:cNvSpPr>
            <a:spLocks noGrp="1"/>
          </p:cNvSpPr>
          <p:nvPr>
            <p:ph type="body" sz="half" idx="2"/>
          </p:nvPr>
        </p:nvSpPr>
        <p:spPr>
          <a:xfrm>
            <a:off x="228600" y="990600"/>
            <a:ext cx="2743200" cy="5257800"/>
          </a:xfrm>
        </p:spPr>
        <p:txBody>
          <a:bodyPr>
            <a:noAutofit/>
          </a:bodyPr>
          <a:lstStyle/>
          <a:p>
            <a:pPr eaLnBrk="1" fontAlgn="auto" hangingPunct="1">
              <a:defRPr/>
            </a:pPr>
            <a:r>
              <a:rPr lang="en-US" sz="3600" dirty="0" smtClean="0">
                <a:solidFill>
                  <a:schemeClr val="tx1"/>
                </a:solidFill>
                <a:effectLst>
                  <a:outerShdw blurRad="38100" dist="38100" dir="2700000" algn="tl">
                    <a:srgbClr val="000000">
                      <a:alpha val="43137"/>
                    </a:srgbClr>
                  </a:outerShdw>
                </a:effectLst>
                <a:latin typeface="Bell MT" pitchFamily="18" charset="0"/>
                <a:ea typeface="Batang" pitchFamily="18" charset="-127"/>
              </a:rPr>
              <a:t>“</a:t>
            </a:r>
            <a:r>
              <a:rPr lang="en-US" sz="3600" dirty="0" smtClean="0">
                <a:ln w="6350">
                  <a:noFill/>
                </a:ln>
                <a:solidFill>
                  <a:schemeClr val="tx1"/>
                </a:solidFill>
                <a:effectLst>
                  <a:outerShdw blurRad="38100" dist="38100" dir="2700000" algn="tl">
                    <a:srgbClr val="000000">
                      <a:alpha val="43137"/>
                    </a:srgbClr>
                  </a:outerShdw>
                </a:effectLst>
                <a:latin typeface="Bell MT" pitchFamily="18" charset="0"/>
                <a:ea typeface="Batang" pitchFamily="18" charset="-127"/>
              </a:rPr>
              <a:t>Immigration Courts</a:t>
            </a:r>
            <a:r>
              <a:rPr lang="en-US" sz="3600" dirty="0" smtClean="0">
                <a:solidFill>
                  <a:schemeClr val="tx1"/>
                </a:solidFill>
                <a:effectLst>
                  <a:outerShdw blurRad="38100" dist="38100" dir="2700000" algn="tl">
                    <a:srgbClr val="000000">
                      <a:alpha val="43137"/>
                    </a:srgbClr>
                  </a:outerShdw>
                </a:effectLst>
                <a:latin typeface="Bell MT" pitchFamily="18" charset="0"/>
                <a:ea typeface="Batang" pitchFamily="18" charset="-127"/>
              </a:rPr>
              <a:t>”</a:t>
            </a:r>
            <a:r>
              <a:rPr lang="en-US" sz="3600" dirty="0" smtClean="0">
                <a:solidFill>
                  <a:schemeClr val="tx1"/>
                </a:solidFill>
                <a:effectLst>
                  <a:outerShdw blurRad="38100" dist="38100" dir="2700000" algn="tl">
                    <a:srgbClr val="000000">
                      <a:alpha val="43137"/>
                    </a:srgbClr>
                  </a:outerShdw>
                </a:effectLst>
                <a:latin typeface="Bell MT" pitchFamily="18" charset="0"/>
                <a:ea typeface="Batang" pitchFamily="18" charset="-127"/>
              </a:rPr>
              <a:t> </a:t>
            </a:r>
            <a:endParaRPr lang="en-US" sz="3600" dirty="0">
              <a:solidFill>
                <a:schemeClr val="tx1"/>
              </a:solidFill>
              <a:effectLst>
                <a:outerShdw blurRad="38100" dist="38100" dir="2700000" algn="tl">
                  <a:srgbClr val="000000">
                    <a:alpha val="43137"/>
                  </a:srgbClr>
                </a:outerShdw>
              </a:effectLst>
              <a:latin typeface="Bell MT" pitchFamily="18" charset="0"/>
              <a:ea typeface="Batang" pitchFamily="18" charset="-127"/>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s-MX" sz="48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How</a:t>
            </a:r>
            <a:r>
              <a:rPr lang="es-MX" sz="48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a:t>
            </a:r>
            <a:r>
              <a:rPr lang="es-MX" sz="48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to</a:t>
            </a:r>
            <a:r>
              <a:rPr lang="es-MX" sz="48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a:t>
            </a:r>
            <a:r>
              <a:rPr lang="es-MX" sz="48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E</a:t>
            </a:r>
            <a:r>
              <a:rPr lang="es-MX" sz="48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nd</a:t>
            </a:r>
            <a:r>
              <a:rPr lang="es-MX" sz="48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a:t>
            </a:r>
            <a:r>
              <a:rPr lang="es-MX" sz="48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Up in </a:t>
            </a:r>
            <a:r>
              <a:rPr lang="es-MX" sz="48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Removal</a:t>
            </a:r>
            <a:r>
              <a:rPr lang="es-MX" sz="48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a:t>
            </a:r>
            <a:r>
              <a:rPr lang="es-MX" sz="48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Proceedings</a:t>
            </a:r>
            <a:endParaRPr lang="en-US" sz="6000" dirty="0">
              <a:solidFill>
                <a:srgbClr val="1E2171"/>
              </a:solidFill>
              <a:latin typeface="Bell MT" pitchFamily="18" charset="0"/>
            </a:endParaRPr>
          </a:p>
        </p:txBody>
      </p:sp>
      <p:sp>
        <p:nvSpPr>
          <p:cNvPr id="3" name="Content Placeholder 2"/>
          <p:cNvSpPr>
            <a:spLocks noGrp="1"/>
          </p:cNvSpPr>
          <p:nvPr>
            <p:ph idx="1"/>
          </p:nvPr>
        </p:nvSpPr>
        <p:spPr>
          <a:xfrm>
            <a:off x="533400" y="2362200"/>
            <a:ext cx="4191000" cy="1371600"/>
          </a:xfrm>
        </p:spPr>
        <p:txBody>
          <a:bodyPr/>
          <a:lstStyle/>
          <a:p>
            <a:r>
              <a:rPr lang="en-US" dirty="0" smtClean="0">
                <a:solidFill>
                  <a:prstClr val="white"/>
                </a:solidFill>
                <a:latin typeface="Bell MT" pitchFamily="18" charset="0"/>
                <a:ea typeface="MS PGothic" pitchFamily="34" charset="-128"/>
              </a:rPr>
              <a:t>Denial of an Application or Petition  </a:t>
            </a:r>
          </a:p>
          <a:p>
            <a:endParaRPr lang="es-MX" sz="2400" b="1" dirty="0" smtClean="0">
              <a:solidFill>
                <a:prstClr val="white"/>
              </a:solidFill>
              <a:latin typeface="Tahoma" pitchFamily="34" charset="0"/>
              <a:ea typeface="MS PGothic" pitchFamily="34" charset="-128"/>
            </a:endParaRPr>
          </a:p>
        </p:txBody>
      </p:sp>
      <p:pic>
        <p:nvPicPr>
          <p:cNvPr id="7" name="Picture 6"/>
          <p:cNvPicPr>
            <a:picLocks noChangeAspect="1"/>
          </p:cNvPicPr>
          <p:nvPr/>
        </p:nvPicPr>
        <p:blipFill>
          <a:blip r:embed="rId3" cstate="print"/>
          <a:stretch>
            <a:fillRect/>
          </a:stretch>
        </p:blipFill>
        <p:spPr>
          <a:xfrm>
            <a:off x="5105400" y="2590800"/>
            <a:ext cx="3499221" cy="2417145"/>
          </a:xfrm>
          <a:prstGeom prst="rect">
            <a:avLst/>
          </a:prstGeom>
        </p:spPr>
      </p:pic>
      <p:sp>
        <p:nvSpPr>
          <p:cNvPr id="4" name="TextBox 3"/>
          <p:cNvSpPr txBox="1"/>
          <p:nvPr/>
        </p:nvSpPr>
        <p:spPr>
          <a:xfrm>
            <a:off x="609600" y="3962400"/>
            <a:ext cx="3284621" cy="954107"/>
          </a:xfrm>
          <a:prstGeom prst="rect">
            <a:avLst/>
          </a:prstGeom>
          <a:noFill/>
        </p:spPr>
        <p:txBody>
          <a:bodyPr wrap="square" rtlCol="0">
            <a:spAutoFit/>
          </a:bodyPr>
          <a:lstStyle/>
          <a:p>
            <a:pPr marL="547688" lvl="0" indent="-411163">
              <a:spcBef>
                <a:spcPct val="20000"/>
              </a:spcBef>
              <a:buClr>
                <a:srgbClr val="F9F9F9"/>
              </a:buClr>
              <a:buSzPct val="65000"/>
              <a:buFont typeface="Wingdings 2" pitchFamily="18" charset="2"/>
              <a:buChar char=""/>
            </a:pPr>
            <a:r>
              <a:rPr lang="en-US" sz="2800" u="none" dirty="0" smtClean="0">
                <a:solidFill>
                  <a:prstClr val="white"/>
                </a:solidFill>
                <a:latin typeface="Bell MT" pitchFamily="18" charset="0"/>
              </a:rPr>
              <a:t>Conviction of a Crime</a:t>
            </a:r>
            <a:endParaRPr lang="en-US" sz="2800" u="none" dirty="0">
              <a:solidFill>
                <a:prstClr val="white"/>
              </a:solidFill>
              <a:latin typeface="Bell MT" pitchFamily="18" charset="0"/>
            </a:endParaRPr>
          </a:p>
        </p:txBody>
      </p:sp>
    </p:spTree>
    <p:extLst>
      <p:ext uri="{BB962C8B-B14F-4D97-AF65-F5344CB8AC3E}">
        <p14:creationId xmlns:p14="http://schemas.microsoft.com/office/powerpoint/2010/main" xmlns="" val="1205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457200"/>
            <a:ext cx="8229600" cy="1143000"/>
          </a:xfrm>
        </p:spPr>
        <p:txBody>
          <a:bodyPr>
            <a:noAutofit/>
          </a:bodyPr>
          <a:lstStyle/>
          <a:p>
            <a:r>
              <a:rPr lang="es-MX" sz="44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How</a:t>
            </a:r>
            <a:r>
              <a:rPr lang="es-MX" sz="44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a:t>
            </a:r>
            <a:r>
              <a:rPr lang="es-MX" sz="44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to</a:t>
            </a:r>
            <a:r>
              <a:rPr lang="es-MX" sz="44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a:t>
            </a:r>
            <a:r>
              <a:rPr lang="es-MX" sz="44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End</a:t>
            </a:r>
            <a:r>
              <a:rPr lang="es-MX" sz="44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Up in </a:t>
            </a:r>
            <a:r>
              <a:rPr lang="es-MX" sz="44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Removal</a:t>
            </a:r>
            <a:r>
              <a:rPr lang="es-MX" sz="4400" dirty="0"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 </a:t>
            </a:r>
            <a:r>
              <a:rPr lang="es-MX" sz="44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Proceedings</a:t>
            </a:r>
            <a:endParaRPr lang="en-US" sz="5400" dirty="0">
              <a:solidFill>
                <a:srgbClr val="1E2171"/>
              </a:solidFill>
              <a:latin typeface="Bell MT" pitchFamily="18" charset="0"/>
            </a:endParaRPr>
          </a:p>
        </p:txBody>
      </p:sp>
      <p:pic>
        <p:nvPicPr>
          <p:cNvPr id="6" name="Picture 2" descr="http://www.biography.com/imported/images/Biography/Images/Profiles/E/Albert-Einstein-9285408-1-402.jpg"/>
          <p:cNvPicPr>
            <a:picLocks noGrp="1" noChangeAspect="1" noChangeArrowheads="1"/>
          </p:cNvPicPr>
          <p:nvPr>
            <p:ph idx="1"/>
          </p:nvPr>
        </p:nvPicPr>
        <p:blipFill>
          <a:blip r:embed="rId3" cstate="print"/>
          <a:srcRect/>
          <a:stretch>
            <a:fillRect/>
          </a:stretch>
        </p:blipFill>
        <p:spPr bwMode="auto">
          <a:xfrm>
            <a:off x="2657475" y="2039937"/>
            <a:ext cx="3829050" cy="38290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1E2171"/>
                </a:solidFill>
                <a:effectLst>
                  <a:outerShdw blurRad="38100" dist="38100" dir="2700000" algn="tl">
                    <a:srgbClr val="000000">
                      <a:alpha val="43137"/>
                    </a:srgbClr>
                  </a:outerShdw>
                </a:effectLst>
                <a:latin typeface="Bell MT" pitchFamily="18" charset="0"/>
              </a:rPr>
              <a:t/>
            </a:r>
            <a:br>
              <a:rPr lang="en-US" dirty="0">
                <a:solidFill>
                  <a:srgbClr val="1E2171"/>
                </a:solidFill>
                <a:effectLst>
                  <a:outerShdw blurRad="38100" dist="38100" dir="2700000" algn="tl">
                    <a:srgbClr val="000000">
                      <a:alpha val="43137"/>
                    </a:srgbClr>
                  </a:outerShdw>
                </a:effectLst>
                <a:latin typeface="Bell MT" pitchFamily="18" charset="0"/>
              </a:rPr>
            </a:br>
            <a:r>
              <a:rPr lang="es-MX" sz="4400" dirty="0" smtClean="0">
                <a:solidFill>
                  <a:srgbClr val="1E2171"/>
                </a:solidFill>
                <a:effectLst>
                  <a:outerShdw blurRad="38100" dist="38100" dir="2700000" algn="tl">
                    <a:srgbClr val="000000">
                      <a:alpha val="43137"/>
                    </a:srgbClr>
                  </a:outerShdw>
                </a:effectLst>
                <a:latin typeface="Bell MT" pitchFamily="18" charset="0"/>
              </a:rPr>
              <a:t>General Relief from Removal</a:t>
            </a:r>
            <a:r>
              <a:rPr lang="es-MX" sz="4400" dirty="0">
                <a:solidFill>
                  <a:srgbClr val="1E2171"/>
                </a:solidFill>
                <a:effectLst>
                  <a:outerShdw blurRad="38100" dist="38100" dir="2700000" algn="tl">
                    <a:srgbClr val="000000">
                      <a:alpha val="43137"/>
                    </a:srgbClr>
                  </a:outerShdw>
                </a:effectLst>
                <a:latin typeface="Bell MT" pitchFamily="18" charset="0"/>
              </a:rPr>
              <a:t/>
            </a:r>
            <a:br>
              <a:rPr lang="es-MX" sz="4400" dirty="0">
                <a:solidFill>
                  <a:srgbClr val="1E2171"/>
                </a:solidFill>
                <a:effectLst>
                  <a:outerShdw blurRad="38100" dist="38100" dir="2700000" algn="tl">
                    <a:srgbClr val="000000">
                      <a:alpha val="43137"/>
                    </a:srgbClr>
                  </a:outerShdw>
                </a:effectLst>
                <a:latin typeface="Bell MT" pitchFamily="18" charset="0"/>
              </a:rPr>
            </a:br>
            <a:r>
              <a:rPr lang="en-US" dirty="0" smtClean="0">
                <a:solidFill>
                  <a:srgbClr val="1E2171"/>
                </a:solidFill>
                <a:effectLst>
                  <a:outerShdw blurRad="38100" dist="38100" dir="2700000" algn="tl">
                    <a:srgbClr val="000000">
                      <a:alpha val="43137"/>
                    </a:srgbClr>
                  </a:outerShdw>
                </a:effectLst>
                <a:latin typeface="Bell MT" pitchFamily="18" charset="0"/>
              </a:rPr>
              <a:t> </a:t>
            </a:r>
            <a:endParaRPr lang="en-US" dirty="0">
              <a:solidFill>
                <a:srgbClr val="1E2171"/>
              </a:solidFill>
              <a:effectLst>
                <a:outerShdw blurRad="38100" dist="38100" dir="2700000" algn="tl">
                  <a:srgbClr val="000000">
                    <a:alpha val="43137"/>
                  </a:srgbClr>
                </a:outerShdw>
              </a:effectLst>
              <a:latin typeface="Bell MT" pitchFamily="18" charset="0"/>
            </a:endParaRPr>
          </a:p>
        </p:txBody>
      </p:sp>
      <p:sp>
        <p:nvSpPr>
          <p:cNvPr id="3" name="Content Placeholder 2"/>
          <p:cNvSpPr>
            <a:spLocks noGrp="1"/>
          </p:cNvSpPr>
          <p:nvPr>
            <p:ph idx="1"/>
          </p:nvPr>
        </p:nvSpPr>
        <p:spPr>
          <a:xfrm>
            <a:off x="457200" y="1600200"/>
            <a:ext cx="8229600" cy="4876799"/>
          </a:xfrm>
        </p:spPr>
        <p:txBody>
          <a:bodyPr/>
          <a:lstStyle/>
          <a:p>
            <a:r>
              <a:rPr lang="es-MX" sz="3600" dirty="0" err="1" smtClean="0">
                <a:solidFill>
                  <a:prstClr val="white"/>
                </a:solidFill>
                <a:latin typeface="Bell MT" pitchFamily="18" charset="0"/>
                <a:ea typeface="MS PGothic" pitchFamily="34" charset="-128"/>
              </a:rPr>
              <a:t>Voluntary</a:t>
            </a:r>
            <a:r>
              <a:rPr lang="es-MX" sz="3600" dirty="0" smtClean="0">
                <a:solidFill>
                  <a:prstClr val="white"/>
                </a:solidFill>
                <a:latin typeface="Bell MT" pitchFamily="18" charset="0"/>
                <a:ea typeface="MS PGothic" pitchFamily="34" charset="-128"/>
              </a:rPr>
              <a:t> </a:t>
            </a:r>
            <a:r>
              <a:rPr lang="es-MX" sz="3600" dirty="0" err="1" smtClean="0">
                <a:solidFill>
                  <a:prstClr val="white"/>
                </a:solidFill>
                <a:latin typeface="Bell MT" pitchFamily="18" charset="0"/>
                <a:ea typeface="MS PGothic" pitchFamily="34" charset="-128"/>
              </a:rPr>
              <a:t>Departure</a:t>
            </a:r>
            <a:endParaRPr lang="es-MX" sz="3600" dirty="0" smtClean="0">
              <a:solidFill>
                <a:prstClr val="white"/>
              </a:solidFill>
              <a:latin typeface="Bell MT" pitchFamily="18" charset="0"/>
              <a:ea typeface="MS PGothic" pitchFamily="34" charset="-128"/>
            </a:endParaRPr>
          </a:p>
          <a:p>
            <a:r>
              <a:rPr lang="es-MX" sz="3600" dirty="0" smtClean="0">
                <a:solidFill>
                  <a:prstClr val="white"/>
                </a:solidFill>
                <a:latin typeface="Bell MT" pitchFamily="18" charset="0"/>
                <a:ea typeface="MS PGothic" pitchFamily="34" charset="-128"/>
              </a:rPr>
              <a:t>Cancellation of </a:t>
            </a:r>
            <a:r>
              <a:rPr lang="es-MX" sz="3600" dirty="0" err="1" smtClean="0">
                <a:solidFill>
                  <a:prstClr val="white"/>
                </a:solidFill>
                <a:latin typeface="Bell MT" pitchFamily="18" charset="0"/>
                <a:ea typeface="MS PGothic" pitchFamily="34" charset="-128"/>
              </a:rPr>
              <a:t>Removal</a:t>
            </a:r>
            <a:endParaRPr lang="es-MX" sz="3600" dirty="0" smtClean="0">
              <a:solidFill>
                <a:prstClr val="white"/>
              </a:solidFill>
              <a:latin typeface="Bell MT" pitchFamily="18" charset="0"/>
              <a:ea typeface="MS PGothic" pitchFamily="34" charset="-128"/>
            </a:endParaRPr>
          </a:p>
          <a:p>
            <a:r>
              <a:rPr lang="es-MX" sz="3600" dirty="0" smtClean="0">
                <a:solidFill>
                  <a:prstClr val="white"/>
                </a:solidFill>
                <a:latin typeface="Bell MT" pitchFamily="18" charset="0"/>
                <a:ea typeface="MS PGothic" pitchFamily="34" charset="-128"/>
              </a:rPr>
              <a:t>Special Cancellation for Victims of </a:t>
            </a:r>
            <a:r>
              <a:rPr lang="es-MX" sz="3600" dirty="0" smtClean="0">
                <a:solidFill>
                  <a:prstClr val="white"/>
                </a:solidFill>
                <a:latin typeface="Bell MT" pitchFamily="18" charset="0"/>
                <a:ea typeface="MS PGothic" pitchFamily="34" charset="-128"/>
              </a:rPr>
              <a:t>Abuse</a:t>
            </a:r>
            <a:endParaRPr lang="es-MX" sz="3600" dirty="0" smtClean="0">
              <a:solidFill>
                <a:prstClr val="white"/>
              </a:solidFill>
              <a:latin typeface="Bell MT" pitchFamily="18" charset="0"/>
              <a:ea typeface="MS PGothic" pitchFamily="34" charset="-128"/>
            </a:endParaRPr>
          </a:p>
          <a:p>
            <a:r>
              <a:rPr lang="es-MX" sz="3600" dirty="0" err="1" smtClean="0">
                <a:solidFill>
                  <a:prstClr val="white"/>
                </a:solidFill>
                <a:latin typeface="Bell MT" pitchFamily="18" charset="0"/>
                <a:ea typeface="MS PGothic" pitchFamily="34" charset="-128"/>
              </a:rPr>
              <a:t>Asylum</a:t>
            </a:r>
            <a:endParaRPr lang="es-MX" sz="3600" dirty="0" smtClean="0">
              <a:solidFill>
                <a:prstClr val="white"/>
              </a:solidFill>
              <a:latin typeface="Bell MT" pitchFamily="18" charset="0"/>
              <a:ea typeface="MS PGothic" pitchFamily="34" charset="-128"/>
            </a:endParaRPr>
          </a:p>
          <a:p>
            <a:r>
              <a:rPr lang="es-MX" sz="3600" dirty="0" smtClean="0">
                <a:solidFill>
                  <a:prstClr val="white"/>
                </a:solidFill>
                <a:latin typeface="Bell MT" pitchFamily="18" charset="0"/>
                <a:ea typeface="MS PGothic" pitchFamily="34" charset="-128"/>
              </a:rPr>
              <a:t>Other Relief from Persecution, Torture, and Other Abuse</a:t>
            </a:r>
            <a:endParaRPr lang="en-US" sz="4000" dirty="0" smtClean="0">
              <a:latin typeface="Bell MT" pitchFamily="18" charset="0"/>
            </a:endParaRPr>
          </a:p>
        </p:txBody>
      </p:sp>
    </p:spTree>
    <p:extLst>
      <p:ext uri="{BB962C8B-B14F-4D97-AF65-F5344CB8AC3E}">
        <p14:creationId xmlns:p14="http://schemas.microsoft.com/office/powerpoint/2010/main" xmlns="" val="39042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6000" dirty="0" smtClean="0">
                <a:ln>
                  <a:noFill/>
                </a:ln>
                <a:solidFill>
                  <a:srgbClr val="1E2171"/>
                </a:solidFill>
                <a:effectLst>
                  <a:outerShdw blurRad="38100" dist="38100" dir="2700000" algn="tl">
                    <a:srgbClr val="000000"/>
                  </a:outerShdw>
                </a:effectLst>
                <a:latin typeface="Bell MT" pitchFamily="18" charset="0"/>
                <a:ea typeface="MS PGothic" pitchFamily="34" charset="-128"/>
              </a:rPr>
              <a:t>Asylum</a:t>
            </a:r>
            <a:endParaRPr lang="en-US" sz="4800" dirty="0">
              <a:solidFill>
                <a:srgbClr val="1E2171"/>
              </a:solidFill>
              <a:latin typeface="Bell MT" pitchFamily="18" charset="0"/>
            </a:endParaRPr>
          </a:p>
        </p:txBody>
      </p:sp>
      <p:sp>
        <p:nvSpPr>
          <p:cNvPr id="3" name="Content Placeholder 2"/>
          <p:cNvSpPr>
            <a:spLocks noGrp="1"/>
          </p:cNvSpPr>
          <p:nvPr>
            <p:ph idx="1"/>
          </p:nvPr>
        </p:nvSpPr>
        <p:spPr>
          <a:xfrm>
            <a:off x="3200400" y="1600200"/>
            <a:ext cx="5486400" cy="4708525"/>
          </a:xfrm>
        </p:spPr>
        <p:txBody>
          <a:bodyPr/>
          <a:lstStyle/>
          <a:p>
            <a:r>
              <a:rPr lang="en-US" sz="3200" b="1" dirty="0" smtClean="0">
                <a:solidFill>
                  <a:prstClr val="white"/>
                </a:solidFill>
                <a:latin typeface="Bell MT" pitchFamily="18" charset="0"/>
                <a:ea typeface="MS PGothic" pitchFamily="34" charset="-128"/>
              </a:rPr>
              <a:t>Fled home country </a:t>
            </a:r>
          </a:p>
          <a:p>
            <a:pPr>
              <a:buNone/>
            </a:pPr>
            <a:endParaRPr lang="en-US" sz="3200" b="1" dirty="0" smtClean="0">
              <a:solidFill>
                <a:prstClr val="white"/>
              </a:solidFill>
              <a:latin typeface="Bell MT" pitchFamily="18" charset="0"/>
              <a:ea typeface="MS PGothic" pitchFamily="34" charset="-128"/>
            </a:endParaRPr>
          </a:p>
          <a:p>
            <a:r>
              <a:rPr lang="en-US" sz="3200" b="1" dirty="0" smtClean="0">
                <a:solidFill>
                  <a:prstClr val="white"/>
                </a:solidFill>
                <a:latin typeface="Bell MT" pitchFamily="18" charset="0"/>
                <a:ea typeface="MS PGothic" pitchFamily="34" charset="-128"/>
              </a:rPr>
              <a:t>Fear of persecution</a:t>
            </a:r>
          </a:p>
          <a:p>
            <a:pPr>
              <a:buNone/>
            </a:pPr>
            <a:endParaRPr lang="en-US" sz="3200" b="1" dirty="0" smtClean="0">
              <a:solidFill>
                <a:prstClr val="white"/>
              </a:solidFill>
              <a:latin typeface="Bell MT" pitchFamily="18" charset="0"/>
              <a:ea typeface="MS PGothic" pitchFamily="34" charset="-128"/>
            </a:endParaRPr>
          </a:p>
          <a:p>
            <a:r>
              <a:rPr lang="en-US" sz="3200" b="1" dirty="0" smtClean="0">
                <a:solidFill>
                  <a:prstClr val="white"/>
                </a:solidFill>
                <a:latin typeface="Bell MT" pitchFamily="18" charset="0"/>
                <a:ea typeface="MS PGothic" pitchFamily="34" charset="-128"/>
              </a:rPr>
              <a:t>By the government or by a group the government cannot or is not willing to control  </a:t>
            </a:r>
            <a:endParaRPr lang="en-US" sz="3200" dirty="0">
              <a:latin typeface="Bell MT" pitchFamily="18" charset="0"/>
            </a:endParaRPr>
          </a:p>
        </p:txBody>
      </p:sp>
      <p:pic>
        <p:nvPicPr>
          <p:cNvPr id="6" name="Picture 5"/>
          <p:cNvPicPr>
            <a:picLocks noChangeAspect="1"/>
          </p:cNvPicPr>
          <p:nvPr/>
        </p:nvPicPr>
        <p:blipFill>
          <a:blip r:embed="rId3" cstate="print"/>
          <a:stretch>
            <a:fillRect/>
          </a:stretch>
        </p:blipFill>
        <p:spPr>
          <a:xfrm>
            <a:off x="457200" y="1676400"/>
            <a:ext cx="2609088" cy="3657600"/>
          </a:xfrm>
          <a:prstGeom prst="rect">
            <a:avLst/>
          </a:prstGeom>
        </p:spPr>
      </p:pic>
    </p:spTree>
    <p:extLst>
      <p:ext uri="{BB962C8B-B14F-4D97-AF65-F5344CB8AC3E}">
        <p14:creationId xmlns:p14="http://schemas.microsoft.com/office/powerpoint/2010/main" xmlns="" val="253089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s-MX" sz="4800" dirty="0" err="1" smtClean="0">
                <a:ln>
                  <a:noFill/>
                </a:ln>
                <a:solidFill>
                  <a:srgbClr val="1E2171"/>
                </a:solidFill>
                <a:effectLst>
                  <a:outerShdw blurRad="38100" dist="38100" dir="2700000" algn="tl">
                    <a:srgbClr val="000000"/>
                  </a:outerShdw>
                </a:effectLst>
                <a:latin typeface="Bell MT" pitchFamily="18" charset="0"/>
                <a:ea typeface="MS PGothic" pitchFamily="34" charset="-128"/>
                <a:cs typeface="+mn-cs"/>
              </a:rPr>
              <a:t>Asylum</a:t>
            </a:r>
            <a:endParaRPr lang="en-US" dirty="0">
              <a:solidFill>
                <a:srgbClr val="1E2171"/>
              </a:solidFill>
              <a:latin typeface="Bell MT" pitchFamily="18" charset="0"/>
            </a:endParaRPr>
          </a:p>
        </p:txBody>
      </p:sp>
      <p:pic>
        <p:nvPicPr>
          <p:cNvPr id="7" name="Picture 12" descr="http://24.media.tumblr.com/tumblr_luvdhcy8Qr1r2rvc8o1_500.jpg"/>
          <p:cNvPicPr>
            <a:picLocks noChangeAspect="1" noChangeArrowheads="1"/>
          </p:cNvPicPr>
          <p:nvPr/>
        </p:nvPicPr>
        <p:blipFill>
          <a:blip r:embed="rId3" cstate="print"/>
          <a:srcRect/>
          <a:stretch>
            <a:fillRect/>
          </a:stretch>
        </p:blipFill>
        <p:spPr bwMode="auto">
          <a:xfrm>
            <a:off x="1752600" y="1676400"/>
            <a:ext cx="5789946" cy="33960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n>
                  <a:noFill/>
                </a:ln>
                <a:solidFill>
                  <a:srgbClr val="002060"/>
                </a:solidFill>
                <a:effectLst>
                  <a:outerShdw blurRad="38100" dist="38100" dir="2700000" algn="tl">
                    <a:srgbClr val="000000"/>
                  </a:outerShdw>
                </a:effectLst>
                <a:latin typeface="Bell MT" pitchFamily="18" charset="0"/>
                <a:ea typeface="MS PGothic" pitchFamily="34" charset="-128"/>
              </a:rPr>
              <a:t>Crime Victims Also Have Special Protections Under </a:t>
            </a:r>
            <a:r>
              <a:rPr lang="en-US" sz="3600" dirty="0" err="1" smtClean="0">
                <a:ln>
                  <a:noFill/>
                </a:ln>
                <a:solidFill>
                  <a:srgbClr val="002060"/>
                </a:solidFill>
                <a:effectLst>
                  <a:outerShdw blurRad="38100" dist="38100" dir="2700000" algn="tl">
                    <a:srgbClr val="000000"/>
                  </a:outerShdw>
                </a:effectLst>
                <a:latin typeface="Bell MT" pitchFamily="18" charset="0"/>
                <a:ea typeface="MS PGothic" pitchFamily="34" charset="-128"/>
              </a:rPr>
              <a:t>Imimgration</a:t>
            </a:r>
            <a:r>
              <a:rPr lang="en-US" sz="3600" dirty="0" smtClean="0">
                <a:ln>
                  <a:noFill/>
                </a:ln>
                <a:solidFill>
                  <a:srgbClr val="002060"/>
                </a:solidFill>
                <a:effectLst>
                  <a:outerShdw blurRad="38100" dist="38100" dir="2700000" algn="tl">
                    <a:srgbClr val="000000"/>
                  </a:outerShdw>
                </a:effectLst>
                <a:latin typeface="Bell MT" pitchFamily="18" charset="0"/>
                <a:ea typeface="MS PGothic" pitchFamily="34" charset="-128"/>
              </a:rPr>
              <a:t> Laws</a:t>
            </a:r>
            <a:endParaRPr lang="en-US" sz="4000" dirty="0">
              <a:latin typeface="Bell MT" pitchFamily="18" charset="0"/>
            </a:endParaRPr>
          </a:p>
        </p:txBody>
      </p:sp>
      <p:sp>
        <p:nvSpPr>
          <p:cNvPr id="3" name="Content Placeholder 2"/>
          <p:cNvSpPr>
            <a:spLocks noGrp="1"/>
          </p:cNvSpPr>
          <p:nvPr>
            <p:ph sz="half" idx="1"/>
          </p:nvPr>
        </p:nvSpPr>
        <p:spPr>
          <a:xfrm>
            <a:off x="457200" y="1828800"/>
            <a:ext cx="4648200" cy="4114800"/>
          </a:xfrm>
        </p:spPr>
        <p:txBody>
          <a:bodyPr/>
          <a:lstStyle/>
          <a:p>
            <a:r>
              <a:rPr lang="en-US" sz="3200" dirty="0" smtClean="0">
                <a:latin typeface="Bell MT" pitchFamily="18" charset="0"/>
                <a:ea typeface="Tahoma" panose="020B0604030504040204" pitchFamily="34" charset="0"/>
                <a:cs typeface="Tahoma" panose="020B0604030504040204" pitchFamily="34" charset="0"/>
              </a:rPr>
              <a:t>Special Cancellation of Removal</a:t>
            </a:r>
          </a:p>
          <a:p>
            <a:pPr>
              <a:buNone/>
            </a:pPr>
            <a:endParaRPr lang="en-US" sz="3200" dirty="0" smtClean="0">
              <a:latin typeface="Bell MT" pitchFamily="18" charset="0"/>
              <a:ea typeface="Tahoma" panose="020B0604030504040204" pitchFamily="34" charset="0"/>
              <a:cs typeface="Tahoma" panose="020B0604030504040204" pitchFamily="34" charset="0"/>
            </a:endParaRPr>
          </a:p>
          <a:p>
            <a:r>
              <a:rPr lang="en-US" sz="3200" dirty="0" smtClean="0">
                <a:latin typeface="Bell MT" pitchFamily="18" charset="0"/>
                <a:ea typeface="Tahoma" panose="020B0604030504040204" pitchFamily="34" charset="0"/>
                <a:cs typeface="Tahoma" panose="020B0604030504040204" pitchFamily="34" charset="0"/>
              </a:rPr>
              <a:t>U Visa for Crime Victims</a:t>
            </a:r>
          </a:p>
          <a:p>
            <a:pPr>
              <a:buNone/>
            </a:pPr>
            <a:endParaRPr lang="en-US" sz="3200" dirty="0" smtClean="0">
              <a:latin typeface="Bell MT" pitchFamily="18" charset="0"/>
              <a:ea typeface="Tahoma" panose="020B0604030504040204" pitchFamily="34" charset="0"/>
              <a:cs typeface="Tahoma" panose="020B0604030504040204" pitchFamily="34" charset="0"/>
            </a:endParaRPr>
          </a:p>
          <a:p>
            <a:r>
              <a:rPr lang="en-US" sz="3200" dirty="0" smtClean="0">
                <a:latin typeface="Bell MT" pitchFamily="18" charset="0"/>
                <a:ea typeface="Tahoma" panose="020B0604030504040204" pitchFamily="34" charset="0"/>
                <a:cs typeface="Tahoma" panose="020B0604030504040204" pitchFamily="34" charset="0"/>
              </a:rPr>
              <a:t>T Visa for Victims of Human Trafficking</a:t>
            </a:r>
            <a:endParaRPr lang="en-US" sz="3200" dirty="0">
              <a:latin typeface="Bell MT" pitchFamily="18" charset="0"/>
              <a:ea typeface="Tahoma" panose="020B0604030504040204" pitchFamily="34" charset="0"/>
              <a:cs typeface="Tahoma" panose="020B0604030504040204" pitchFamily="34" charset="0"/>
            </a:endParaRPr>
          </a:p>
        </p:txBody>
      </p:sp>
      <p:sp>
        <p:nvSpPr>
          <p:cNvPr id="4" name="Content Placeholder 3"/>
          <p:cNvSpPr>
            <a:spLocks noGrp="1"/>
          </p:cNvSpPr>
          <p:nvPr>
            <p:ph sz="half" idx="2"/>
          </p:nvPr>
        </p:nvSpPr>
        <p:spPr/>
        <p:txBody>
          <a:bodyPr/>
          <a:lstStyle/>
          <a:p>
            <a:pPr marL="136525" indent="0">
              <a:buNone/>
            </a:pPr>
            <a:endParaRPr lang="es-MX" sz="2800" dirty="0" smtClean="0">
              <a:solidFill>
                <a:srgbClr val="002060"/>
              </a:solidFill>
              <a:effectLst>
                <a:outerShdw blurRad="38100" dist="38100" dir="2700000" algn="tl">
                  <a:srgbClr val="000000"/>
                </a:outerShdw>
              </a:effectLst>
              <a:latin typeface="Tahoma" pitchFamily="34" charset="0"/>
              <a:ea typeface="MS PGothic" pitchFamily="34" charset="-128"/>
            </a:endParaRPr>
          </a:p>
          <a:p>
            <a:pPr marL="136525" indent="0">
              <a:buNone/>
            </a:pPr>
            <a:endParaRPr lang="es-MX" sz="2800" dirty="0">
              <a:solidFill>
                <a:srgbClr val="002060"/>
              </a:solidFill>
              <a:effectLst>
                <a:outerShdw blurRad="38100" dist="38100" dir="2700000" algn="tl">
                  <a:srgbClr val="000000"/>
                </a:outerShdw>
              </a:effectLst>
              <a:latin typeface="Tahoma" pitchFamily="34" charset="0"/>
              <a:ea typeface="MS PGothic" pitchFamily="34" charset="-128"/>
            </a:endParaRPr>
          </a:p>
          <a:p>
            <a:pPr marL="136525" indent="0">
              <a:buNone/>
            </a:pPr>
            <a:endParaRPr lang="es-MX" sz="2800" dirty="0" smtClean="0">
              <a:solidFill>
                <a:srgbClr val="002060"/>
              </a:solidFill>
              <a:effectLst>
                <a:outerShdw blurRad="38100" dist="38100" dir="2700000" algn="tl">
                  <a:srgbClr val="000000"/>
                </a:outerShdw>
              </a:effectLst>
              <a:latin typeface="Tahoma" pitchFamily="34" charset="0"/>
              <a:ea typeface="MS PGothic" pitchFamily="34" charset="-128"/>
            </a:endParaRPr>
          </a:p>
          <a:p>
            <a:pPr marL="136525" indent="0">
              <a:buNone/>
            </a:pPr>
            <a:endParaRPr lang="en-US" dirty="0"/>
          </a:p>
        </p:txBody>
      </p:sp>
      <p:pic>
        <p:nvPicPr>
          <p:cNvPr id="8" name="Picture 7"/>
          <p:cNvPicPr>
            <a:picLocks noChangeAspect="1"/>
          </p:cNvPicPr>
          <p:nvPr/>
        </p:nvPicPr>
        <p:blipFill>
          <a:blip r:embed="rId3" cstate="print"/>
          <a:stretch>
            <a:fillRect/>
          </a:stretch>
        </p:blipFill>
        <p:spPr>
          <a:xfrm>
            <a:off x="5562600" y="2209800"/>
            <a:ext cx="3200522" cy="3067167"/>
          </a:xfrm>
          <a:prstGeom prst="rect">
            <a:avLst/>
          </a:prstGeom>
        </p:spPr>
      </p:pic>
    </p:spTree>
    <p:extLst>
      <p:ext uri="{BB962C8B-B14F-4D97-AF65-F5344CB8AC3E}">
        <p14:creationId xmlns:p14="http://schemas.microsoft.com/office/powerpoint/2010/main" xmlns="" val="1087719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9" name="Text Box 11"/>
          <p:cNvSpPr txBox="1">
            <a:spLocks noChangeArrowheads="1"/>
          </p:cNvSpPr>
          <p:nvPr/>
        </p:nvSpPr>
        <p:spPr bwMode="auto">
          <a:xfrm>
            <a:off x="457200" y="228600"/>
            <a:ext cx="8305800" cy="1323439"/>
          </a:xfrm>
          <a:prstGeom prst="rect">
            <a:avLst/>
          </a:prstGeom>
          <a:noFill/>
          <a:ln w="9525">
            <a:noFill/>
            <a:miter lim="800000"/>
            <a:headEnd/>
            <a:tailEnd/>
          </a:ln>
          <a:effectLst/>
        </p:spPr>
        <p:txBody>
          <a:bodyPr>
            <a:spAutoFit/>
          </a:bodyPr>
          <a:lstStyle/>
          <a:p>
            <a:pPr algn="ctr">
              <a:spcBef>
                <a:spcPct val="50000"/>
              </a:spcBef>
              <a:defRPr/>
            </a:pPr>
            <a:r>
              <a:rPr lang="en-US" sz="4000" b="1" u="none" dirty="0" smtClean="0">
                <a:solidFill>
                  <a:srgbClr val="002060"/>
                </a:solidFill>
                <a:effectLst>
                  <a:outerShdw blurRad="38100" dist="38100" dir="2700000" algn="tl">
                    <a:srgbClr val="000000"/>
                  </a:outerShdw>
                </a:effectLst>
                <a:latin typeface="Bell MT" pitchFamily="18" charset="0"/>
              </a:rPr>
              <a:t>An Example of an Immigration Case</a:t>
            </a:r>
            <a:endParaRPr lang="en-US" sz="4000" b="1" u="none" dirty="0">
              <a:solidFill>
                <a:srgbClr val="002060"/>
              </a:solidFill>
              <a:effectLst>
                <a:outerShdw blurRad="38100" dist="38100" dir="2700000" algn="tl">
                  <a:srgbClr val="000000"/>
                </a:outerShdw>
              </a:effectLst>
              <a:latin typeface="Bell MT" pitchFamily="18" charset="0"/>
            </a:endParaRPr>
          </a:p>
        </p:txBody>
      </p:sp>
      <p:sp>
        <p:nvSpPr>
          <p:cNvPr id="13315"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pic>
        <p:nvPicPr>
          <p:cNvPr id="29699" name="Picture 9" descr="C:\Documents and Settings\b000rlg.JUDICIAL\Local Settings\Temporary Internet Files\Content.IE5\HZC6IWGX\MC900287628[1].wmf"/>
          <p:cNvPicPr>
            <a:picLocks noChangeAspect="1" noChangeArrowheads="1"/>
          </p:cNvPicPr>
          <p:nvPr/>
        </p:nvPicPr>
        <p:blipFill>
          <a:blip r:embed="rId3" cstate="print"/>
          <a:srcRect/>
          <a:stretch>
            <a:fillRect/>
          </a:stretch>
        </p:blipFill>
        <p:spPr bwMode="auto">
          <a:xfrm>
            <a:off x="1371600" y="1774825"/>
            <a:ext cx="6069085" cy="4473575"/>
          </a:xfrm>
          <a:prstGeom prst="rect">
            <a:avLst/>
          </a:prstGeom>
          <a:noFill/>
          <a:ln w="9525">
            <a:noFill/>
            <a:miter lim="800000"/>
            <a:headEnd/>
            <a:tailEnd/>
          </a:ln>
          <a:effectLst>
            <a:outerShdw dist="190500" dir="2700000" algn="tl" rotWithShape="0">
              <a:srgbClr val="808080">
                <a:alpha val="39999"/>
              </a:srgbClr>
            </a:outerShdw>
          </a:effectLst>
        </p:spPr>
      </p:pic>
    </p:spTree>
    <p:extLst>
      <p:ext uri="{BB962C8B-B14F-4D97-AF65-F5344CB8AC3E}">
        <p14:creationId xmlns:p14="http://schemas.microsoft.com/office/powerpoint/2010/main" xmlns="" val="3249773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pPr eaLnBrk="1" fontAlgn="auto" hangingPunct="1">
              <a:spcAft>
                <a:spcPts val="0"/>
              </a:spcAft>
              <a:defRPr/>
            </a:pPr>
            <a:r>
              <a:rPr lang="es-MX" sz="5400" dirty="0" smtClean="0">
                <a:solidFill>
                  <a:srgbClr val="002060"/>
                </a:solidFill>
                <a:latin typeface="Bell MT" pitchFamily="18" charset="0"/>
              </a:rPr>
              <a:t>The Criminal Case</a:t>
            </a:r>
          </a:p>
        </p:txBody>
      </p:sp>
      <p:sp>
        <p:nvSpPr>
          <p:cNvPr id="8197" name="TextBox 24"/>
          <p:cNvSpPr txBox="1">
            <a:spLocks noChangeArrowheads="1"/>
          </p:cNvSpPr>
          <p:nvPr/>
        </p:nvSpPr>
        <p:spPr bwMode="auto">
          <a:xfrm>
            <a:off x="3962400" y="1676400"/>
            <a:ext cx="4953000" cy="3908762"/>
          </a:xfrm>
          <a:prstGeom prst="rect">
            <a:avLst/>
          </a:prstGeom>
          <a:noFill/>
          <a:ln w="9525">
            <a:noFill/>
            <a:miter lim="800000"/>
            <a:headEnd/>
            <a:tailEnd/>
          </a:ln>
        </p:spPr>
        <p:txBody>
          <a:bodyPr>
            <a:spAutoFit/>
          </a:bodyPr>
          <a:lstStyle/>
          <a:p>
            <a:r>
              <a:rPr lang="es-MX" sz="2800" u="none" dirty="0" smtClean="0">
                <a:latin typeface="Bell MT" pitchFamily="18" charset="0"/>
              </a:rPr>
              <a:t>Most criminal cases are resolved by a negotiated plea agreement</a:t>
            </a:r>
            <a:endParaRPr lang="es-MX" sz="2800" u="none" dirty="0">
              <a:latin typeface="Bell MT" pitchFamily="18" charset="0"/>
            </a:endParaRPr>
          </a:p>
          <a:p>
            <a:endParaRPr lang="es-MX" sz="2400" b="1" u="none" dirty="0" smtClean="0"/>
          </a:p>
          <a:p>
            <a:endParaRPr lang="es-MX" sz="2400" b="1" u="none" dirty="0"/>
          </a:p>
          <a:p>
            <a:endParaRPr lang="es-MX" sz="2400" b="1" u="none" dirty="0" smtClean="0"/>
          </a:p>
          <a:p>
            <a:endParaRPr lang="es-MX" sz="2400" b="1" u="none" dirty="0"/>
          </a:p>
          <a:p>
            <a:endParaRPr lang="es-MX" sz="2400" b="1" u="none" dirty="0" smtClean="0"/>
          </a:p>
          <a:p>
            <a:endParaRPr lang="es-MX" sz="2400" b="1" u="none" dirty="0"/>
          </a:p>
          <a:p>
            <a:endParaRPr lang="es-MX" sz="2400" b="1" u="none" dirty="0" smtClean="0"/>
          </a:p>
          <a:p>
            <a:endParaRPr lang="es-MX" sz="2400" b="1" u="none" dirty="0"/>
          </a:p>
        </p:txBody>
      </p:sp>
      <p:pic>
        <p:nvPicPr>
          <p:cNvPr id="16389" name="Picture 6" descr="Denver_District"/>
          <p:cNvPicPr>
            <a:picLocks noChangeAspect="1" noChangeArrowheads="1"/>
          </p:cNvPicPr>
          <p:nvPr/>
        </p:nvPicPr>
        <p:blipFill>
          <a:blip r:embed="rId3" cstate="print"/>
          <a:srcRect l="20967"/>
          <a:stretch>
            <a:fillRect/>
          </a:stretch>
        </p:blipFill>
        <p:spPr bwMode="auto">
          <a:xfrm>
            <a:off x="304800" y="2133600"/>
            <a:ext cx="3306763" cy="2819400"/>
          </a:xfrm>
          <a:prstGeom prst="rect">
            <a:avLst/>
          </a:prstGeom>
          <a:noFill/>
          <a:ln w="9525">
            <a:noFill/>
            <a:miter lim="800000"/>
            <a:headEnd/>
            <a:tailEnd/>
          </a:ln>
        </p:spPr>
      </p:pic>
      <p:sp>
        <p:nvSpPr>
          <p:cNvPr id="7" name="TextBox 24"/>
          <p:cNvSpPr txBox="1">
            <a:spLocks noChangeArrowheads="1"/>
          </p:cNvSpPr>
          <p:nvPr/>
        </p:nvSpPr>
        <p:spPr bwMode="auto">
          <a:xfrm>
            <a:off x="3962400" y="5029200"/>
            <a:ext cx="4953000" cy="1754326"/>
          </a:xfrm>
          <a:prstGeom prst="rect">
            <a:avLst/>
          </a:prstGeom>
          <a:noFill/>
          <a:ln w="9525">
            <a:noFill/>
            <a:miter lim="800000"/>
            <a:headEnd/>
            <a:tailEnd/>
          </a:ln>
        </p:spPr>
        <p:txBody>
          <a:bodyPr>
            <a:spAutoFit/>
          </a:bodyPr>
          <a:lstStyle/>
          <a:p>
            <a:r>
              <a:rPr lang="es-MX" sz="2800" u="none" dirty="0" smtClean="0">
                <a:latin typeface="Bell MT" pitchFamily="18" charset="0"/>
              </a:rPr>
              <a:t>A defendant </a:t>
            </a:r>
            <a:r>
              <a:rPr lang="es-MX" sz="2800" u="none" dirty="0">
                <a:latin typeface="Bell MT" pitchFamily="18" charset="0"/>
              </a:rPr>
              <a:t>found guilty (convicted) may have to go to jail or pay a fine</a:t>
            </a:r>
          </a:p>
          <a:p>
            <a:endParaRPr lang="es-MX" sz="2400" b="1" u="none" dirty="0" smtClean="0"/>
          </a:p>
        </p:txBody>
      </p:sp>
      <p:sp>
        <p:nvSpPr>
          <p:cNvPr id="8" name="TextBox 24"/>
          <p:cNvSpPr txBox="1">
            <a:spLocks noChangeArrowheads="1"/>
          </p:cNvSpPr>
          <p:nvPr/>
        </p:nvSpPr>
        <p:spPr bwMode="auto">
          <a:xfrm>
            <a:off x="3962400" y="3124200"/>
            <a:ext cx="4953000" cy="1384995"/>
          </a:xfrm>
          <a:prstGeom prst="rect">
            <a:avLst/>
          </a:prstGeom>
          <a:noFill/>
          <a:ln w="9525">
            <a:noFill/>
            <a:miter lim="800000"/>
            <a:headEnd/>
            <a:tailEnd/>
          </a:ln>
        </p:spPr>
        <p:txBody>
          <a:bodyPr>
            <a:spAutoFit/>
          </a:bodyPr>
          <a:lstStyle/>
          <a:p>
            <a:r>
              <a:rPr lang="es-MX" sz="2800" u="none" dirty="0">
                <a:latin typeface="Bell MT" pitchFamily="18" charset="0"/>
              </a:rPr>
              <a:t>If there is a trial, the defendant may be found guilty or not guilty by a jury </a:t>
            </a:r>
          </a:p>
        </p:txBody>
      </p:sp>
    </p:spTree>
    <p:extLst>
      <p:ext uri="{BB962C8B-B14F-4D97-AF65-F5344CB8AC3E}">
        <p14:creationId xmlns:p14="http://schemas.microsoft.com/office/powerpoint/2010/main" xmlns="" val="302971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ChangeArrowheads="1"/>
          </p:cNvSpPr>
          <p:nvPr>
            <p:ph type="title" idx="4294967295"/>
          </p:nvPr>
        </p:nvSpPr>
        <p:spPr>
          <a:xfrm>
            <a:off x="0" y="152400"/>
            <a:ext cx="9144000" cy="1066800"/>
          </a:xfrm>
        </p:spPr>
        <p:txBody>
          <a:bodyPr>
            <a:noAutofit/>
          </a:bodyPr>
          <a:lstStyle/>
          <a:p>
            <a:pPr eaLnBrk="1" fontAlgn="auto" hangingPunct="1">
              <a:spcAft>
                <a:spcPts val="0"/>
              </a:spcAft>
              <a:defRPr/>
            </a:pPr>
            <a:r>
              <a:rPr lang="es-MX" sz="4400" dirty="0" smtClean="0">
                <a:solidFill>
                  <a:srgbClr val="1E2171"/>
                </a:solidFill>
                <a:latin typeface="Bell MT" pitchFamily="18" charset="0"/>
              </a:rPr>
              <a:t>How an Immigration Case Begins</a:t>
            </a:r>
          </a:p>
        </p:txBody>
      </p:sp>
      <p:sp>
        <p:nvSpPr>
          <p:cNvPr id="8208" name="TextBox 19"/>
          <p:cNvSpPr txBox="1">
            <a:spLocks noChangeArrowheads="1"/>
          </p:cNvSpPr>
          <p:nvPr/>
        </p:nvSpPr>
        <p:spPr bwMode="auto">
          <a:xfrm>
            <a:off x="2971800" y="5715000"/>
            <a:ext cx="3810000" cy="584200"/>
          </a:xfrm>
          <a:prstGeom prst="rect">
            <a:avLst/>
          </a:prstGeom>
          <a:noFill/>
          <a:ln w="9525">
            <a:noFill/>
            <a:miter lim="800000"/>
            <a:headEnd/>
            <a:tailEnd/>
          </a:ln>
        </p:spPr>
        <p:txBody>
          <a:bodyPr>
            <a:spAutoFit/>
          </a:bodyPr>
          <a:lstStyle/>
          <a:p>
            <a:pPr algn="ctr">
              <a:defRPr/>
            </a:pPr>
            <a:endParaRPr lang="en-US" sz="3200" u="none" dirty="0">
              <a:effectLst>
                <a:outerShdw blurRad="38100" dist="38100" dir="2700000" algn="tl">
                  <a:srgbClr val="000000">
                    <a:alpha val="43137"/>
                  </a:srgbClr>
                </a:outerShdw>
              </a:effectLst>
              <a:latin typeface="+mn-lt"/>
              <a:ea typeface="+mn-ea"/>
            </a:endParaRPr>
          </a:p>
        </p:txBody>
      </p:sp>
      <p:sp>
        <p:nvSpPr>
          <p:cNvPr id="8214" name="TextBox 37"/>
          <p:cNvSpPr txBox="1">
            <a:spLocks noChangeArrowheads="1"/>
          </p:cNvSpPr>
          <p:nvPr/>
        </p:nvSpPr>
        <p:spPr bwMode="auto">
          <a:xfrm>
            <a:off x="4497388" y="2743200"/>
            <a:ext cx="185737" cy="584200"/>
          </a:xfrm>
          <a:prstGeom prst="rect">
            <a:avLst/>
          </a:prstGeom>
          <a:noFill/>
          <a:ln w="9525">
            <a:noFill/>
            <a:miter lim="800000"/>
            <a:headEnd/>
            <a:tailEnd/>
          </a:ln>
        </p:spPr>
        <p:txBody>
          <a:bodyPr wrap="none">
            <a:spAutoFit/>
          </a:bodyPr>
          <a:lstStyle/>
          <a:p>
            <a:pPr algn="ctr">
              <a:defRPr/>
            </a:pPr>
            <a:endParaRPr lang="en-US" sz="3200" u="none" dirty="0">
              <a:effectLst>
                <a:outerShdw blurRad="38100" dist="38100" dir="2700000" algn="tl">
                  <a:srgbClr val="000000">
                    <a:alpha val="43137"/>
                  </a:srgbClr>
                </a:outerShdw>
              </a:effectLst>
              <a:ea typeface="+mn-ea"/>
            </a:endParaRPr>
          </a:p>
        </p:txBody>
      </p:sp>
      <p:sp>
        <p:nvSpPr>
          <p:cNvPr id="11" name="Rectangle 3"/>
          <p:cNvSpPr txBox="1">
            <a:spLocks noChangeArrowheads="1"/>
          </p:cNvSpPr>
          <p:nvPr/>
        </p:nvSpPr>
        <p:spPr bwMode="auto">
          <a:xfrm>
            <a:off x="1143000" y="1828800"/>
            <a:ext cx="7315200" cy="6858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defRPr/>
            </a:pPr>
            <a:r>
              <a:rPr lang="en-US" sz="4000" u="none" dirty="0" smtClean="0">
                <a:latin typeface="Bell MT" pitchFamily="18" charset="0"/>
              </a:rPr>
              <a:t>Eligible for Release from Jail</a:t>
            </a:r>
            <a:endParaRPr lang="en-US" sz="4000" u="none" dirty="0">
              <a:latin typeface="Bell MT" pitchFamily="18" charset="0"/>
            </a:endParaRPr>
          </a:p>
        </p:txBody>
      </p:sp>
      <p:grpSp>
        <p:nvGrpSpPr>
          <p:cNvPr id="12" name="Group 11"/>
          <p:cNvGrpSpPr/>
          <p:nvPr/>
        </p:nvGrpSpPr>
        <p:grpSpPr>
          <a:xfrm>
            <a:off x="1066800" y="4495800"/>
            <a:ext cx="7315200" cy="1524000"/>
            <a:chOff x="1219200" y="4953000"/>
            <a:chExt cx="7315200" cy="1524000"/>
          </a:xfrm>
        </p:grpSpPr>
        <p:sp>
          <p:nvSpPr>
            <p:cNvPr id="14" name="Rectangle 3"/>
            <p:cNvSpPr txBox="1">
              <a:spLocks noChangeArrowheads="1"/>
            </p:cNvSpPr>
            <p:nvPr/>
          </p:nvSpPr>
          <p:spPr bwMode="auto">
            <a:xfrm>
              <a:off x="1219200" y="5638800"/>
              <a:ext cx="7315200" cy="8382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defRPr/>
              </a:pPr>
              <a:r>
                <a:rPr lang="es-MX" sz="4000" b="1" u="none" dirty="0" smtClean="0">
                  <a:effectLst>
                    <a:outerShdw blurRad="38100" dist="38100" dir="2700000" algn="tl">
                      <a:srgbClr val="000000"/>
                    </a:outerShdw>
                  </a:effectLst>
                  <a:latin typeface="Bell MT" pitchFamily="18" charset="0"/>
                </a:rPr>
                <a:t>Immigration Case</a:t>
              </a:r>
              <a:endParaRPr lang="es-MX" sz="4000" b="1" u="none" dirty="0">
                <a:effectLst>
                  <a:outerShdw blurRad="38100" dist="38100" dir="2700000" algn="tl">
                    <a:srgbClr val="000000"/>
                  </a:outerShdw>
                </a:effectLst>
                <a:latin typeface="Bell MT" pitchFamily="18" charset="0"/>
              </a:endParaRPr>
            </a:p>
          </p:txBody>
        </p:sp>
        <p:cxnSp>
          <p:nvCxnSpPr>
            <p:cNvPr id="17" name="Straight Arrow Connector 27"/>
            <p:cNvCxnSpPr>
              <a:cxnSpLocks noChangeShapeType="1"/>
            </p:cNvCxnSpPr>
            <p:nvPr/>
          </p:nvCxnSpPr>
          <p:spPr bwMode="auto">
            <a:xfrm flipV="1">
              <a:off x="4724400" y="4953000"/>
              <a:ext cx="0" cy="685800"/>
            </a:xfrm>
            <a:prstGeom prst="straightConnector1">
              <a:avLst/>
            </a:prstGeom>
            <a:noFill/>
            <a:ln w="76200">
              <a:solidFill>
                <a:schemeClr val="tx1"/>
              </a:solidFill>
              <a:round/>
              <a:headEnd type="triangle" w="med" len="med"/>
              <a:tailEnd/>
            </a:ln>
          </p:spPr>
        </p:cxnSp>
      </p:grpSp>
      <p:sp>
        <p:nvSpPr>
          <p:cNvPr id="19" name="Rectangle 3"/>
          <p:cNvSpPr txBox="1">
            <a:spLocks noChangeArrowheads="1"/>
          </p:cNvSpPr>
          <p:nvPr/>
        </p:nvSpPr>
        <p:spPr bwMode="auto">
          <a:xfrm>
            <a:off x="838200" y="3657600"/>
            <a:ext cx="7772400" cy="685800"/>
          </a:xfrm>
          <a:prstGeom prst="rect">
            <a:avLst/>
          </a:prstGeom>
          <a:noFill/>
          <a:ln w="9525">
            <a:noFill/>
            <a:miter lim="800000"/>
            <a:headEnd/>
            <a:tailEnd/>
          </a:ln>
          <a:effectLst/>
        </p:spPr>
        <p:txBody>
          <a:bodyPr/>
          <a:lstStyle/>
          <a:p>
            <a:pPr marL="342900" indent="-342900" algn="ctr">
              <a:spcBef>
                <a:spcPct val="20000"/>
              </a:spcBef>
              <a:buClr>
                <a:schemeClr val="hlink"/>
              </a:buClr>
              <a:buSzPct val="65000"/>
              <a:buFont typeface="Wingdings" pitchFamily="2" charset="2"/>
              <a:buNone/>
              <a:defRPr/>
            </a:pPr>
            <a:r>
              <a:rPr lang="en-US" sz="4000" b="1" u="none" dirty="0" smtClean="0">
                <a:effectLst>
                  <a:outerShdw blurRad="38100" dist="38100" dir="2700000" algn="tl">
                    <a:srgbClr val="000000"/>
                  </a:outerShdw>
                </a:effectLst>
                <a:latin typeface="Bell MT" pitchFamily="18" charset="0"/>
              </a:rPr>
              <a:t>48-Hour</a:t>
            </a:r>
            <a:r>
              <a:rPr lang="es-MX" sz="4000" b="1" u="none" dirty="0" smtClean="0">
                <a:effectLst>
                  <a:outerShdw blurRad="38100" dist="38100" dir="2700000" algn="tl">
                    <a:srgbClr val="000000"/>
                  </a:outerShdw>
                </a:effectLst>
                <a:latin typeface="Bell MT" pitchFamily="18" charset="0"/>
              </a:rPr>
              <a:t> ICE </a:t>
            </a:r>
            <a:r>
              <a:rPr lang="en-US" sz="4000" b="1" u="none" dirty="0" smtClean="0">
                <a:effectLst>
                  <a:outerShdw blurRad="38100" dist="38100" dir="2700000" algn="tl">
                    <a:srgbClr val="000000"/>
                  </a:outerShdw>
                </a:effectLst>
                <a:latin typeface="Bell MT" pitchFamily="18" charset="0"/>
              </a:rPr>
              <a:t>Hold</a:t>
            </a:r>
            <a:r>
              <a:rPr lang="es-MX" sz="4000" b="1" u="none" dirty="0" smtClean="0">
                <a:effectLst>
                  <a:outerShdw blurRad="38100" dist="38100" dir="2700000" algn="tl">
                    <a:srgbClr val="000000"/>
                  </a:outerShdw>
                </a:effectLst>
                <a:latin typeface="Bell MT" pitchFamily="18" charset="0"/>
              </a:rPr>
              <a:t> </a:t>
            </a:r>
          </a:p>
        </p:txBody>
      </p:sp>
      <p:cxnSp>
        <p:nvCxnSpPr>
          <p:cNvPr id="13" name="Straight Arrow Connector 27"/>
          <p:cNvCxnSpPr>
            <a:cxnSpLocks noChangeShapeType="1"/>
          </p:cNvCxnSpPr>
          <p:nvPr/>
        </p:nvCxnSpPr>
        <p:spPr bwMode="auto">
          <a:xfrm flipV="1">
            <a:off x="4572000" y="2819400"/>
            <a:ext cx="0" cy="685800"/>
          </a:xfrm>
          <a:prstGeom prst="straightConnector1">
            <a:avLst/>
          </a:prstGeom>
          <a:noFill/>
          <a:ln w="76200">
            <a:solidFill>
              <a:schemeClr val="tx1"/>
            </a:solidFill>
            <a:round/>
            <a:headEnd type="triangle" w="med" len="med"/>
            <a:tailEnd/>
          </a:ln>
        </p:spPr>
      </p:cxnSp>
    </p:spTree>
    <p:extLst>
      <p:ext uri="{BB962C8B-B14F-4D97-AF65-F5344CB8AC3E}">
        <p14:creationId xmlns:p14="http://schemas.microsoft.com/office/powerpoint/2010/main" xmlns="" val="266346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normAutofit/>
          </a:bodyPr>
          <a:lstStyle/>
          <a:p>
            <a:pPr eaLnBrk="1" fontAlgn="auto" hangingPunct="1">
              <a:spcAft>
                <a:spcPts val="0"/>
              </a:spcAft>
              <a:defRPr/>
            </a:pPr>
            <a:r>
              <a:rPr lang="es-MX" sz="4400" dirty="0">
                <a:solidFill>
                  <a:srgbClr val="1E2171"/>
                </a:solidFill>
                <a:latin typeface="Bell MT" pitchFamily="18" charset="0"/>
              </a:rPr>
              <a:t>U.S. Immigration Court</a:t>
            </a:r>
            <a:endParaRPr lang="es-MX" sz="4400" dirty="0" smtClean="0">
              <a:solidFill>
                <a:srgbClr val="1E2171"/>
              </a:solidFill>
              <a:latin typeface="Bell MT" pitchFamily="18" charset="0"/>
            </a:endParaRPr>
          </a:p>
        </p:txBody>
      </p:sp>
      <p:sp>
        <p:nvSpPr>
          <p:cNvPr id="24583"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23" name="TextBox 20"/>
          <p:cNvSpPr txBox="1">
            <a:spLocks noChangeArrowheads="1"/>
          </p:cNvSpPr>
          <p:nvPr/>
        </p:nvSpPr>
        <p:spPr bwMode="auto">
          <a:xfrm>
            <a:off x="533400" y="3962400"/>
            <a:ext cx="3480440"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Respondent and Attorney</a:t>
            </a:r>
            <a:endParaRPr lang="es-MX" sz="2000" b="1" u="none" dirty="0">
              <a:effectLst>
                <a:outerShdw blurRad="38100" dist="38100" dir="2700000" algn="tl">
                  <a:srgbClr val="000000"/>
                </a:outerShdw>
              </a:effectLst>
            </a:endParaRPr>
          </a:p>
        </p:txBody>
      </p:sp>
      <p:sp>
        <p:nvSpPr>
          <p:cNvPr id="31" name="Oval 30"/>
          <p:cNvSpPr>
            <a:spLocks noChangeArrowheads="1"/>
          </p:cNvSpPr>
          <p:nvPr/>
        </p:nvSpPr>
        <p:spPr bwMode="auto">
          <a:xfrm>
            <a:off x="914400" y="33528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13347" name="TextBox 44"/>
          <p:cNvSpPr txBox="1">
            <a:spLocks noChangeArrowheads="1"/>
          </p:cNvSpPr>
          <p:nvPr/>
        </p:nvSpPr>
        <p:spPr bwMode="auto">
          <a:xfrm>
            <a:off x="5334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sp>
        <p:nvSpPr>
          <p:cNvPr id="26" name="Oval 25"/>
          <p:cNvSpPr>
            <a:spLocks noChangeArrowheads="1"/>
          </p:cNvSpPr>
          <p:nvPr/>
        </p:nvSpPr>
        <p:spPr bwMode="auto">
          <a:xfrm>
            <a:off x="1828800" y="33528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63246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spTree>
    <p:extLst>
      <p:ext uri="{BB962C8B-B14F-4D97-AF65-F5344CB8AC3E}">
        <p14:creationId xmlns:p14="http://schemas.microsoft.com/office/powerpoint/2010/main" xmlns="" val="2435406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blog.gofirstpriority.com/wp-content/uploads/2012/03/Palin_Sarah_PROMOPIC.jpg"/>
          <p:cNvPicPr>
            <a:picLocks noChangeAspect="1" noChangeArrowheads="1"/>
          </p:cNvPicPr>
          <p:nvPr/>
        </p:nvPicPr>
        <p:blipFill>
          <a:blip r:embed="rId3" cstate="print"/>
          <a:srcRect/>
          <a:stretch>
            <a:fillRect/>
          </a:stretch>
        </p:blipFill>
        <p:spPr bwMode="auto">
          <a:xfrm>
            <a:off x="3733800" y="1752600"/>
            <a:ext cx="2362200" cy="3306071"/>
          </a:xfrm>
          <a:prstGeom prst="rect">
            <a:avLst/>
          </a:prstGeom>
          <a:noFill/>
        </p:spPr>
      </p:pic>
      <p:pic>
        <p:nvPicPr>
          <p:cNvPr id="2056" name="Picture 8" descr="http://upload.wikimedia.org/wikipedia/commons/8/8d/President_Barack_Obama.jpg"/>
          <p:cNvPicPr>
            <a:picLocks noChangeAspect="1" noChangeArrowheads="1"/>
          </p:cNvPicPr>
          <p:nvPr/>
        </p:nvPicPr>
        <p:blipFill>
          <a:blip r:embed="rId4" cstate="print"/>
          <a:srcRect/>
          <a:stretch>
            <a:fillRect/>
          </a:stretch>
        </p:blipFill>
        <p:spPr bwMode="auto">
          <a:xfrm>
            <a:off x="762000" y="1752600"/>
            <a:ext cx="3381975" cy="4229177"/>
          </a:xfrm>
          <a:prstGeom prst="rect">
            <a:avLst/>
          </a:prstGeom>
          <a:noFill/>
        </p:spPr>
      </p:pic>
      <p:sp>
        <p:nvSpPr>
          <p:cNvPr id="3" name="Text Box 11"/>
          <p:cNvSpPr txBox="1">
            <a:spLocks noChangeArrowheads="1"/>
          </p:cNvSpPr>
          <p:nvPr/>
        </p:nvSpPr>
        <p:spPr bwMode="auto">
          <a:xfrm>
            <a:off x="533400" y="304800"/>
            <a:ext cx="8001000" cy="1323439"/>
          </a:xfrm>
          <a:prstGeom prst="rect">
            <a:avLst/>
          </a:prstGeom>
          <a:noFill/>
          <a:ln w="9525">
            <a:noFill/>
            <a:miter lim="800000"/>
            <a:headEnd/>
            <a:tailEnd/>
          </a:ln>
          <a:effectLst/>
        </p:spPr>
        <p:txBody>
          <a:bodyPr>
            <a:spAutoFit/>
          </a:bodyPr>
          <a:lstStyle/>
          <a:p>
            <a:pPr algn="ctr">
              <a:spcBef>
                <a:spcPct val="50000"/>
              </a:spcBef>
              <a:defRPr/>
            </a:pPr>
            <a:r>
              <a:rPr lang="en-US" sz="4000" b="1" u="none" dirty="0" smtClean="0">
                <a:solidFill>
                  <a:srgbClr val="1E2171"/>
                </a:solidFill>
                <a:effectLst>
                  <a:outerShdw blurRad="38100" dist="38100" dir="2700000" algn="tl">
                    <a:srgbClr val="000000"/>
                  </a:outerShdw>
                </a:effectLst>
                <a:latin typeface="Bell MT" pitchFamily="18" charset="0"/>
              </a:rPr>
              <a:t>What do these people have in common?</a:t>
            </a:r>
            <a:endParaRPr lang="en-US" sz="4000" b="1" u="none" dirty="0">
              <a:solidFill>
                <a:srgbClr val="1E2171"/>
              </a:solidFill>
              <a:effectLst>
                <a:outerShdw blurRad="38100" dist="38100" dir="2700000" algn="tl">
                  <a:srgbClr val="000000"/>
                </a:outerShdw>
              </a:effectLst>
              <a:latin typeface="Bell MT" pitchFamily="18" charset="0"/>
            </a:endParaRPr>
          </a:p>
        </p:txBody>
      </p:sp>
      <p:pic>
        <p:nvPicPr>
          <p:cNvPr id="29698" name="Picture 2" descr="http://www.biography.com/imported/images/Biography/Images/Profiles/E/Albert-Einstein-9285408-1-402.jpg"/>
          <p:cNvPicPr>
            <a:picLocks noChangeAspect="1" noChangeArrowheads="1"/>
          </p:cNvPicPr>
          <p:nvPr/>
        </p:nvPicPr>
        <p:blipFill>
          <a:blip r:embed="rId5" cstate="print"/>
          <a:srcRect/>
          <a:stretch>
            <a:fillRect/>
          </a:stretch>
        </p:blipFill>
        <p:spPr bwMode="auto">
          <a:xfrm>
            <a:off x="6019800" y="1752600"/>
            <a:ext cx="2362199" cy="2362200"/>
          </a:xfrm>
          <a:prstGeom prst="rect">
            <a:avLst/>
          </a:prstGeom>
          <a:noFill/>
        </p:spPr>
      </p:pic>
      <p:pic>
        <p:nvPicPr>
          <p:cNvPr id="2060" name="Picture 12" descr="http://24.media.tumblr.com/tumblr_luvdhcy8Qr1r2rvc8o1_500.jpg"/>
          <p:cNvPicPr>
            <a:picLocks noChangeAspect="1" noChangeArrowheads="1"/>
          </p:cNvPicPr>
          <p:nvPr/>
        </p:nvPicPr>
        <p:blipFill>
          <a:blip r:embed="rId6" cstate="print"/>
          <a:srcRect/>
          <a:stretch>
            <a:fillRect/>
          </a:stretch>
        </p:blipFill>
        <p:spPr bwMode="auto">
          <a:xfrm>
            <a:off x="3025515" y="4038600"/>
            <a:ext cx="3321570" cy="1948232"/>
          </a:xfrm>
          <a:prstGeom prst="rect">
            <a:avLst/>
          </a:prstGeom>
          <a:noFill/>
        </p:spPr>
      </p:pic>
      <p:pic>
        <p:nvPicPr>
          <p:cNvPr id="29700" name="Picture 4" descr="http://media1.policymic.com/site/articles/41331/2_article_photo.jpg"/>
          <p:cNvPicPr>
            <a:picLocks noChangeAspect="1" noChangeArrowheads="1"/>
          </p:cNvPicPr>
          <p:nvPr/>
        </p:nvPicPr>
        <p:blipFill>
          <a:blip r:embed="rId7" cstate="print"/>
          <a:srcRect/>
          <a:stretch>
            <a:fillRect/>
          </a:stretch>
        </p:blipFill>
        <p:spPr bwMode="auto">
          <a:xfrm>
            <a:off x="762000" y="4038600"/>
            <a:ext cx="3095625" cy="1952625"/>
          </a:xfrm>
          <a:prstGeom prst="rect">
            <a:avLst/>
          </a:prstGeom>
          <a:noFill/>
        </p:spPr>
      </p:pic>
      <p:pic>
        <p:nvPicPr>
          <p:cNvPr id="2050" name="Picture 2" descr="Jennifer Lopez Loose Lips"/>
          <p:cNvPicPr>
            <a:picLocks noChangeAspect="1" noChangeArrowheads="1"/>
          </p:cNvPicPr>
          <p:nvPr/>
        </p:nvPicPr>
        <p:blipFill>
          <a:blip r:embed="rId8" cstate="print"/>
          <a:srcRect/>
          <a:stretch>
            <a:fillRect/>
          </a:stretch>
        </p:blipFill>
        <p:spPr bwMode="auto">
          <a:xfrm>
            <a:off x="5741004" y="4038600"/>
            <a:ext cx="2645518" cy="1981200"/>
          </a:xfrm>
          <a:prstGeom prst="rect">
            <a:avLst/>
          </a:prstGeom>
          <a:noFill/>
        </p:spPr>
      </p:pic>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15427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normAutofit/>
          </a:bodyPr>
          <a:lstStyle/>
          <a:p>
            <a:pPr eaLnBrk="1" fontAlgn="auto" hangingPunct="1">
              <a:spcAft>
                <a:spcPts val="0"/>
              </a:spcAft>
              <a:defRPr/>
            </a:pPr>
            <a:r>
              <a:rPr lang="es-MX" sz="4400" dirty="0" smtClean="0">
                <a:solidFill>
                  <a:srgbClr val="1E2171"/>
                </a:solidFill>
                <a:latin typeface="Bell MT" pitchFamily="18" charset="0"/>
              </a:rPr>
              <a:t>U.S. Immigration Court</a:t>
            </a:r>
          </a:p>
        </p:txBody>
      </p:sp>
      <p:sp>
        <p:nvSpPr>
          <p:cNvPr id="508955" name="Text Box 27"/>
          <p:cNvSpPr txBox="1">
            <a:spLocks noChangeArrowheads="1"/>
          </p:cNvSpPr>
          <p:nvPr/>
        </p:nvSpPr>
        <p:spPr bwMode="auto">
          <a:xfrm>
            <a:off x="4013435" y="1905000"/>
            <a:ext cx="2650661" cy="400110"/>
          </a:xfrm>
          <a:prstGeom prst="rect">
            <a:avLst/>
          </a:prstGeom>
          <a:noFill/>
          <a:ln w="9525">
            <a:noFill/>
            <a:miter lim="800000"/>
            <a:headEnd/>
            <a:tailEnd/>
          </a:ln>
          <a:effectLst/>
        </p:spPr>
        <p:txBody>
          <a:bodyPr wrap="none">
            <a:spAutoFit/>
          </a:bodyPr>
          <a:lstStyle/>
          <a:p>
            <a:pPr algn="ctr" eaLnBrk="1" hangingPunct="1">
              <a:defRPr/>
            </a:pPr>
            <a:r>
              <a:rPr lang="es-MX" sz="2000" b="1" u="none" dirty="0" smtClean="0">
                <a:effectLst>
                  <a:outerShdw blurRad="38100" dist="38100" dir="2700000" algn="tl">
                    <a:srgbClr val="000000"/>
                  </a:outerShdw>
                </a:effectLst>
              </a:rPr>
              <a:t>Immigration Judge</a:t>
            </a:r>
            <a:endParaRPr lang="es-MX" sz="2000" b="1" u="none" dirty="0">
              <a:effectLst>
                <a:outerShdw blurRad="38100" dist="38100" dir="2700000" algn="tl">
                  <a:srgbClr val="000000"/>
                </a:outerShdw>
              </a:effectLst>
            </a:endParaRPr>
          </a:p>
        </p:txBody>
      </p:sp>
      <p:sp>
        <p:nvSpPr>
          <p:cNvPr id="23559"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47" name="TextBox 44"/>
          <p:cNvSpPr txBox="1">
            <a:spLocks noChangeArrowheads="1"/>
          </p:cNvSpPr>
          <p:nvPr/>
        </p:nvSpPr>
        <p:spPr bwMode="auto">
          <a:xfrm>
            <a:off x="5334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sp>
        <p:nvSpPr>
          <p:cNvPr id="28" name="Oval 27"/>
          <p:cNvSpPr>
            <a:spLocks noChangeArrowheads="1"/>
          </p:cNvSpPr>
          <p:nvPr/>
        </p:nvSpPr>
        <p:spPr bwMode="auto">
          <a:xfrm>
            <a:off x="5029200" y="24384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64770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grpSp>
        <p:nvGrpSpPr>
          <p:cNvPr id="10" name="Group 9"/>
          <p:cNvGrpSpPr/>
          <p:nvPr/>
        </p:nvGrpSpPr>
        <p:grpSpPr>
          <a:xfrm>
            <a:off x="533400" y="3352800"/>
            <a:ext cx="3480440" cy="1009710"/>
            <a:chOff x="533400" y="3352800"/>
            <a:chExt cx="3480440" cy="1009710"/>
          </a:xfrm>
        </p:grpSpPr>
        <p:sp>
          <p:nvSpPr>
            <p:cNvPr id="11" name="TextBox 20"/>
            <p:cNvSpPr txBox="1">
              <a:spLocks noChangeArrowheads="1"/>
            </p:cNvSpPr>
            <p:nvPr/>
          </p:nvSpPr>
          <p:spPr bwMode="auto">
            <a:xfrm>
              <a:off x="533400" y="3962400"/>
              <a:ext cx="3480440"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Respondent and Attorney</a:t>
              </a:r>
              <a:endParaRPr lang="es-MX" sz="2000" b="1" u="none" dirty="0">
                <a:effectLst>
                  <a:outerShdw blurRad="38100" dist="38100" dir="2700000" algn="tl">
                    <a:srgbClr val="000000"/>
                  </a:outerShdw>
                </a:effectLst>
              </a:endParaRPr>
            </a:p>
          </p:txBody>
        </p:sp>
        <p:sp>
          <p:nvSpPr>
            <p:cNvPr id="12" name="Oval 11"/>
            <p:cNvSpPr>
              <a:spLocks noChangeArrowheads="1"/>
            </p:cNvSpPr>
            <p:nvPr/>
          </p:nvSpPr>
          <p:spPr bwMode="auto">
            <a:xfrm>
              <a:off x="9144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13" name="Oval 12"/>
            <p:cNvSpPr>
              <a:spLocks noChangeArrowheads="1"/>
            </p:cNvSpPr>
            <p:nvPr/>
          </p:nvSpPr>
          <p:spPr bwMode="auto">
            <a:xfrm>
              <a:off x="18288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grpSp>
    </p:spTree>
    <p:extLst>
      <p:ext uri="{BB962C8B-B14F-4D97-AF65-F5344CB8AC3E}">
        <p14:creationId xmlns:p14="http://schemas.microsoft.com/office/powerpoint/2010/main" xmlns="" val="41759789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normAutofit/>
          </a:bodyPr>
          <a:lstStyle/>
          <a:p>
            <a:pPr eaLnBrk="1" fontAlgn="auto" hangingPunct="1">
              <a:spcAft>
                <a:spcPts val="0"/>
              </a:spcAft>
              <a:defRPr/>
            </a:pPr>
            <a:r>
              <a:rPr lang="es-MX" sz="4400" dirty="0">
                <a:solidFill>
                  <a:srgbClr val="1E2171"/>
                </a:solidFill>
                <a:latin typeface="Bell MT" pitchFamily="18" charset="0"/>
              </a:rPr>
              <a:t>U.S. Immigration Court</a:t>
            </a:r>
            <a:endParaRPr lang="es-MX" sz="4400" dirty="0" smtClean="0">
              <a:solidFill>
                <a:srgbClr val="1E2171"/>
              </a:solidFill>
              <a:latin typeface="Bell MT" pitchFamily="18" charset="0"/>
            </a:endParaRPr>
          </a:p>
        </p:txBody>
      </p:sp>
      <p:sp>
        <p:nvSpPr>
          <p:cNvPr id="508955" name="Text Box 27"/>
          <p:cNvSpPr txBox="1">
            <a:spLocks noChangeArrowheads="1"/>
          </p:cNvSpPr>
          <p:nvPr/>
        </p:nvSpPr>
        <p:spPr bwMode="auto">
          <a:xfrm>
            <a:off x="4013435" y="1905000"/>
            <a:ext cx="2650661" cy="400110"/>
          </a:xfrm>
          <a:prstGeom prst="rect">
            <a:avLst/>
          </a:prstGeom>
          <a:noFill/>
          <a:ln w="9525">
            <a:noFill/>
            <a:miter lim="800000"/>
            <a:headEnd/>
            <a:tailEnd/>
          </a:ln>
          <a:effectLst/>
        </p:spPr>
        <p:txBody>
          <a:bodyPr wrap="none">
            <a:spAutoFit/>
          </a:bodyPr>
          <a:lstStyle/>
          <a:p>
            <a:pPr algn="ctr" eaLnBrk="1" hangingPunct="1">
              <a:defRPr/>
            </a:pPr>
            <a:r>
              <a:rPr lang="es-MX" sz="2000" b="1" u="none" dirty="0" smtClean="0">
                <a:effectLst>
                  <a:outerShdw blurRad="38100" dist="38100" dir="2700000" algn="tl">
                    <a:srgbClr val="000000"/>
                  </a:outerShdw>
                </a:effectLst>
              </a:rPr>
              <a:t>Immigration Judge</a:t>
            </a:r>
            <a:endParaRPr lang="es-MX" sz="2000" b="1" u="none" dirty="0">
              <a:effectLst>
                <a:outerShdw blurRad="38100" dist="38100" dir="2700000" algn="tl">
                  <a:srgbClr val="000000"/>
                </a:outerShdw>
              </a:effectLst>
            </a:endParaRPr>
          </a:p>
        </p:txBody>
      </p:sp>
      <p:sp>
        <p:nvSpPr>
          <p:cNvPr id="25607"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24" name="TextBox 21"/>
          <p:cNvSpPr txBox="1">
            <a:spLocks noChangeArrowheads="1"/>
          </p:cNvSpPr>
          <p:nvPr/>
        </p:nvSpPr>
        <p:spPr bwMode="auto">
          <a:xfrm>
            <a:off x="5222571" y="3962400"/>
            <a:ext cx="2492990" cy="400110"/>
          </a:xfrm>
          <a:prstGeom prst="rect">
            <a:avLst/>
          </a:prstGeom>
          <a:noFill/>
          <a:ln w="9525">
            <a:noFill/>
            <a:miter lim="800000"/>
            <a:headEnd/>
            <a:tailEnd/>
          </a:ln>
        </p:spPr>
        <p:txBody>
          <a:bodyPr wrap="none">
            <a:spAutoFit/>
          </a:bodyPr>
          <a:lstStyle/>
          <a:p>
            <a:pPr algn="ctr">
              <a:defRPr/>
            </a:pPr>
            <a:r>
              <a:rPr lang="es-MX" sz="2000" b="1" u="none" dirty="0" smtClean="0">
                <a:effectLst>
                  <a:outerShdw blurRad="38100" dist="38100" dir="2700000" algn="tl">
                    <a:srgbClr val="000000"/>
                  </a:outerShdw>
                </a:effectLst>
              </a:rPr>
              <a:t>ICE Trial Attorney</a:t>
            </a:r>
            <a:endParaRPr lang="es-MX" sz="2000" b="1" u="none" dirty="0">
              <a:effectLst>
                <a:outerShdw blurRad="38100" dist="38100" dir="2700000" algn="tl">
                  <a:srgbClr val="000000"/>
                </a:outerShdw>
              </a:effectLst>
            </a:endParaRPr>
          </a:p>
        </p:txBody>
      </p:sp>
      <p:sp>
        <p:nvSpPr>
          <p:cNvPr id="13347" name="TextBox 44"/>
          <p:cNvSpPr txBox="1">
            <a:spLocks noChangeArrowheads="1"/>
          </p:cNvSpPr>
          <p:nvPr/>
        </p:nvSpPr>
        <p:spPr bwMode="auto">
          <a:xfrm>
            <a:off x="5334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grpSp>
        <p:nvGrpSpPr>
          <p:cNvPr id="15" name="Group 14"/>
          <p:cNvGrpSpPr/>
          <p:nvPr/>
        </p:nvGrpSpPr>
        <p:grpSpPr>
          <a:xfrm>
            <a:off x="533400" y="3352800"/>
            <a:ext cx="3480440" cy="1009710"/>
            <a:chOff x="533400" y="3352800"/>
            <a:chExt cx="3480440" cy="1009710"/>
          </a:xfrm>
        </p:grpSpPr>
        <p:sp>
          <p:nvSpPr>
            <p:cNvPr id="13323" name="TextBox 20"/>
            <p:cNvSpPr txBox="1">
              <a:spLocks noChangeArrowheads="1"/>
            </p:cNvSpPr>
            <p:nvPr/>
          </p:nvSpPr>
          <p:spPr bwMode="auto">
            <a:xfrm>
              <a:off x="533400" y="3962400"/>
              <a:ext cx="3480440"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Respondent and Attorney</a:t>
              </a:r>
              <a:endParaRPr lang="es-MX" sz="2000" b="1" u="none" dirty="0">
                <a:effectLst>
                  <a:outerShdw blurRad="38100" dist="38100" dir="2700000" algn="tl">
                    <a:srgbClr val="000000"/>
                  </a:outerShdw>
                </a:effectLst>
              </a:endParaRPr>
            </a:p>
          </p:txBody>
        </p:sp>
        <p:sp>
          <p:nvSpPr>
            <p:cNvPr id="31" name="Oval 30"/>
            <p:cNvSpPr>
              <a:spLocks noChangeArrowheads="1"/>
            </p:cNvSpPr>
            <p:nvPr/>
          </p:nvSpPr>
          <p:spPr bwMode="auto">
            <a:xfrm>
              <a:off x="9144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26" name="Oval 25"/>
            <p:cNvSpPr>
              <a:spLocks noChangeArrowheads="1"/>
            </p:cNvSpPr>
            <p:nvPr/>
          </p:nvSpPr>
          <p:spPr bwMode="auto">
            <a:xfrm>
              <a:off x="18288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grpSp>
      <p:sp>
        <p:nvSpPr>
          <p:cNvPr id="28" name="Oval 27"/>
          <p:cNvSpPr>
            <a:spLocks noChangeArrowheads="1"/>
          </p:cNvSpPr>
          <p:nvPr/>
        </p:nvSpPr>
        <p:spPr bwMode="auto">
          <a:xfrm>
            <a:off x="5029200" y="24384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4" name="Oval 33"/>
          <p:cNvSpPr>
            <a:spLocks noChangeArrowheads="1"/>
          </p:cNvSpPr>
          <p:nvPr/>
        </p:nvSpPr>
        <p:spPr bwMode="auto">
          <a:xfrm>
            <a:off x="5867400" y="34290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63246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spTree>
    <p:extLst>
      <p:ext uri="{BB962C8B-B14F-4D97-AF65-F5344CB8AC3E}">
        <p14:creationId xmlns:p14="http://schemas.microsoft.com/office/powerpoint/2010/main" xmlns="" val="12602085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cstate="print"/>
          <a:srcRect t="21382" r="8041" b="11497"/>
          <a:stretch>
            <a:fillRect/>
          </a:stretch>
        </p:blipFill>
        <p:spPr bwMode="auto">
          <a:xfrm>
            <a:off x="457200" y="1524000"/>
            <a:ext cx="8351838" cy="4572000"/>
          </a:xfrm>
          <a:prstGeom prst="rect">
            <a:avLst/>
          </a:prstGeom>
          <a:noFill/>
          <a:ln w="9525">
            <a:noFill/>
            <a:miter lim="800000"/>
            <a:headEnd/>
            <a:tailEnd/>
          </a:ln>
        </p:spPr>
      </p:pic>
      <p:sp>
        <p:nvSpPr>
          <p:cNvPr id="508930" name="Rectangle 2"/>
          <p:cNvSpPr>
            <a:spLocks noGrp="1" noChangeArrowheads="1"/>
          </p:cNvSpPr>
          <p:nvPr>
            <p:ph type="title"/>
          </p:nvPr>
        </p:nvSpPr>
        <p:spPr>
          <a:xfrm>
            <a:off x="533400" y="152400"/>
            <a:ext cx="8229600" cy="1371600"/>
          </a:xfrm>
        </p:spPr>
        <p:txBody>
          <a:bodyPr>
            <a:normAutofit/>
          </a:bodyPr>
          <a:lstStyle/>
          <a:p>
            <a:pPr eaLnBrk="1" fontAlgn="auto" hangingPunct="1">
              <a:spcAft>
                <a:spcPts val="0"/>
              </a:spcAft>
              <a:defRPr/>
            </a:pPr>
            <a:r>
              <a:rPr lang="es-MX" sz="4400" dirty="0">
                <a:solidFill>
                  <a:srgbClr val="1E2171"/>
                </a:solidFill>
                <a:latin typeface="Bell MT" pitchFamily="18" charset="0"/>
              </a:rPr>
              <a:t>U.S. Immigration Court</a:t>
            </a:r>
            <a:endParaRPr lang="es-MX" sz="4400" dirty="0" smtClean="0">
              <a:solidFill>
                <a:srgbClr val="1E2171"/>
              </a:solidFill>
              <a:latin typeface="Bell MT" pitchFamily="18" charset="0"/>
            </a:endParaRPr>
          </a:p>
        </p:txBody>
      </p:sp>
      <p:sp>
        <p:nvSpPr>
          <p:cNvPr id="508955" name="Text Box 27"/>
          <p:cNvSpPr txBox="1">
            <a:spLocks noChangeArrowheads="1"/>
          </p:cNvSpPr>
          <p:nvPr/>
        </p:nvSpPr>
        <p:spPr bwMode="auto">
          <a:xfrm>
            <a:off x="4013435" y="1905000"/>
            <a:ext cx="2650661" cy="400110"/>
          </a:xfrm>
          <a:prstGeom prst="rect">
            <a:avLst/>
          </a:prstGeom>
          <a:noFill/>
          <a:ln w="9525">
            <a:noFill/>
            <a:miter lim="800000"/>
            <a:headEnd/>
            <a:tailEnd/>
          </a:ln>
          <a:effectLst/>
        </p:spPr>
        <p:txBody>
          <a:bodyPr wrap="none">
            <a:spAutoFit/>
          </a:bodyPr>
          <a:lstStyle/>
          <a:p>
            <a:pPr algn="ctr" eaLnBrk="1" hangingPunct="1">
              <a:defRPr/>
            </a:pPr>
            <a:r>
              <a:rPr lang="es-MX" sz="2000" b="1" u="none" dirty="0" smtClean="0">
                <a:effectLst>
                  <a:outerShdw blurRad="38100" dist="38100" dir="2700000" algn="tl">
                    <a:srgbClr val="000000"/>
                  </a:outerShdw>
                </a:effectLst>
              </a:rPr>
              <a:t>Immigration Judge</a:t>
            </a:r>
            <a:endParaRPr lang="es-MX" sz="2000" b="1" u="none" dirty="0">
              <a:effectLst>
                <a:outerShdw blurRad="38100" dist="38100" dir="2700000" algn="tl">
                  <a:srgbClr val="000000"/>
                </a:outerShdw>
              </a:effectLst>
            </a:endParaRPr>
          </a:p>
        </p:txBody>
      </p:sp>
      <p:sp>
        <p:nvSpPr>
          <p:cNvPr id="26631"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sp>
        <p:nvSpPr>
          <p:cNvPr id="13323" name="TextBox 20"/>
          <p:cNvSpPr txBox="1">
            <a:spLocks noChangeArrowheads="1"/>
          </p:cNvSpPr>
          <p:nvPr/>
        </p:nvSpPr>
        <p:spPr bwMode="auto">
          <a:xfrm>
            <a:off x="533400" y="3962400"/>
            <a:ext cx="3480440"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Respondent and Attorney</a:t>
            </a:r>
            <a:endParaRPr lang="es-MX" sz="2000" b="1" u="none" dirty="0">
              <a:effectLst>
                <a:outerShdw blurRad="38100" dist="38100" dir="2700000" algn="tl">
                  <a:srgbClr val="000000"/>
                </a:outerShdw>
              </a:effectLst>
            </a:endParaRPr>
          </a:p>
        </p:txBody>
      </p:sp>
      <p:sp>
        <p:nvSpPr>
          <p:cNvPr id="13324" name="TextBox 21"/>
          <p:cNvSpPr txBox="1">
            <a:spLocks noChangeArrowheads="1"/>
          </p:cNvSpPr>
          <p:nvPr/>
        </p:nvSpPr>
        <p:spPr bwMode="auto">
          <a:xfrm>
            <a:off x="5222571" y="3962400"/>
            <a:ext cx="2492990" cy="400110"/>
          </a:xfrm>
          <a:prstGeom prst="rect">
            <a:avLst/>
          </a:prstGeom>
          <a:noFill/>
          <a:ln w="9525">
            <a:noFill/>
            <a:miter lim="800000"/>
            <a:headEnd/>
            <a:tailEnd/>
          </a:ln>
        </p:spPr>
        <p:txBody>
          <a:bodyPr wrap="none">
            <a:spAutoFit/>
          </a:bodyPr>
          <a:lstStyle/>
          <a:p>
            <a:pPr algn="ctr">
              <a:defRPr/>
            </a:pPr>
            <a:r>
              <a:rPr lang="es-MX" sz="2000" b="1" u="none" dirty="0" smtClean="0">
                <a:effectLst>
                  <a:outerShdw blurRad="38100" dist="38100" dir="2700000" algn="tl">
                    <a:srgbClr val="000000"/>
                  </a:outerShdw>
                </a:effectLst>
              </a:rPr>
              <a:t>ICE Trial Attorney</a:t>
            </a:r>
            <a:endParaRPr lang="es-MX" sz="2000" b="1" u="none" dirty="0">
              <a:effectLst>
                <a:outerShdw blurRad="38100" dist="38100" dir="2700000" algn="tl">
                  <a:srgbClr val="000000"/>
                </a:outerShdw>
              </a:effectLst>
            </a:endParaRPr>
          </a:p>
        </p:txBody>
      </p:sp>
      <p:sp>
        <p:nvSpPr>
          <p:cNvPr id="13329" name="TextBox 26"/>
          <p:cNvSpPr txBox="1">
            <a:spLocks noChangeArrowheads="1"/>
          </p:cNvSpPr>
          <p:nvPr/>
        </p:nvSpPr>
        <p:spPr bwMode="auto">
          <a:xfrm>
            <a:off x="7086600" y="2286000"/>
            <a:ext cx="1646605"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Interpreter</a:t>
            </a:r>
            <a:endParaRPr lang="es-MX" sz="2000" b="1" u="none" dirty="0">
              <a:effectLst>
                <a:outerShdw blurRad="38100" dist="38100" dir="2700000" algn="tl">
                  <a:srgbClr val="000000"/>
                </a:outerShdw>
              </a:effectLst>
            </a:endParaRPr>
          </a:p>
        </p:txBody>
      </p:sp>
      <p:sp>
        <p:nvSpPr>
          <p:cNvPr id="31" name="Oval 30"/>
          <p:cNvSpPr>
            <a:spLocks noChangeArrowheads="1"/>
          </p:cNvSpPr>
          <p:nvPr/>
        </p:nvSpPr>
        <p:spPr bwMode="auto">
          <a:xfrm>
            <a:off x="9144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13347" name="TextBox 44"/>
          <p:cNvSpPr txBox="1">
            <a:spLocks noChangeArrowheads="1"/>
          </p:cNvSpPr>
          <p:nvPr/>
        </p:nvSpPr>
        <p:spPr bwMode="auto">
          <a:xfrm>
            <a:off x="5334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sp>
        <p:nvSpPr>
          <p:cNvPr id="26" name="Oval 25"/>
          <p:cNvSpPr>
            <a:spLocks noChangeArrowheads="1"/>
          </p:cNvSpPr>
          <p:nvPr/>
        </p:nvSpPr>
        <p:spPr bwMode="auto">
          <a:xfrm>
            <a:off x="1828800" y="33528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27" name="Oval 26"/>
          <p:cNvSpPr>
            <a:spLocks noChangeArrowheads="1"/>
          </p:cNvSpPr>
          <p:nvPr/>
        </p:nvSpPr>
        <p:spPr bwMode="auto">
          <a:xfrm>
            <a:off x="7010400" y="2819400"/>
            <a:ext cx="471488" cy="471488"/>
          </a:xfrm>
          <a:prstGeom prst="ellipse">
            <a:avLst/>
          </a:prstGeom>
          <a:solidFill>
            <a:srgbClr val="0000FF"/>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28" name="Oval 27"/>
          <p:cNvSpPr>
            <a:spLocks noChangeArrowheads="1"/>
          </p:cNvSpPr>
          <p:nvPr/>
        </p:nvSpPr>
        <p:spPr bwMode="auto">
          <a:xfrm>
            <a:off x="5029200" y="24384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4" name="Oval 33"/>
          <p:cNvSpPr>
            <a:spLocks noChangeArrowheads="1"/>
          </p:cNvSpPr>
          <p:nvPr/>
        </p:nvSpPr>
        <p:spPr bwMode="auto">
          <a:xfrm>
            <a:off x="5867400" y="3429000"/>
            <a:ext cx="471488" cy="471488"/>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u="none" dirty="0"/>
          </a:p>
        </p:txBody>
      </p:sp>
      <p:sp>
        <p:nvSpPr>
          <p:cNvPr id="36" name="TextBox 44"/>
          <p:cNvSpPr txBox="1">
            <a:spLocks noChangeArrowheads="1"/>
          </p:cNvSpPr>
          <p:nvPr/>
        </p:nvSpPr>
        <p:spPr bwMode="auto">
          <a:xfrm>
            <a:off x="6324600" y="5410200"/>
            <a:ext cx="2022484" cy="400110"/>
          </a:xfrm>
          <a:prstGeom prst="rect">
            <a:avLst/>
          </a:prstGeom>
          <a:noFill/>
          <a:ln w="9525">
            <a:noFill/>
            <a:miter lim="800000"/>
            <a:headEnd/>
            <a:tailEnd/>
          </a:ln>
        </p:spPr>
        <p:txBody>
          <a:bodyPr wrap="none">
            <a:spAutoFit/>
          </a:bodyPr>
          <a:lstStyle/>
          <a:p>
            <a:pPr>
              <a:defRPr/>
            </a:pPr>
            <a:r>
              <a:rPr lang="es-MX" sz="2000" b="1" u="none" dirty="0" smtClean="0">
                <a:effectLst>
                  <a:outerShdw blurRad="38100" dist="38100" dir="2700000" algn="tl">
                    <a:srgbClr val="000000"/>
                  </a:outerShdw>
                </a:effectLst>
              </a:rPr>
              <a:t>Public Seating</a:t>
            </a:r>
            <a:endParaRPr lang="es-MX" sz="2000" b="1" u="none" dirty="0">
              <a:effectLst>
                <a:outerShdw blurRad="38100" dist="38100" dir="2700000" algn="tl">
                  <a:srgbClr val="000000"/>
                </a:outerShdw>
              </a:effectLst>
            </a:endParaRPr>
          </a:p>
        </p:txBody>
      </p:sp>
    </p:spTree>
    <p:extLst>
      <p:ext uri="{BB962C8B-B14F-4D97-AF65-F5344CB8AC3E}">
        <p14:creationId xmlns:p14="http://schemas.microsoft.com/office/powerpoint/2010/main" xmlns="" val="3723721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lstStyle/>
          <a:p>
            <a:pPr eaLnBrk="1" fontAlgn="auto" hangingPunct="1">
              <a:spcAft>
                <a:spcPts val="0"/>
              </a:spcAft>
              <a:defRPr/>
            </a:pPr>
            <a:r>
              <a:rPr lang="es-MX" sz="5400" dirty="0" smtClean="0">
                <a:solidFill>
                  <a:srgbClr val="1E2171"/>
                </a:solidFill>
                <a:latin typeface="Bell MT" pitchFamily="18" charset="0"/>
              </a:rPr>
              <a:t>Initial Proceedings</a:t>
            </a:r>
          </a:p>
        </p:txBody>
      </p:sp>
      <p:sp>
        <p:nvSpPr>
          <p:cNvPr id="14339" name="TextBox 3"/>
          <p:cNvSpPr txBox="1">
            <a:spLocks noChangeArrowheads="1"/>
          </p:cNvSpPr>
          <p:nvPr/>
        </p:nvSpPr>
        <p:spPr bwMode="auto">
          <a:xfrm>
            <a:off x="3810000" y="2438400"/>
            <a:ext cx="4114800" cy="707886"/>
          </a:xfrm>
          <a:prstGeom prst="rect">
            <a:avLst/>
          </a:prstGeom>
          <a:noFill/>
          <a:ln w="9525">
            <a:noFill/>
            <a:miter lim="800000"/>
            <a:headEnd/>
            <a:tailEnd/>
          </a:ln>
        </p:spPr>
        <p:txBody>
          <a:bodyPr>
            <a:spAutoFit/>
          </a:bodyPr>
          <a:lstStyle/>
          <a:p>
            <a:pPr>
              <a:defRPr/>
            </a:pPr>
            <a:r>
              <a:rPr lang="es-MX" sz="4000" u="none" dirty="0" smtClean="0">
                <a:latin typeface="Bell MT" pitchFamily="18" charset="0"/>
              </a:rPr>
              <a:t>Custody or Bond</a:t>
            </a:r>
            <a:endParaRPr lang="es-MX" sz="4000" u="none" dirty="0">
              <a:latin typeface="Bell MT" pitchFamily="18" charset="0"/>
            </a:endParaRPr>
          </a:p>
        </p:txBody>
      </p:sp>
      <p:sp>
        <p:nvSpPr>
          <p:cNvPr id="14340" name="TextBox 4"/>
          <p:cNvSpPr txBox="1">
            <a:spLocks noChangeArrowheads="1"/>
          </p:cNvSpPr>
          <p:nvPr/>
        </p:nvSpPr>
        <p:spPr bwMode="auto">
          <a:xfrm>
            <a:off x="3733800" y="4495800"/>
            <a:ext cx="4495800" cy="1323439"/>
          </a:xfrm>
          <a:prstGeom prst="rect">
            <a:avLst/>
          </a:prstGeom>
          <a:noFill/>
          <a:ln w="9525">
            <a:noFill/>
            <a:miter lim="800000"/>
            <a:headEnd/>
            <a:tailEnd/>
          </a:ln>
        </p:spPr>
        <p:txBody>
          <a:bodyPr wrap="square">
            <a:spAutoFit/>
          </a:bodyPr>
          <a:lstStyle/>
          <a:p>
            <a:pPr>
              <a:defRPr/>
            </a:pPr>
            <a:r>
              <a:rPr lang="en-US" sz="4000" b="1" u="none" dirty="0" smtClean="0">
                <a:effectLst>
                  <a:outerShdw blurRad="38100" dist="38100" dir="2700000" algn="tl">
                    <a:srgbClr val="000000"/>
                  </a:outerShdw>
                </a:effectLst>
                <a:latin typeface="Bell MT" pitchFamily="18" charset="0"/>
              </a:rPr>
              <a:t> Initial and Scheduling</a:t>
            </a:r>
            <a:endParaRPr lang="en-US" sz="4000" b="1" u="none" dirty="0">
              <a:effectLst>
                <a:outerShdw blurRad="38100" dist="38100" dir="2700000" algn="tl">
                  <a:srgbClr val="000000"/>
                </a:outerShdw>
              </a:effectLst>
              <a:latin typeface="Bell MT" pitchFamily="18" charset="0"/>
            </a:endParaRPr>
          </a:p>
        </p:txBody>
      </p:sp>
      <p:pic>
        <p:nvPicPr>
          <p:cNvPr id="52226" name="Picture 2" descr="C:\Documents and Settings\b000rlg.JUDICIAL\Local Settings\Temporary Internet Files\Content.IE5\SK692QPL\MC900290834[1].wmf"/>
          <p:cNvPicPr>
            <a:picLocks noChangeAspect="1" noChangeArrowheads="1"/>
          </p:cNvPicPr>
          <p:nvPr/>
        </p:nvPicPr>
        <p:blipFill>
          <a:blip r:embed="rId3" cstate="print"/>
          <a:srcRect/>
          <a:stretch>
            <a:fillRect/>
          </a:stretch>
        </p:blipFill>
        <p:spPr bwMode="auto">
          <a:xfrm>
            <a:off x="1371600" y="2133600"/>
            <a:ext cx="1981200" cy="1577975"/>
          </a:xfrm>
          <a:prstGeom prst="rect">
            <a:avLst/>
          </a:prstGeom>
          <a:noFill/>
          <a:ln w="9525">
            <a:noFill/>
            <a:miter lim="800000"/>
            <a:headEnd/>
            <a:tailEnd/>
          </a:ln>
        </p:spPr>
      </p:pic>
      <p:pic>
        <p:nvPicPr>
          <p:cNvPr id="52232" name="Picture 8" descr="C:\Documents and Settings\b000rlg.JUDICIAL\Local Settings\Temporary Internet Files\Content.IE5\HZC6IWGX\MC900434791[1].png"/>
          <p:cNvPicPr>
            <a:picLocks noChangeAspect="1" noChangeArrowheads="1"/>
          </p:cNvPicPr>
          <p:nvPr/>
        </p:nvPicPr>
        <p:blipFill>
          <a:blip r:embed="rId4" cstate="print"/>
          <a:srcRect/>
          <a:stretch>
            <a:fillRect/>
          </a:stretch>
        </p:blipFill>
        <p:spPr bwMode="auto">
          <a:xfrm>
            <a:off x="1600200" y="4267200"/>
            <a:ext cx="1828800" cy="1828800"/>
          </a:xfrm>
          <a:prstGeom prst="rect">
            <a:avLst/>
          </a:prstGeom>
          <a:noFill/>
          <a:ln w="9525">
            <a:noFill/>
            <a:miter lim="800000"/>
            <a:headEnd/>
            <a:tailEnd/>
          </a:ln>
        </p:spPr>
      </p:pic>
    </p:spTree>
    <p:extLst>
      <p:ext uri="{BB962C8B-B14F-4D97-AF65-F5344CB8AC3E}">
        <p14:creationId xmlns:p14="http://schemas.microsoft.com/office/powerpoint/2010/main" xmlns="" val="6544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a:bodyPr>
          <a:lstStyle/>
          <a:p>
            <a:pPr eaLnBrk="1" fontAlgn="auto" hangingPunct="1">
              <a:spcAft>
                <a:spcPts val="0"/>
              </a:spcAft>
              <a:defRPr/>
            </a:pPr>
            <a:r>
              <a:rPr lang="es-MX" sz="4400" dirty="0" smtClean="0">
                <a:solidFill>
                  <a:srgbClr val="1E2171"/>
                </a:solidFill>
                <a:latin typeface="Bell MT" pitchFamily="18" charset="0"/>
              </a:rPr>
              <a:t>Requests for Documents</a:t>
            </a:r>
          </a:p>
        </p:txBody>
      </p:sp>
      <p:sp>
        <p:nvSpPr>
          <p:cNvPr id="14340" name="TextBox 4"/>
          <p:cNvSpPr txBox="1">
            <a:spLocks noChangeArrowheads="1"/>
          </p:cNvSpPr>
          <p:nvPr/>
        </p:nvSpPr>
        <p:spPr bwMode="auto">
          <a:xfrm>
            <a:off x="3276600" y="2133600"/>
            <a:ext cx="5715000" cy="1569660"/>
          </a:xfrm>
          <a:prstGeom prst="rect">
            <a:avLst/>
          </a:prstGeom>
          <a:noFill/>
          <a:ln w="9525">
            <a:noFill/>
            <a:miter lim="800000"/>
            <a:headEnd/>
            <a:tailEnd/>
          </a:ln>
        </p:spPr>
        <p:txBody>
          <a:bodyPr>
            <a:spAutoFit/>
          </a:bodyPr>
          <a:lstStyle/>
          <a:p>
            <a:pPr>
              <a:defRPr/>
            </a:pPr>
            <a:r>
              <a:rPr lang="es-MX" sz="3200" u="none" dirty="0" smtClean="0">
                <a:latin typeface="Bell MT" pitchFamily="18" charset="0"/>
              </a:rPr>
              <a:t>An immigrant may request documents through the Freedom of Information Act</a:t>
            </a:r>
            <a:endParaRPr lang="es-MX" sz="3200" u="none" dirty="0">
              <a:latin typeface="Bell MT" pitchFamily="18" charset="0"/>
            </a:endParaRPr>
          </a:p>
        </p:txBody>
      </p:sp>
      <p:sp>
        <p:nvSpPr>
          <p:cNvPr id="10" name="TextBox 3"/>
          <p:cNvSpPr txBox="1">
            <a:spLocks noChangeArrowheads="1"/>
          </p:cNvSpPr>
          <p:nvPr/>
        </p:nvSpPr>
        <p:spPr bwMode="auto">
          <a:xfrm>
            <a:off x="3276600" y="3962400"/>
            <a:ext cx="5867400" cy="1077218"/>
          </a:xfrm>
          <a:prstGeom prst="rect">
            <a:avLst/>
          </a:prstGeom>
          <a:noFill/>
          <a:ln w="9525">
            <a:noFill/>
            <a:miter lim="800000"/>
            <a:headEnd/>
            <a:tailEnd/>
          </a:ln>
        </p:spPr>
        <p:txBody>
          <a:bodyPr>
            <a:spAutoFit/>
          </a:bodyPr>
          <a:lstStyle/>
          <a:p>
            <a:pPr>
              <a:defRPr/>
            </a:pPr>
            <a:r>
              <a:rPr lang="es-MX" sz="3200" u="none" dirty="0" smtClean="0">
                <a:latin typeface="Bell MT" pitchFamily="18" charset="0"/>
              </a:rPr>
              <a:t>It may take months to get these documents</a:t>
            </a:r>
            <a:endParaRPr lang="es-MX" sz="3200" u="none" dirty="0">
              <a:latin typeface="Bell MT" pitchFamily="18" charset="0"/>
            </a:endParaRPr>
          </a:p>
        </p:txBody>
      </p:sp>
      <p:pic>
        <p:nvPicPr>
          <p:cNvPr id="12298" name="Picture 10" descr="C:\Documents and Settings\b000rlg.JUDICIAL\Local Settings\Temporary Internet Files\Content.IE5\HZC6IWGX\MP910220868[1].jpg"/>
          <p:cNvPicPr>
            <a:picLocks noChangeAspect="1" noChangeArrowheads="1"/>
          </p:cNvPicPr>
          <p:nvPr/>
        </p:nvPicPr>
        <p:blipFill>
          <a:blip r:embed="rId3" cstate="print"/>
          <a:srcRect/>
          <a:stretch>
            <a:fillRect/>
          </a:stretch>
        </p:blipFill>
        <p:spPr bwMode="auto">
          <a:xfrm>
            <a:off x="457200" y="1905000"/>
            <a:ext cx="2514600" cy="3767138"/>
          </a:xfrm>
          <a:prstGeom prst="rect">
            <a:avLst/>
          </a:prstGeom>
          <a:noFill/>
          <a:ln w="9525">
            <a:noFill/>
            <a:miter lim="800000"/>
            <a:headEnd/>
            <a:tailEnd/>
          </a:ln>
        </p:spPr>
      </p:pic>
    </p:spTree>
    <p:extLst>
      <p:ext uri="{BB962C8B-B14F-4D97-AF65-F5344CB8AC3E}">
        <p14:creationId xmlns:p14="http://schemas.microsoft.com/office/powerpoint/2010/main" xmlns="" val="169775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8229600" cy="1371600"/>
          </a:xfrm>
        </p:spPr>
        <p:txBody>
          <a:bodyPr>
            <a:normAutofit/>
          </a:bodyPr>
          <a:lstStyle/>
          <a:p>
            <a:pPr eaLnBrk="1" fontAlgn="auto" hangingPunct="1">
              <a:spcAft>
                <a:spcPts val="0"/>
              </a:spcAft>
              <a:defRPr/>
            </a:pPr>
            <a:r>
              <a:rPr lang="es-MX" sz="5400" dirty="0" smtClean="0">
                <a:solidFill>
                  <a:srgbClr val="1E2171"/>
                </a:solidFill>
                <a:latin typeface="Bell MT" pitchFamily="18" charset="0"/>
              </a:rPr>
              <a:t>Trial</a:t>
            </a:r>
          </a:p>
        </p:txBody>
      </p:sp>
      <p:sp>
        <p:nvSpPr>
          <p:cNvPr id="14339" name="TextBox 3"/>
          <p:cNvSpPr txBox="1">
            <a:spLocks noChangeArrowheads="1"/>
          </p:cNvSpPr>
          <p:nvPr/>
        </p:nvSpPr>
        <p:spPr bwMode="auto">
          <a:xfrm>
            <a:off x="1676400" y="4092714"/>
            <a:ext cx="6019800" cy="707886"/>
          </a:xfrm>
          <a:prstGeom prst="rect">
            <a:avLst/>
          </a:prstGeom>
          <a:noFill/>
          <a:ln w="9525">
            <a:noFill/>
            <a:miter lim="800000"/>
            <a:headEnd/>
            <a:tailEnd/>
          </a:ln>
        </p:spPr>
        <p:txBody>
          <a:bodyPr>
            <a:spAutoFit/>
          </a:bodyPr>
          <a:lstStyle/>
          <a:p>
            <a:pPr algn="ctr">
              <a:defRPr/>
            </a:pPr>
            <a:r>
              <a:rPr lang="en-US" sz="4000" u="none" dirty="0" smtClean="0">
                <a:latin typeface="Bell MT" pitchFamily="18" charset="0"/>
              </a:rPr>
              <a:t>Taking of Testimony</a:t>
            </a:r>
            <a:endParaRPr lang="en-US" sz="4000" u="none" dirty="0">
              <a:latin typeface="Bell MT" pitchFamily="18" charset="0"/>
            </a:endParaRPr>
          </a:p>
        </p:txBody>
      </p:sp>
      <p:sp>
        <p:nvSpPr>
          <p:cNvPr id="14340" name="TextBox 4"/>
          <p:cNvSpPr txBox="1">
            <a:spLocks noChangeArrowheads="1"/>
          </p:cNvSpPr>
          <p:nvPr/>
        </p:nvSpPr>
        <p:spPr bwMode="auto">
          <a:xfrm>
            <a:off x="381000" y="4854714"/>
            <a:ext cx="8458200" cy="707886"/>
          </a:xfrm>
          <a:prstGeom prst="rect">
            <a:avLst/>
          </a:prstGeom>
          <a:noFill/>
          <a:ln w="9525">
            <a:noFill/>
            <a:miter lim="800000"/>
            <a:headEnd/>
            <a:tailEnd/>
          </a:ln>
        </p:spPr>
        <p:txBody>
          <a:bodyPr>
            <a:spAutoFit/>
          </a:bodyPr>
          <a:lstStyle/>
          <a:p>
            <a:pPr algn="ctr">
              <a:defRPr/>
            </a:pPr>
            <a:r>
              <a:rPr lang="es-MX" sz="4000" u="none" dirty="0" smtClean="0">
                <a:effectLst>
                  <a:outerShdw blurRad="38100" dist="38100" dir="2700000" algn="tl">
                    <a:srgbClr val="000000"/>
                  </a:outerShdw>
                </a:effectLst>
                <a:latin typeface="Bell MT" pitchFamily="18" charset="0"/>
              </a:rPr>
              <a:t>Documentary Evidence</a:t>
            </a:r>
            <a:endParaRPr lang="es-MX" sz="4000" u="none" dirty="0">
              <a:effectLst>
                <a:outerShdw blurRad="38100" dist="38100" dir="2700000" algn="tl">
                  <a:srgbClr val="000000"/>
                </a:outerShdw>
              </a:effectLst>
              <a:latin typeface="Bell MT" pitchFamily="18" charset="0"/>
            </a:endParaRPr>
          </a:p>
        </p:txBody>
      </p:sp>
      <p:pic>
        <p:nvPicPr>
          <p:cNvPr id="34823" name="Picture 8" descr="C:\Documents and Settings\b000rlg.JUDICIAL\Local Settings\Temporary Internet Files\Content.IE5\XN180006\MC900287624[1].wmf"/>
          <p:cNvPicPr>
            <a:picLocks noChangeAspect="1" noChangeArrowheads="1"/>
          </p:cNvPicPr>
          <p:nvPr/>
        </p:nvPicPr>
        <p:blipFill>
          <a:blip r:embed="rId3" cstate="print"/>
          <a:srcRect/>
          <a:stretch>
            <a:fillRect/>
          </a:stretch>
        </p:blipFill>
        <p:spPr bwMode="auto">
          <a:xfrm>
            <a:off x="2736954" y="1143000"/>
            <a:ext cx="3892446" cy="2895600"/>
          </a:xfrm>
          <a:prstGeom prst="rect">
            <a:avLst/>
          </a:prstGeom>
          <a:noFill/>
          <a:ln w="9525">
            <a:noFill/>
            <a:miter lim="800000"/>
            <a:headEnd/>
            <a:tailEnd/>
          </a:ln>
        </p:spPr>
      </p:pic>
      <p:sp>
        <p:nvSpPr>
          <p:cNvPr id="10" name="TextBox 3"/>
          <p:cNvSpPr txBox="1">
            <a:spLocks noChangeArrowheads="1"/>
          </p:cNvSpPr>
          <p:nvPr/>
        </p:nvSpPr>
        <p:spPr bwMode="auto">
          <a:xfrm>
            <a:off x="2209800" y="5616714"/>
            <a:ext cx="4724400" cy="707886"/>
          </a:xfrm>
          <a:prstGeom prst="rect">
            <a:avLst/>
          </a:prstGeom>
          <a:noFill/>
          <a:ln w="9525">
            <a:noFill/>
            <a:miter lim="800000"/>
            <a:headEnd/>
            <a:tailEnd/>
          </a:ln>
        </p:spPr>
        <p:txBody>
          <a:bodyPr>
            <a:spAutoFit/>
          </a:bodyPr>
          <a:lstStyle/>
          <a:p>
            <a:pPr algn="ctr">
              <a:defRPr/>
            </a:pPr>
            <a:r>
              <a:rPr lang="en-US" sz="4000" u="none" dirty="0" smtClean="0">
                <a:latin typeface="Bell MT" pitchFamily="18" charset="0"/>
              </a:rPr>
              <a:t>Legal Arguments</a:t>
            </a:r>
            <a:endParaRPr lang="en-US" sz="4000" u="none" dirty="0">
              <a:latin typeface="Bell MT" pitchFamily="18" charset="0"/>
            </a:endParaRPr>
          </a:p>
        </p:txBody>
      </p:sp>
    </p:spTree>
    <p:extLst>
      <p:ext uri="{BB962C8B-B14F-4D97-AF65-F5344CB8AC3E}">
        <p14:creationId xmlns:p14="http://schemas.microsoft.com/office/powerpoint/2010/main" xmlns="" val="131790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idx="4294967295"/>
          </p:nvPr>
        </p:nvSpPr>
        <p:spPr>
          <a:xfrm>
            <a:off x="457200" y="381000"/>
            <a:ext cx="8229600" cy="1371600"/>
          </a:xfrm>
        </p:spPr>
        <p:txBody>
          <a:bodyPr>
            <a:noAutofit/>
          </a:bodyPr>
          <a:lstStyle/>
          <a:p>
            <a:pPr eaLnBrk="1" fontAlgn="auto" hangingPunct="1">
              <a:spcAft>
                <a:spcPts val="0"/>
              </a:spcAft>
              <a:defRPr/>
            </a:pPr>
            <a:r>
              <a:rPr lang="es-MX" sz="4800" dirty="0" smtClean="0">
                <a:solidFill>
                  <a:srgbClr val="1E2171"/>
                </a:solidFill>
                <a:latin typeface="Bell MT" pitchFamily="18" charset="0"/>
              </a:rPr>
              <a:t>Immigration Courts Must Apply the Law</a:t>
            </a:r>
            <a:endParaRPr lang="es-MX" sz="4800" u="sng" dirty="0" smtClean="0">
              <a:solidFill>
                <a:srgbClr val="1E2171"/>
              </a:solidFill>
              <a:latin typeface="Bell MT" pitchFamily="18" charset="0"/>
            </a:endParaRPr>
          </a:p>
        </p:txBody>
      </p:sp>
      <p:sp>
        <p:nvSpPr>
          <p:cNvPr id="35845" name="Rectangle 3"/>
          <p:cNvSpPr>
            <a:spLocks noGrp="1" noChangeArrowheads="1"/>
          </p:cNvSpPr>
          <p:nvPr>
            <p:ph type="body" idx="4294967295"/>
          </p:nvPr>
        </p:nvSpPr>
        <p:spPr>
          <a:xfrm>
            <a:off x="3352800" y="2286000"/>
            <a:ext cx="6248400" cy="3886200"/>
          </a:xfrm>
        </p:spPr>
        <p:txBody>
          <a:bodyPr/>
          <a:lstStyle/>
          <a:p>
            <a:pPr eaLnBrk="1" hangingPunct="1">
              <a:lnSpc>
                <a:spcPct val="90000"/>
              </a:lnSpc>
              <a:spcBef>
                <a:spcPct val="0"/>
              </a:spcBef>
              <a:spcAft>
                <a:spcPct val="70000"/>
              </a:spcAft>
              <a:buFont typeface="Wingdings" pitchFamily="2" charset="2"/>
              <a:buNone/>
            </a:pPr>
            <a:r>
              <a:rPr lang="en-US" dirty="0" smtClean="0">
                <a:latin typeface="Bell MT" pitchFamily="18" charset="0"/>
                <a:cs typeface="Tahoma"/>
              </a:rPr>
              <a:t>U.S. Constitution</a:t>
            </a:r>
          </a:p>
          <a:p>
            <a:pPr eaLnBrk="1" hangingPunct="1">
              <a:lnSpc>
                <a:spcPct val="90000"/>
              </a:lnSpc>
              <a:spcBef>
                <a:spcPct val="0"/>
              </a:spcBef>
              <a:spcAft>
                <a:spcPct val="70000"/>
              </a:spcAft>
              <a:buFont typeface="Wingdings" pitchFamily="2" charset="2"/>
              <a:buNone/>
            </a:pPr>
            <a:r>
              <a:rPr lang="en-US" dirty="0" smtClean="0">
                <a:latin typeface="Bell MT" pitchFamily="18" charset="0"/>
                <a:cs typeface="Tahoma"/>
              </a:rPr>
              <a:t>U.S. Statutes</a:t>
            </a:r>
          </a:p>
          <a:p>
            <a:pPr eaLnBrk="1" hangingPunct="1">
              <a:lnSpc>
                <a:spcPct val="90000"/>
              </a:lnSpc>
              <a:spcBef>
                <a:spcPct val="0"/>
              </a:spcBef>
              <a:spcAft>
                <a:spcPct val="70000"/>
              </a:spcAft>
              <a:buFont typeface="Wingdings" pitchFamily="2" charset="2"/>
              <a:buNone/>
            </a:pPr>
            <a:r>
              <a:rPr lang="en-US" dirty="0" smtClean="0">
                <a:latin typeface="Bell MT" pitchFamily="18" charset="0"/>
                <a:cs typeface="Tahoma"/>
              </a:rPr>
              <a:t>U.S. Agency Regulations</a:t>
            </a:r>
          </a:p>
          <a:p>
            <a:pPr marL="173038" indent="-36513" eaLnBrk="1" hangingPunct="1">
              <a:lnSpc>
                <a:spcPct val="90000"/>
              </a:lnSpc>
              <a:spcBef>
                <a:spcPct val="0"/>
              </a:spcBef>
              <a:spcAft>
                <a:spcPct val="70000"/>
              </a:spcAft>
              <a:buFont typeface="Wingdings" pitchFamily="2" charset="2"/>
              <a:buNone/>
            </a:pPr>
            <a:r>
              <a:rPr lang="en-US" dirty="0" smtClean="0">
                <a:latin typeface="Bell MT" pitchFamily="18" charset="0"/>
                <a:cs typeface="Tahoma"/>
              </a:rPr>
              <a:t>Prior Decisions of the Board of Immigration Appeals and Federal Appeals Courts</a:t>
            </a:r>
          </a:p>
        </p:txBody>
      </p:sp>
      <p:pic>
        <p:nvPicPr>
          <p:cNvPr id="35846" name="Picture 2" descr="C:\Documents and Settings\b000rlg.JUDICIAL\Local Settings\Temporary Internet Files\Content.IE5\SK692QPL\MP900408864[1].jpg"/>
          <p:cNvPicPr>
            <a:picLocks noChangeAspect="1" noChangeArrowheads="1"/>
          </p:cNvPicPr>
          <p:nvPr/>
        </p:nvPicPr>
        <p:blipFill>
          <a:blip r:embed="rId3" cstate="print"/>
          <a:srcRect/>
          <a:stretch>
            <a:fillRect/>
          </a:stretch>
        </p:blipFill>
        <p:spPr bwMode="auto">
          <a:xfrm>
            <a:off x="304800" y="2286000"/>
            <a:ext cx="2819400" cy="2819400"/>
          </a:xfrm>
          <a:prstGeom prst="rect">
            <a:avLst/>
          </a:prstGeom>
          <a:noFill/>
          <a:ln w="9525">
            <a:noFill/>
            <a:miter lim="800000"/>
            <a:headEnd/>
            <a:tailEnd/>
          </a:ln>
        </p:spPr>
      </p:pic>
    </p:spTree>
    <p:extLst>
      <p:ext uri="{BB962C8B-B14F-4D97-AF65-F5344CB8AC3E}">
        <p14:creationId xmlns:p14="http://schemas.microsoft.com/office/powerpoint/2010/main" xmlns="" val="14766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idx="4294967295"/>
          </p:nvPr>
        </p:nvSpPr>
        <p:spPr>
          <a:xfrm>
            <a:off x="457200" y="304800"/>
            <a:ext cx="8229600" cy="1371600"/>
          </a:xfrm>
        </p:spPr>
        <p:txBody>
          <a:bodyPr>
            <a:normAutofit/>
          </a:bodyPr>
          <a:lstStyle/>
          <a:p>
            <a:pPr eaLnBrk="1" fontAlgn="auto" hangingPunct="1">
              <a:spcAft>
                <a:spcPts val="0"/>
              </a:spcAft>
              <a:defRPr/>
            </a:pPr>
            <a:r>
              <a:rPr lang="es-MX" sz="4800" dirty="0" smtClean="0">
                <a:solidFill>
                  <a:srgbClr val="1E2171"/>
                </a:solidFill>
                <a:effectLst>
                  <a:outerShdw blurRad="38100" dist="38100" dir="2700000" algn="tl">
                    <a:srgbClr val="000000">
                      <a:alpha val="43137"/>
                    </a:srgbClr>
                  </a:outerShdw>
                </a:effectLst>
                <a:latin typeface="Bell MT" pitchFamily="18" charset="0"/>
              </a:rPr>
              <a:t>Immigration Court Rulings</a:t>
            </a:r>
            <a:endParaRPr lang="es-MX" sz="4800" u="sng" dirty="0" smtClean="0">
              <a:solidFill>
                <a:srgbClr val="1E2171"/>
              </a:solidFill>
              <a:effectLst>
                <a:outerShdw blurRad="38100" dist="38100" dir="2700000" algn="tl">
                  <a:srgbClr val="000000">
                    <a:alpha val="43137"/>
                  </a:srgbClr>
                </a:outerShdw>
              </a:effectLst>
              <a:latin typeface="Bell MT" pitchFamily="18" charset="0"/>
            </a:endParaRPr>
          </a:p>
        </p:txBody>
      </p:sp>
      <p:sp>
        <p:nvSpPr>
          <p:cNvPr id="575491" name="Rectangle 3"/>
          <p:cNvSpPr>
            <a:spLocks noGrp="1" noChangeArrowheads="1"/>
          </p:cNvSpPr>
          <p:nvPr>
            <p:ph type="body" idx="4294967295"/>
          </p:nvPr>
        </p:nvSpPr>
        <p:spPr>
          <a:xfrm>
            <a:off x="0" y="1981200"/>
            <a:ext cx="5638800" cy="762000"/>
          </a:xfrm>
        </p:spPr>
        <p:txBody>
          <a:bodyPr/>
          <a:lstStyle/>
          <a:p>
            <a:pPr marL="0" indent="0" algn="ctr" eaLnBrk="1" hangingPunct="1">
              <a:lnSpc>
                <a:spcPct val="90000"/>
              </a:lnSpc>
              <a:spcBef>
                <a:spcPct val="0"/>
              </a:spcBef>
              <a:spcAft>
                <a:spcPct val="70000"/>
              </a:spcAft>
              <a:buFont typeface="Wingdings" pitchFamily="2" charset="2"/>
              <a:buNone/>
            </a:pPr>
            <a:r>
              <a:rPr lang="es-MX" sz="3600" dirty="0" smtClean="0">
                <a:latin typeface="Bell MT" pitchFamily="18" charset="0"/>
                <a:cs typeface="Tahoma"/>
              </a:rPr>
              <a:t>Removal (Deportation)</a:t>
            </a:r>
          </a:p>
          <a:p>
            <a:pPr eaLnBrk="1" hangingPunct="1">
              <a:lnSpc>
                <a:spcPct val="90000"/>
              </a:lnSpc>
              <a:spcBef>
                <a:spcPct val="0"/>
              </a:spcBef>
              <a:spcAft>
                <a:spcPct val="70000"/>
              </a:spcAft>
              <a:buFont typeface="Wingdings" pitchFamily="2" charset="2"/>
              <a:buNone/>
            </a:pPr>
            <a:endParaRPr lang="es-MX"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s-MX"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s-MX"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n-US" b="1" dirty="0" smtClean="0">
              <a:solidFill>
                <a:srgbClr val="9CBEDF"/>
              </a:solidFill>
              <a:effectLst>
                <a:outerShdw blurRad="38100" dist="38100" dir="2700000" algn="tl" rotWithShape="0">
                  <a:srgbClr val="000000"/>
                </a:outerShdw>
              </a:effectLst>
              <a:latin typeface="Tahoma"/>
              <a:cs typeface="Tahoma"/>
            </a:endParaRPr>
          </a:p>
          <a:p>
            <a:pPr eaLnBrk="1" hangingPunct="1">
              <a:lnSpc>
                <a:spcPct val="90000"/>
              </a:lnSpc>
              <a:spcBef>
                <a:spcPct val="0"/>
              </a:spcBef>
              <a:spcAft>
                <a:spcPct val="70000"/>
              </a:spcAft>
              <a:buFont typeface="Wingdings" pitchFamily="2" charset="2"/>
              <a:buNone/>
            </a:pPr>
            <a:endParaRPr lang="en-US" b="1" dirty="0" smtClean="0">
              <a:solidFill>
                <a:srgbClr val="9CBEDF"/>
              </a:solidFill>
              <a:effectLst>
                <a:outerShdw blurRad="38100" dist="38100" dir="2700000" algn="tl" rotWithShape="0">
                  <a:srgbClr val="000000"/>
                </a:outerShdw>
              </a:effectLst>
              <a:latin typeface="Tahoma"/>
              <a:cs typeface="Tahoma"/>
            </a:endParaRPr>
          </a:p>
        </p:txBody>
      </p:sp>
      <p:pic>
        <p:nvPicPr>
          <p:cNvPr id="38918" name="Picture 3" descr="C:\Documents and Settings\b000rlg.JUDICIAL\Local Settings\Temporary Internet Files\Content.IE5\SK692QPL\MC900233442[1].wmf"/>
          <p:cNvPicPr>
            <a:picLocks noChangeAspect="1" noChangeArrowheads="1"/>
          </p:cNvPicPr>
          <p:nvPr/>
        </p:nvPicPr>
        <p:blipFill>
          <a:blip r:embed="rId3" cstate="print"/>
          <a:srcRect/>
          <a:stretch>
            <a:fillRect/>
          </a:stretch>
        </p:blipFill>
        <p:spPr bwMode="auto">
          <a:xfrm>
            <a:off x="5181600" y="2286000"/>
            <a:ext cx="3446463" cy="3657600"/>
          </a:xfrm>
          <a:prstGeom prst="rect">
            <a:avLst/>
          </a:prstGeom>
          <a:noFill/>
          <a:ln w="9525">
            <a:noFill/>
            <a:miter lim="800000"/>
            <a:headEnd/>
            <a:tailEnd/>
          </a:ln>
        </p:spPr>
      </p:pic>
      <p:sp>
        <p:nvSpPr>
          <p:cNvPr id="8" name="Rectangle 3"/>
          <p:cNvSpPr txBox="1">
            <a:spLocks noChangeArrowheads="1"/>
          </p:cNvSpPr>
          <p:nvPr/>
        </p:nvSpPr>
        <p:spPr bwMode="auto">
          <a:xfrm>
            <a:off x="457200" y="3200400"/>
            <a:ext cx="5638800" cy="762000"/>
          </a:xfrm>
          <a:prstGeom prst="rect">
            <a:avLst/>
          </a:prstGeom>
          <a:noFill/>
          <a:ln w="9525">
            <a:noFill/>
            <a:miter lim="800000"/>
            <a:headEnd/>
            <a:tailEnd/>
          </a:ln>
          <a:effectLst/>
        </p:spPr>
        <p:txBody>
          <a:bodyPr/>
          <a:lstStyle/>
          <a:p>
            <a:pPr marL="342900" indent="-342900" eaLnBrk="1" hangingPunct="1">
              <a:lnSpc>
                <a:spcPct val="90000"/>
              </a:lnSpc>
              <a:spcAft>
                <a:spcPct val="70000"/>
              </a:spcAft>
              <a:buClr>
                <a:schemeClr val="hlink"/>
              </a:buClr>
              <a:buSzPct val="65000"/>
              <a:defRPr/>
            </a:pPr>
            <a:r>
              <a:rPr lang="es-MX" sz="3600" u="none" kern="0" dirty="0" smtClean="0">
                <a:latin typeface="Bell MT" pitchFamily="18" charset="0"/>
                <a:ea typeface="+mn-ea"/>
              </a:rPr>
              <a:t>Voluntary Departure</a:t>
            </a:r>
            <a:endParaRPr lang="es-MX" sz="3600" u="none" kern="0" dirty="0">
              <a:latin typeface="Bell MT" pitchFamily="18" charset="0"/>
              <a:ea typeface="+mn-ea"/>
            </a:endParaRPr>
          </a:p>
          <a:p>
            <a:pPr marL="342900" indent="-342900" eaLnBrk="1" hangingPunct="1">
              <a:lnSpc>
                <a:spcPct val="90000"/>
              </a:lnSpc>
              <a:spcAft>
                <a:spcPct val="70000"/>
              </a:spcAft>
              <a:buClr>
                <a:schemeClr val="hlink"/>
              </a:buClr>
              <a:buSzPct val="65000"/>
              <a:buFont typeface="Wingdings" pitchFamily="2" charset="2"/>
              <a:buNone/>
              <a:defRPr/>
            </a:pPr>
            <a:endParaRPr lang="en-US" sz="3200" b="1" u="none" kern="0" dirty="0">
              <a:solidFill>
                <a:srgbClr val="9CBEDF"/>
              </a:solidFill>
              <a:effectLst>
                <a:outerShdw blurRad="38100" dist="38100" dir="2700000" algn="tl">
                  <a:srgbClr val="000000"/>
                </a:outerShdw>
              </a:effectLst>
              <a:latin typeface="+mn-lt"/>
              <a:ea typeface="+mn-ea"/>
            </a:endParaRPr>
          </a:p>
          <a:p>
            <a:pPr marL="342900" indent="-342900" eaLnBrk="1" hangingPunct="1">
              <a:lnSpc>
                <a:spcPct val="90000"/>
              </a:lnSpc>
              <a:spcAft>
                <a:spcPct val="70000"/>
              </a:spcAft>
              <a:buClr>
                <a:schemeClr val="hlink"/>
              </a:buClr>
              <a:buSzPct val="65000"/>
              <a:buFont typeface="Wingdings" pitchFamily="2" charset="2"/>
              <a:buNone/>
              <a:defRPr/>
            </a:pPr>
            <a:endParaRPr lang="en-US" sz="3200" b="1" u="none" kern="0" dirty="0">
              <a:solidFill>
                <a:srgbClr val="9CBEDF"/>
              </a:solidFill>
              <a:effectLst>
                <a:outerShdw blurRad="38100" dist="38100" dir="2700000" algn="tl">
                  <a:srgbClr val="000000"/>
                </a:outerShdw>
              </a:effectLst>
              <a:latin typeface="+mn-lt"/>
              <a:ea typeface="+mn-ea"/>
            </a:endParaRPr>
          </a:p>
        </p:txBody>
      </p:sp>
      <p:sp>
        <p:nvSpPr>
          <p:cNvPr id="9" name="Rectangle 3"/>
          <p:cNvSpPr txBox="1">
            <a:spLocks noChangeArrowheads="1"/>
          </p:cNvSpPr>
          <p:nvPr/>
        </p:nvSpPr>
        <p:spPr bwMode="auto">
          <a:xfrm>
            <a:off x="457200" y="4495800"/>
            <a:ext cx="4572000" cy="762000"/>
          </a:xfrm>
          <a:prstGeom prst="rect">
            <a:avLst/>
          </a:prstGeom>
          <a:noFill/>
          <a:ln w="9525">
            <a:noFill/>
            <a:miter lim="800000"/>
            <a:headEnd/>
            <a:tailEnd/>
          </a:ln>
          <a:effectLst/>
        </p:spPr>
        <p:txBody>
          <a:bodyPr/>
          <a:lstStyle/>
          <a:p>
            <a:pPr marL="58738" indent="-58738" eaLnBrk="1" hangingPunct="1">
              <a:lnSpc>
                <a:spcPct val="90000"/>
              </a:lnSpc>
              <a:spcAft>
                <a:spcPct val="70000"/>
              </a:spcAft>
              <a:buClr>
                <a:schemeClr val="hlink"/>
              </a:buClr>
              <a:buSzPct val="65000"/>
              <a:buFont typeface="Wingdings" pitchFamily="2" charset="2"/>
              <a:buNone/>
              <a:defRPr/>
            </a:pPr>
            <a:r>
              <a:rPr lang="es-MX" sz="3600" u="none" kern="0" dirty="0" smtClean="0">
                <a:latin typeface="Bell MT" pitchFamily="18" charset="0"/>
                <a:ea typeface="+mn-ea"/>
                <a:cs typeface="Tahoma"/>
              </a:rPr>
              <a:t>Respondent May Stay in U.S.</a:t>
            </a:r>
            <a:endParaRPr lang="es-MX" sz="3600" u="none" kern="0" dirty="0">
              <a:latin typeface="Bell MT" pitchFamily="18" charset="0"/>
              <a:ea typeface="+mn-ea"/>
              <a:cs typeface="Tahoma"/>
            </a:endParaRPr>
          </a:p>
          <a:p>
            <a:pPr marL="342900" indent="-342900" eaLnBrk="1" hangingPunct="1">
              <a:lnSpc>
                <a:spcPct val="90000"/>
              </a:lnSpc>
              <a:spcAft>
                <a:spcPct val="70000"/>
              </a:spcAft>
              <a:buClr>
                <a:schemeClr val="hlink"/>
              </a:buClr>
              <a:buSzPct val="65000"/>
              <a:buFont typeface="Wingdings" pitchFamily="2" charset="2"/>
              <a:buNone/>
              <a:defRPr/>
            </a:pPr>
            <a:endParaRPr lang="en-US" sz="3200" b="1" u="none" kern="0" dirty="0">
              <a:effectLst>
                <a:outerShdw blurRad="38100" dist="38100" dir="2700000" algn="tl">
                  <a:srgbClr val="000000"/>
                </a:outerShdw>
              </a:effectLst>
              <a:latin typeface="Tahoma"/>
              <a:ea typeface="+mn-ea"/>
              <a:cs typeface="Tahoma"/>
            </a:endParaRPr>
          </a:p>
        </p:txBody>
      </p:sp>
    </p:spTree>
    <p:extLst>
      <p:ext uri="{BB962C8B-B14F-4D97-AF65-F5344CB8AC3E}">
        <p14:creationId xmlns:p14="http://schemas.microsoft.com/office/powerpoint/2010/main" xmlns="" val="337159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228600"/>
            <a:ext cx="8229600" cy="1371600"/>
          </a:xfrm>
        </p:spPr>
        <p:txBody>
          <a:bodyPr/>
          <a:lstStyle/>
          <a:p>
            <a:pPr eaLnBrk="1" fontAlgn="auto" hangingPunct="1">
              <a:spcAft>
                <a:spcPts val="0"/>
              </a:spcAft>
              <a:defRPr/>
            </a:pPr>
            <a:r>
              <a:rPr lang="es-MX" sz="4000" dirty="0" smtClean="0">
                <a:solidFill>
                  <a:srgbClr val="1E2171"/>
                </a:solidFill>
                <a:effectLst>
                  <a:outerShdw blurRad="38100" dist="38100" dir="2700000" algn="tl">
                    <a:srgbClr val="000000">
                      <a:alpha val="43137"/>
                    </a:srgbClr>
                  </a:outerShdw>
                </a:effectLst>
                <a:latin typeface="Bell MT" pitchFamily="18" charset="0"/>
              </a:rPr>
              <a:t>The Immigration Court Does Not Have the Last Word</a:t>
            </a:r>
          </a:p>
        </p:txBody>
      </p:sp>
      <p:sp>
        <p:nvSpPr>
          <p:cNvPr id="508955" name="Text Box 27"/>
          <p:cNvSpPr txBox="1">
            <a:spLocks noChangeArrowheads="1"/>
          </p:cNvSpPr>
          <p:nvPr/>
        </p:nvSpPr>
        <p:spPr bwMode="auto">
          <a:xfrm>
            <a:off x="457200" y="6096000"/>
            <a:ext cx="4038600" cy="523220"/>
          </a:xfrm>
          <a:prstGeom prst="rect">
            <a:avLst/>
          </a:prstGeom>
          <a:noFill/>
          <a:ln w="9525">
            <a:noFill/>
            <a:miter lim="800000"/>
            <a:headEnd/>
            <a:tailEnd/>
          </a:ln>
          <a:effectLst/>
        </p:spPr>
        <p:txBody>
          <a:bodyPr>
            <a:spAutoFit/>
          </a:bodyPr>
          <a:lstStyle/>
          <a:p>
            <a:pPr algn="ctr" eaLnBrk="1" hangingPunct="1">
              <a:defRPr/>
            </a:pPr>
            <a:r>
              <a:rPr lang="es-MX" sz="2800" u="none" dirty="0" smtClean="0">
                <a:latin typeface="Bell MT" pitchFamily="18" charset="0"/>
              </a:rPr>
              <a:t>Immigration Judge</a:t>
            </a:r>
            <a:endParaRPr lang="es-MX" sz="2800" u="none" dirty="0">
              <a:latin typeface="Bell MT" pitchFamily="18" charset="0"/>
            </a:endParaRPr>
          </a:p>
        </p:txBody>
      </p:sp>
      <p:sp>
        <p:nvSpPr>
          <p:cNvPr id="508956" name="Text Box 28"/>
          <p:cNvSpPr txBox="1">
            <a:spLocks noChangeArrowheads="1"/>
          </p:cNvSpPr>
          <p:nvPr/>
        </p:nvSpPr>
        <p:spPr bwMode="auto">
          <a:xfrm>
            <a:off x="457200" y="3505200"/>
            <a:ext cx="4267200" cy="954107"/>
          </a:xfrm>
          <a:prstGeom prst="rect">
            <a:avLst/>
          </a:prstGeom>
          <a:noFill/>
          <a:ln w="9525">
            <a:noFill/>
            <a:miter lim="800000"/>
            <a:headEnd/>
            <a:tailEnd/>
          </a:ln>
        </p:spPr>
        <p:txBody>
          <a:bodyPr>
            <a:spAutoFit/>
          </a:bodyPr>
          <a:lstStyle/>
          <a:p>
            <a:pPr algn="ctr" eaLnBrk="1" hangingPunct="1">
              <a:defRPr/>
            </a:pPr>
            <a:r>
              <a:rPr lang="es-MX" sz="2800" u="none" dirty="0" smtClean="0">
                <a:latin typeface="Bell MT" pitchFamily="18" charset="0"/>
              </a:rPr>
              <a:t>Board of Immigration Appeals</a:t>
            </a:r>
            <a:endParaRPr lang="es-MX" sz="2800" u="none" dirty="0">
              <a:latin typeface="Bell MT" pitchFamily="18" charset="0"/>
            </a:endParaRPr>
          </a:p>
        </p:txBody>
      </p:sp>
      <p:sp>
        <p:nvSpPr>
          <p:cNvPr id="41990" name="Text Box 16"/>
          <p:cNvSpPr txBox="1">
            <a:spLocks noChangeArrowheads="1"/>
          </p:cNvSpPr>
          <p:nvPr/>
        </p:nvSpPr>
        <p:spPr bwMode="auto">
          <a:xfrm>
            <a:off x="152400" y="6324600"/>
            <a:ext cx="320675" cy="336550"/>
          </a:xfrm>
          <a:prstGeom prst="rect">
            <a:avLst/>
          </a:prstGeom>
          <a:noFill/>
          <a:ln w="9525">
            <a:noFill/>
            <a:miter lim="800000"/>
            <a:headEnd/>
            <a:tailEnd/>
          </a:ln>
        </p:spPr>
        <p:txBody>
          <a:bodyPr>
            <a:spAutoFit/>
          </a:bodyPr>
          <a:lstStyle/>
          <a:p>
            <a:pPr eaLnBrk="1" hangingPunct="1"/>
            <a:endParaRPr lang="es-MX" sz="1600" u="none">
              <a:latin typeface="Arial" charset="0"/>
              <a:cs typeface="Tahoma" pitchFamily="34" charset="0"/>
            </a:endParaRPr>
          </a:p>
        </p:txBody>
      </p:sp>
      <p:pic>
        <p:nvPicPr>
          <p:cNvPr id="15373" name="Picture 12"/>
          <p:cNvPicPr>
            <a:picLocks noChangeAspect="1" noChangeArrowheads="1"/>
          </p:cNvPicPr>
          <p:nvPr/>
        </p:nvPicPr>
        <p:blipFill>
          <a:blip r:embed="rId3" cstate="print"/>
          <a:srcRect/>
          <a:stretch>
            <a:fillRect/>
          </a:stretch>
        </p:blipFill>
        <p:spPr bwMode="auto">
          <a:xfrm>
            <a:off x="5638800" y="2133600"/>
            <a:ext cx="2819400" cy="2214563"/>
          </a:xfrm>
          <a:prstGeom prst="rect">
            <a:avLst/>
          </a:prstGeom>
          <a:noFill/>
          <a:ln w="9525">
            <a:noFill/>
            <a:miter lim="800000"/>
            <a:headEnd/>
            <a:tailEnd/>
          </a:ln>
        </p:spPr>
      </p:pic>
      <p:sp>
        <p:nvSpPr>
          <p:cNvPr id="20" name="TextBox 19"/>
          <p:cNvSpPr txBox="1"/>
          <p:nvPr/>
        </p:nvSpPr>
        <p:spPr>
          <a:xfrm>
            <a:off x="4842578" y="4572000"/>
            <a:ext cx="4241995" cy="954107"/>
          </a:xfrm>
          <a:prstGeom prst="rect">
            <a:avLst/>
          </a:prstGeom>
          <a:noFill/>
        </p:spPr>
        <p:txBody>
          <a:bodyPr wrap="none">
            <a:spAutoFit/>
          </a:bodyPr>
          <a:lstStyle/>
          <a:p>
            <a:pPr algn="ctr">
              <a:defRPr/>
            </a:pPr>
            <a:r>
              <a:rPr lang="es-MX" sz="2800" b="1" u="none" dirty="0" smtClean="0">
                <a:effectLst>
                  <a:outerShdw blurRad="38100" dist="38100" dir="2700000" algn="tl">
                    <a:srgbClr val="000000"/>
                  </a:outerShdw>
                </a:effectLst>
                <a:latin typeface="Bell MT" pitchFamily="18" charset="0"/>
              </a:rPr>
              <a:t>U.S. Court of Appeals for </a:t>
            </a:r>
          </a:p>
          <a:p>
            <a:pPr algn="ctr">
              <a:defRPr/>
            </a:pPr>
            <a:r>
              <a:rPr lang="es-MX" sz="2800" b="1" u="none" dirty="0" smtClean="0">
                <a:effectLst>
                  <a:outerShdw blurRad="38100" dist="38100" dir="2700000" algn="tl">
                    <a:srgbClr val="000000"/>
                  </a:outerShdw>
                </a:effectLst>
                <a:latin typeface="Bell MT" pitchFamily="18" charset="0"/>
              </a:rPr>
              <a:t>the 10th Circuit</a:t>
            </a:r>
            <a:endParaRPr lang="es-MX" sz="2800" b="1" u="none" dirty="0">
              <a:effectLst>
                <a:outerShdw blurRad="38100" dist="38100" dir="2700000" algn="tl">
                  <a:srgbClr val="000000"/>
                </a:outerShdw>
              </a:effectLst>
              <a:latin typeface="Bell MT" pitchFamily="18" charset="0"/>
            </a:endParaRPr>
          </a:p>
        </p:txBody>
      </p:sp>
      <p:cxnSp>
        <p:nvCxnSpPr>
          <p:cNvPr id="15375" name="Straight Arrow Connector 27"/>
          <p:cNvCxnSpPr>
            <a:cxnSpLocks noChangeShapeType="1"/>
          </p:cNvCxnSpPr>
          <p:nvPr/>
        </p:nvCxnSpPr>
        <p:spPr bwMode="auto">
          <a:xfrm>
            <a:off x="2514600" y="4419600"/>
            <a:ext cx="0" cy="381000"/>
          </a:xfrm>
          <a:prstGeom prst="straightConnector1">
            <a:avLst/>
          </a:prstGeom>
          <a:noFill/>
          <a:ln w="76200">
            <a:solidFill>
              <a:schemeClr val="tx1"/>
            </a:solidFill>
            <a:round/>
            <a:headEnd type="triangle" w="med" len="med"/>
            <a:tailEnd/>
          </a:ln>
        </p:spPr>
      </p:cxnSp>
      <p:cxnSp>
        <p:nvCxnSpPr>
          <p:cNvPr id="15378" name="Straight Arrow Connector 27"/>
          <p:cNvCxnSpPr>
            <a:cxnSpLocks noChangeShapeType="1"/>
          </p:cNvCxnSpPr>
          <p:nvPr/>
        </p:nvCxnSpPr>
        <p:spPr bwMode="auto">
          <a:xfrm flipH="1">
            <a:off x="4648200" y="2819400"/>
            <a:ext cx="914400" cy="0"/>
          </a:xfrm>
          <a:prstGeom prst="straightConnector1">
            <a:avLst/>
          </a:prstGeom>
          <a:noFill/>
          <a:ln w="76200">
            <a:solidFill>
              <a:schemeClr val="tx1"/>
            </a:solidFill>
            <a:round/>
            <a:headEnd type="triangle" w="med" len="med"/>
            <a:tailEnd/>
          </a:ln>
        </p:spPr>
      </p:cxnSp>
      <p:pic>
        <p:nvPicPr>
          <p:cNvPr id="41995" name="Picture 6"/>
          <p:cNvPicPr>
            <a:picLocks noChangeAspect="1"/>
          </p:cNvPicPr>
          <p:nvPr/>
        </p:nvPicPr>
        <p:blipFill>
          <a:blip r:embed="rId4" cstate="print"/>
          <a:srcRect/>
          <a:stretch>
            <a:fillRect/>
          </a:stretch>
        </p:blipFill>
        <p:spPr bwMode="auto">
          <a:xfrm>
            <a:off x="1676400" y="4876800"/>
            <a:ext cx="1600200" cy="1214438"/>
          </a:xfrm>
          <a:prstGeom prst="rect">
            <a:avLst/>
          </a:prstGeom>
          <a:noFill/>
          <a:ln w="9525">
            <a:noFill/>
            <a:miter lim="800000"/>
            <a:headEnd/>
            <a:tailEnd/>
          </a:ln>
        </p:spPr>
      </p:pic>
      <p:pic>
        <p:nvPicPr>
          <p:cNvPr id="41996" name="Picture 7"/>
          <p:cNvPicPr>
            <a:picLocks noChangeAspect="1"/>
          </p:cNvPicPr>
          <p:nvPr/>
        </p:nvPicPr>
        <p:blipFill>
          <a:blip r:embed="rId5" cstate="print"/>
          <a:srcRect t="14722" b="29437"/>
          <a:stretch>
            <a:fillRect/>
          </a:stretch>
        </p:blipFill>
        <p:spPr bwMode="auto">
          <a:xfrm>
            <a:off x="457200" y="1828800"/>
            <a:ext cx="4152900" cy="1687513"/>
          </a:xfrm>
          <a:prstGeom prst="rect">
            <a:avLst/>
          </a:prstGeom>
          <a:noFill/>
          <a:ln w="9525">
            <a:noFill/>
            <a:miter lim="800000"/>
            <a:headEnd/>
            <a:tailEnd/>
          </a:ln>
        </p:spPr>
      </p:pic>
    </p:spTree>
    <p:extLst>
      <p:ext uri="{BB962C8B-B14F-4D97-AF65-F5344CB8AC3E}">
        <p14:creationId xmlns:p14="http://schemas.microsoft.com/office/powerpoint/2010/main" xmlns="" val="370479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89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56"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Text Box 3"/>
          <p:cNvSpPr txBox="1">
            <a:spLocks noChangeArrowheads="1"/>
          </p:cNvSpPr>
          <p:nvPr/>
        </p:nvSpPr>
        <p:spPr bwMode="auto">
          <a:xfrm>
            <a:off x="990600" y="457200"/>
            <a:ext cx="7239000" cy="1200329"/>
          </a:xfrm>
          <a:prstGeom prst="rect">
            <a:avLst/>
          </a:prstGeom>
          <a:noFill/>
          <a:ln w="9525">
            <a:noFill/>
            <a:miter lim="800000"/>
            <a:headEnd/>
            <a:tailEnd/>
          </a:ln>
          <a:effectLst/>
        </p:spPr>
        <p:txBody>
          <a:bodyPr wrap="square">
            <a:spAutoFit/>
          </a:bodyPr>
          <a:lstStyle/>
          <a:p>
            <a:pPr algn="ctr">
              <a:spcBef>
                <a:spcPct val="50000"/>
              </a:spcBef>
              <a:defRPr/>
            </a:pPr>
            <a:r>
              <a:rPr lang="en-US" sz="3600" b="1" u="none" dirty="0" smtClean="0">
                <a:solidFill>
                  <a:srgbClr val="002060"/>
                </a:solidFill>
                <a:effectLst>
                  <a:outerShdw blurRad="38100" dist="38100" dir="2700000" algn="tl">
                    <a:srgbClr val="000000"/>
                  </a:outerShdw>
                </a:effectLst>
                <a:latin typeface="Bell MT" pitchFamily="18" charset="0"/>
              </a:rPr>
              <a:t>EQUAL JUSTICE UNDER THE LAW</a:t>
            </a:r>
            <a:endParaRPr lang="en-US" sz="3600" b="1" u="none" dirty="0">
              <a:solidFill>
                <a:srgbClr val="002060"/>
              </a:solidFill>
              <a:effectLst>
                <a:outerShdw blurRad="38100" dist="38100" dir="2700000" algn="tl">
                  <a:srgbClr val="000000"/>
                </a:outerShdw>
              </a:effectLst>
              <a:latin typeface="Bell MT" pitchFamily="18" charset="0"/>
            </a:endParaRPr>
          </a:p>
        </p:txBody>
      </p:sp>
      <p:pic>
        <p:nvPicPr>
          <p:cNvPr id="3080" name="Picture 7"/>
          <p:cNvPicPr>
            <a:picLocks noChangeAspect="1" noChangeArrowheads="1"/>
          </p:cNvPicPr>
          <p:nvPr/>
        </p:nvPicPr>
        <p:blipFill>
          <a:blip r:embed="rId3" cstate="print"/>
          <a:srcRect/>
          <a:stretch>
            <a:fillRect/>
          </a:stretch>
        </p:blipFill>
        <p:spPr bwMode="auto">
          <a:xfrm>
            <a:off x="685800" y="1447800"/>
            <a:ext cx="2855331" cy="3461345"/>
          </a:xfrm>
          <a:prstGeom prst="rect">
            <a:avLst/>
          </a:prstGeom>
          <a:noFill/>
          <a:ln w="9525">
            <a:noFill/>
            <a:miter lim="800000"/>
            <a:headEnd/>
            <a:tailEnd/>
          </a:ln>
          <a:effectLst>
            <a:outerShdw dist="190500" dir="2700000" algn="tl" rotWithShape="0">
              <a:srgbClr val="808080">
                <a:alpha val="39999"/>
              </a:srgbClr>
            </a:outerShdw>
          </a:effectLst>
        </p:spPr>
      </p:pic>
      <p:sp>
        <p:nvSpPr>
          <p:cNvPr id="10" name="Title 1"/>
          <p:cNvSpPr txBox="1">
            <a:spLocks/>
          </p:cNvSpPr>
          <p:nvPr/>
        </p:nvSpPr>
        <p:spPr>
          <a:xfrm>
            <a:off x="2743200" y="2819400"/>
            <a:ext cx="762000" cy="381000"/>
          </a:xfrm>
          <a:prstGeom prst="rect">
            <a:avLst/>
          </a:prstGeom>
        </p:spPr>
        <p:txBody>
          <a:bodyPr/>
          <a:lstStyle/>
          <a:p>
            <a:pPr algn="ctr">
              <a:defRPr/>
            </a:pPr>
            <a:endParaRPr lang="en-US" u="none" kern="0" dirty="0">
              <a:solidFill>
                <a:schemeClr val="tx2"/>
              </a:solidFill>
              <a:effectLst>
                <a:outerShdw blurRad="38100" dist="38100" dir="2700000" algn="tl">
                  <a:srgbClr val="000000"/>
                </a:outerShdw>
              </a:effectLst>
              <a:latin typeface="+mj-lt"/>
              <a:ea typeface="+mj-ea"/>
              <a:cs typeface="+mj-cs"/>
            </a:endParaRPr>
          </a:p>
        </p:txBody>
      </p:sp>
      <p:pic>
        <p:nvPicPr>
          <p:cNvPr id="2" name="Picture 1"/>
          <p:cNvPicPr>
            <a:picLocks noChangeAspect="1"/>
          </p:cNvPicPr>
          <p:nvPr/>
        </p:nvPicPr>
        <p:blipFill>
          <a:blip r:embed="rId4" cstate="print"/>
          <a:srcRect/>
          <a:stretch>
            <a:fillRect/>
          </a:stretch>
        </p:blipFill>
        <p:spPr bwMode="auto">
          <a:xfrm>
            <a:off x="4572000" y="4114800"/>
            <a:ext cx="4202972" cy="2041525"/>
          </a:xfrm>
          <a:prstGeom prst="rect">
            <a:avLst/>
          </a:prstGeom>
          <a:noFill/>
          <a:ln w="9525">
            <a:noFill/>
            <a:miter lim="800000"/>
            <a:headEnd/>
            <a:tailEnd/>
          </a:ln>
          <a:effectLst>
            <a:outerShdw dist="190500" dir="2700000" algn="tl" rotWithShape="0">
              <a:srgbClr val="808080">
                <a:alpha val="39999"/>
              </a:srgbClr>
            </a:outerShdw>
          </a:effectLst>
        </p:spPr>
      </p:pic>
      <p:pic>
        <p:nvPicPr>
          <p:cNvPr id="8" name="Content Placeholder 4" descr="U.S. Constitution.jpg"/>
          <p:cNvPicPr>
            <a:picLocks noChangeAspect="1"/>
          </p:cNvPicPr>
          <p:nvPr/>
        </p:nvPicPr>
        <p:blipFill>
          <a:blip r:embed="rId5" cstate="print"/>
          <a:srcRect/>
          <a:stretch>
            <a:fillRect/>
          </a:stretch>
        </p:blipFill>
        <p:spPr bwMode="auto">
          <a:xfrm>
            <a:off x="3352800" y="1905000"/>
            <a:ext cx="2743200" cy="3379788"/>
          </a:xfrm>
          <a:prstGeom prst="rect">
            <a:avLst/>
          </a:prstGeom>
          <a:noFill/>
          <a:ln w="9525">
            <a:noFill/>
            <a:miter lim="800000"/>
            <a:headEnd/>
            <a:tailEnd/>
          </a:ln>
          <a:effectLst>
            <a:outerShdw dist="190500" dir="2700000" algn="tl" rotWithShape="0">
              <a:srgbClr val="808080">
                <a:alpha val="39999"/>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Text Box 3"/>
          <p:cNvSpPr txBox="1">
            <a:spLocks noChangeArrowheads="1"/>
          </p:cNvSpPr>
          <p:nvPr/>
        </p:nvSpPr>
        <p:spPr bwMode="auto">
          <a:xfrm>
            <a:off x="990600" y="457200"/>
            <a:ext cx="7239000" cy="600164"/>
          </a:xfrm>
          <a:prstGeom prst="rect">
            <a:avLst/>
          </a:prstGeom>
          <a:noFill/>
          <a:ln w="9525">
            <a:noFill/>
            <a:miter lim="800000"/>
            <a:headEnd/>
            <a:tailEnd/>
          </a:ln>
          <a:effectLst/>
        </p:spPr>
        <p:txBody>
          <a:bodyPr wrap="square">
            <a:spAutoFit/>
          </a:bodyPr>
          <a:lstStyle/>
          <a:p>
            <a:pPr algn="ctr">
              <a:spcBef>
                <a:spcPct val="50000"/>
              </a:spcBef>
              <a:defRPr/>
            </a:pPr>
            <a:r>
              <a:rPr lang="en-US" sz="3300" b="1" u="none" dirty="0" smtClean="0">
                <a:solidFill>
                  <a:srgbClr val="1E2171"/>
                </a:solidFill>
                <a:effectLst>
                  <a:outerShdw blurRad="38100" dist="38100" dir="2700000" algn="tl">
                    <a:srgbClr val="000000"/>
                  </a:outerShdw>
                </a:effectLst>
                <a:latin typeface="Bell MT" pitchFamily="18" charset="0"/>
              </a:rPr>
              <a:t>EQUAL JUSTICE UNDER THE LAW</a:t>
            </a:r>
            <a:endParaRPr lang="en-US" sz="3300" b="1" u="none" dirty="0">
              <a:solidFill>
                <a:srgbClr val="1E2171"/>
              </a:solidFill>
              <a:effectLst>
                <a:outerShdw blurRad="38100" dist="38100" dir="2700000" algn="tl">
                  <a:srgbClr val="000000"/>
                </a:outerShdw>
              </a:effectLst>
              <a:latin typeface="Bell MT" pitchFamily="18" charset="0"/>
            </a:endParaRPr>
          </a:p>
        </p:txBody>
      </p:sp>
      <p:pic>
        <p:nvPicPr>
          <p:cNvPr id="3080" name="Picture 7"/>
          <p:cNvPicPr>
            <a:picLocks noChangeAspect="1" noChangeArrowheads="1"/>
          </p:cNvPicPr>
          <p:nvPr/>
        </p:nvPicPr>
        <p:blipFill>
          <a:blip r:embed="rId3" cstate="print"/>
          <a:srcRect/>
          <a:stretch>
            <a:fillRect/>
          </a:stretch>
        </p:blipFill>
        <p:spPr bwMode="auto">
          <a:xfrm>
            <a:off x="685800" y="1447800"/>
            <a:ext cx="2855331" cy="3461345"/>
          </a:xfrm>
          <a:prstGeom prst="rect">
            <a:avLst/>
          </a:prstGeom>
          <a:noFill/>
          <a:ln w="9525">
            <a:noFill/>
            <a:miter lim="800000"/>
            <a:headEnd/>
            <a:tailEnd/>
          </a:ln>
          <a:effectLst>
            <a:outerShdw dist="190500" dir="2700000" algn="tl" rotWithShape="0">
              <a:srgbClr val="808080">
                <a:alpha val="39999"/>
              </a:srgbClr>
            </a:outerShdw>
          </a:effectLst>
        </p:spPr>
      </p:pic>
      <p:sp>
        <p:nvSpPr>
          <p:cNvPr id="10" name="Title 1"/>
          <p:cNvSpPr txBox="1">
            <a:spLocks/>
          </p:cNvSpPr>
          <p:nvPr/>
        </p:nvSpPr>
        <p:spPr>
          <a:xfrm>
            <a:off x="2743200" y="2819400"/>
            <a:ext cx="762000" cy="381000"/>
          </a:xfrm>
          <a:prstGeom prst="rect">
            <a:avLst/>
          </a:prstGeom>
        </p:spPr>
        <p:txBody>
          <a:bodyPr/>
          <a:lstStyle/>
          <a:p>
            <a:pPr algn="ctr">
              <a:defRPr/>
            </a:pPr>
            <a:endParaRPr lang="en-US" u="none" kern="0" dirty="0">
              <a:solidFill>
                <a:schemeClr val="tx2"/>
              </a:solidFill>
              <a:effectLst>
                <a:outerShdw blurRad="38100" dist="38100" dir="2700000" algn="tl">
                  <a:srgbClr val="000000"/>
                </a:outerShdw>
              </a:effectLst>
              <a:latin typeface="+mj-lt"/>
              <a:ea typeface="+mj-ea"/>
              <a:cs typeface="+mj-cs"/>
            </a:endParaRPr>
          </a:p>
        </p:txBody>
      </p:sp>
      <p:pic>
        <p:nvPicPr>
          <p:cNvPr id="2" name="Picture 1"/>
          <p:cNvPicPr>
            <a:picLocks noChangeAspect="1"/>
          </p:cNvPicPr>
          <p:nvPr/>
        </p:nvPicPr>
        <p:blipFill>
          <a:blip r:embed="rId4" cstate="print"/>
          <a:srcRect/>
          <a:stretch>
            <a:fillRect/>
          </a:stretch>
        </p:blipFill>
        <p:spPr bwMode="auto">
          <a:xfrm>
            <a:off x="4572000" y="4114800"/>
            <a:ext cx="4202972" cy="2041525"/>
          </a:xfrm>
          <a:prstGeom prst="rect">
            <a:avLst/>
          </a:prstGeom>
          <a:noFill/>
          <a:ln w="9525">
            <a:noFill/>
            <a:miter lim="800000"/>
            <a:headEnd/>
            <a:tailEnd/>
          </a:ln>
          <a:effectLst>
            <a:outerShdw dist="190500" dir="2700000" algn="tl" rotWithShape="0">
              <a:srgbClr val="808080">
                <a:alpha val="39999"/>
              </a:srgbClr>
            </a:outerShdw>
          </a:effectLst>
        </p:spPr>
      </p:pic>
      <p:pic>
        <p:nvPicPr>
          <p:cNvPr id="8" name="Content Placeholder 4" descr="U.S. Constitution.jpg"/>
          <p:cNvPicPr>
            <a:picLocks noChangeAspect="1"/>
          </p:cNvPicPr>
          <p:nvPr/>
        </p:nvPicPr>
        <p:blipFill>
          <a:blip r:embed="rId5" cstate="print"/>
          <a:srcRect/>
          <a:stretch>
            <a:fillRect/>
          </a:stretch>
        </p:blipFill>
        <p:spPr bwMode="auto">
          <a:xfrm>
            <a:off x="3200400" y="1828800"/>
            <a:ext cx="2743200" cy="3379788"/>
          </a:xfrm>
          <a:prstGeom prst="rect">
            <a:avLst/>
          </a:prstGeom>
          <a:noFill/>
          <a:ln w="9525">
            <a:noFill/>
            <a:miter lim="800000"/>
            <a:headEnd/>
            <a:tailEnd/>
          </a:ln>
          <a:effectLst>
            <a:outerShdw dist="190500" dir="2700000" algn="tl" rotWithShape="0">
              <a:srgbClr val="808080">
                <a:alpha val="39999"/>
              </a:srgbClr>
            </a:outerShdw>
          </a:effectLst>
        </p:spPr>
      </p:pic>
      <p:sp>
        <p:nvSpPr>
          <p:cNvPr id="11" name="Content Placeholder 10"/>
          <p:cNvSpPr>
            <a:spLocks noGrp="1"/>
          </p:cNvSpPr>
          <p:nvPr>
            <p:ph idx="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dissolve">
                                      <p:cBhvr>
                                        <p:cTn id="7" dur="500"/>
                                        <p:tgtEl>
                                          <p:spTgt spid="3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7346" name="Picture 18" descr="New Image.TIF"/>
          <p:cNvPicPr>
            <a:picLocks noChangeAspect="1"/>
          </p:cNvPicPr>
          <p:nvPr/>
        </p:nvPicPr>
        <p:blipFill>
          <a:blip r:embed="rId3" cstate="print"/>
          <a:srcRect/>
          <a:stretch>
            <a:fillRect/>
          </a:stretch>
        </p:blipFill>
        <p:spPr bwMode="auto">
          <a:xfrm>
            <a:off x="3048000" y="2468563"/>
            <a:ext cx="2819400" cy="1265237"/>
          </a:xfrm>
          <a:prstGeom prst="rect">
            <a:avLst/>
          </a:prstGeom>
          <a:noFill/>
          <a:ln w="9525">
            <a:noFill/>
            <a:miter lim="800000"/>
            <a:headEnd/>
            <a:tailEnd/>
          </a:ln>
        </p:spPr>
      </p:pic>
      <p:sp>
        <p:nvSpPr>
          <p:cNvPr id="18" name="Rectangle 5"/>
          <p:cNvSpPr>
            <a:spLocks noGrp="1" noChangeArrowheads="1"/>
          </p:cNvSpPr>
          <p:nvPr>
            <p:ph type="ftr" sz="quarter" idx="11"/>
          </p:nvPr>
        </p:nvSpPr>
        <p:spPr/>
        <p:txBody>
          <a:bodyPr/>
          <a:lstStyle/>
          <a:p>
            <a:pPr>
              <a:defRPr/>
            </a:pPr>
            <a:r>
              <a:rPr lang="en-US"/>
              <a:t>Copyright © 2007 by Colorado Bar Association and Colorado Judicial Institute, Inc</a:t>
            </a:r>
          </a:p>
        </p:txBody>
      </p:sp>
      <p:pic>
        <p:nvPicPr>
          <p:cNvPr id="57348" name="Picture 2" descr="Cheyenne County"/>
          <p:cNvPicPr>
            <a:picLocks noChangeAspect="1" noChangeArrowheads="1"/>
          </p:cNvPicPr>
          <p:nvPr/>
        </p:nvPicPr>
        <p:blipFill>
          <a:blip r:embed="rId4" cstate="print"/>
          <a:srcRect/>
          <a:stretch>
            <a:fillRect/>
          </a:stretch>
        </p:blipFill>
        <p:spPr bwMode="auto">
          <a:xfrm>
            <a:off x="990600" y="2133600"/>
            <a:ext cx="1905000" cy="1428750"/>
          </a:xfrm>
          <a:prstGeom prst="rect">
            <a:avLst/>
          </a:prstGeom>
          <a:noFill/>
          <a:ln w="9525">
            <a:noFill/>
            <a:miter lim="800000"/>
            <a:headEnd/>
            <a:tailEnd/>
          </a:ln>
        </p:spPr>
      </p:pic>
      <p:pic>
        <p:nvPicPr>
          <p:cNvPr id="57349" name="Picture 4" descr="delta co"/>
          <p:cNvPicPr>
            <a:picLocks noChangeAspect="1" noChangeArrowheads="1"/>
          </p:cNvPicPr>
          <p:nvPr/>
        </p:nvPicPr>
        <p:blipFill>
          <a:blip r:embed="rId5" cstate="print"/>
          <a:srcRect/>
          <a:stretch>
            <a:fillRect/>
          </a:stretch>
        </p:blipFill>
        <p:spPr bwMode="auto">
          <a:xfrm>
            <a:off x="5029200" y="1371600"/>
            <a:ext cx="1828800" cy="1133475"/>
          </a:xfrm>
          <a:prstGeom prst="rect">
            <a:avLst/>
          </a:prstGeom>
          <a:noFill/>
          <a:ln w="9525">
            <a:noFill/>
            <a:miter lim="800000"/>
            <a:headEnd/>
            <a:tailEnd/>
          </a:ln>
        </p:spPr>
      </p:pic>
      <p:pic>
        <p:nvPicPr>
          <p:cNvPr id="57350" name="Picture 5" descr="denver district"/>
          <p:cNvPicPr>
            <a:picLocks noChangeAspect="1" noChangeArrowheads="1"/>
          </p:cNvPicPr>
          <p:nvPr/>
        </p:nvPicPr>
        <p:blipFill>
          <a:blip r:embed="rId6" cstate="print"/>
          <a:srcRect/>
          <a:stretch>
            <a:fillRect/>
          </a:stretch>
        </p:blipFill>
        <p:spPr bwMode="auto">
          <a:xfrm>
            <a:off x="2209800" y="838200"/>
            <a:ext cx="1905000" cy="1525588"/>
          </a:xfrm>
          <a:prstGeom prst="rect">
            <a:avLst/>
          </a:prstGeom>
          <a:noFill/>
          <a:ln w="9525">
            <a:noFill/>
            <a:miter lim="800000"/>
            <a:headEnd/>
            <a:tailEnd/>
          </a:ln>
        </p:spPr>
      </p:pic>
      <p:pic>
        <p:nvPicPr>
          <p:cNvPr id="57351" name="Picture 6" descr="elbert co"/>
          <p:cNvPicPr>
            <a:picLocks noChangeAspect="1" noChangeArrowheads="1"/>
          </p:cNvPicPr>
          <p:nvPr/>
        </p:nvPicPr>
        <p:blipFill>
          <a:blip r:embed="rId7" cstate="print"/>
          <a:srcRect/>
          <a:stretch>
            <a:fillRect/>
          </a:stretch>
        </p:blipFill>
        <p:spPr bwMode="auto">
          <a:xfrm>
            <a:off x="2590800" y="4495800"/>
            <a:ext cx="1951038" cy="1463675"/>
          </a:xfrm>
          <a:prstGeom prst="rect">
            <a:avLst/>
          </a:prstGeom>
          <a:noFill/>
          <a:ln w="9525">
            <a:noFill/>
            <a:miter lim="800000"/>
            <a:headEnd/>
            <a:tailEnd/>
          </a:ln>
        </p:spPr>
      </p:pic>
      <p:pic>
        <p:nvPicPr>
          <p:cNvPr id="57352" name="Picture 8" descr="jackson co"/>
          <p:cNvPicPr>
            <a:picLocks noChangeAspect="1" noChangeArrowheads="1"/>
          </p:cNvPicPr>
          <p:nvPr/>
        </p:nvPicPr>
        <p:blipFill>
          <a:blip r:embed="rId8" cstate="print"/>
          <a:srcRect/>
          <a:stretch>
            <a:fillRect/>
          </a:stretch>
        </p:blipFill>
        <p:spPr bwMode="auto">
          <a:xfrm>
            <a:off x="4191000" y="3810000"/>
            <a:ext cx="1722438" cy="1292225"/>
          </a:xfrm>
          <a:prstGeom prst="rect">
            <a:avLst/>
          </a:prstGeom>
          <a:noFill/>
          <a:ln w="9525">
            <a:noFill/>
            <a:miter lim="800000"/>
            <a:headEnd/>
            <a:tailEnd/>
          </a:ln>
        </p:spPr>
      </p:pic>
      <p:pic>
        <p:nvPicPr>
          <p:cNvPr id="57353" name="Picture 9" descr="jefferson co"/>
          <p:cNvPicPr>
            <a:picLocks noChangeAspect="1" noChangeArrowheads="1"/>
          </p:cNvPicPr>
          <p:nvPr/>
        </p:nvPicPr>
        <p:blipFill>
          <a:blip r:embed="rId9" cstate="print"/>
          <a:srcRect/>
          <a:stretch>
            <a:fillRect/>
          </a:stretch>
        </p:blipFill>
        <p:spPr bwMode="auto">
          <a:xfrm>
            <a:off x="1981200" y="4038600"/>
            <a:ext cx="1331913" cy="998538"/>
          </a:xfrm>
          <a:prstGeom prst="rect">
            <a:avLst/>
          </a:prstGeom>
          <a:noFill/>
          <a:ln w="9525">
            <a:noFill/>
            <a:miter lim="800000"/>
            <a:headEnd/>
            <a:tailEnd/>
          </a:ln>
        </p:spPr>
      </p:pic>
      <p:pic>
        <p:nvPicPr>
          <p:cNvPr id="57354" name="Picture 10" descr="logan county"/>
          <p:cNvPicPr>
            <a:picLocks noChangeAspect="1" noChangeArrowheads="1"/>
          </p:cNvPicPr>
          <p:nvPr/>
        </p:nvPicPr>
        <p:blipFill>
          <a:blip r:embed="rId10" cstate="print"/>
          <a:srcRect/>
          <a:stretch>
            <a:fillRect/>
          </a:stretch>
        </p:blipFill>
        <p:spPr bwMode="auto">
          <a:xfrm>
            <a:off x="3810000" y="381000"/>
            <a:ext cx="1524000" cy="1143000"/>
          </a:xfrm>
          <a:prstGeom prst="rect">
            <a:avLst/>
          </a:prstGeom>
          <a:noFill/>
          <a:ln w="9525">
            <a:noFill/>
            <a:miter lim="800000"/>
            <a:headEnd/>
            <a:tailEnd/>
          </a:ln>
        </p:spPr>
      </p:pic>
      <p:pic>
        <p:nvPicPr>
          <p:cNvPr id="57355" name="Picture 11" descr="weld co"/>
          <p:cNvPicPr>
            <a:picLocks noChangeAspect="1" noChangeArrowheads="1"/>
          </p:cNvPicPr>
          <p:nvPr/>
        </p:nvPicPr>
        <p:blipFill>
          <a:blip r:embed="rId11" cstate="print"/>
          <a:srcRect/>
          <a:stretch>
            <a:fillRect/>
          </a:stretch>
        </p:blipFill>
        <p:spPr bwMode="auto">
          <a:xfrm>
            <a:off x="838200" y="3505200"/>
            <a:ext cx="1371600" cy="985838"/>
          </a:xfrm>
          <a:prstGeom prst="rect">
            <a:avLst/>
          </a:prstGeom>
          <a:noFill/>
          <a:ln w="9525">
            <a:noFill/>
            <a:miter lim="800000"/>
            <a:headEnd/>
            <a:tailEnd/>
          </a:ln>
        </p:spPr>
      </p:pic>
      <p:pic>
        <p:nvPicPr>
          <p:cNvPr id="57356" name="Picture 12" descr="san miguel co"/>
          <p:cNvPicPr>
            <a:picLocks noChangeAspect="1" noChangeArrowheads="1"/>
          </p:cNvPicPr>
          <p:nvPr/>
        </p:nvPicPr>
        <p:blipFill>
          <a:blip r:embed="rId12" cstate="print"/>
          <a:srcRect/>
          <a:stretch>
            <a:fillRect/>
          </a:stretch>
        </p:blipFill>
        <p:spPr bwMode="auto">
          <a:xfrm>
            <a:off x="5715000" y="4572000"/>
            <a:ext cx="1371600" cy="1096963"/>
          </a:xfrm>
          <a:prstGeom prst="rect">
            <a:avLst/>
          </a:prstGeom>
          <a:noFill/>
          <a:ln w="9525">
            <a:noFill/>
            <a:miter lim="800000"/>
            <a:headEnd/>
            <a:tailEnd/>
          </a:ln>
        </p:spPr>
      </p:pic>
      <p:pic>
        <p:nvPicPr>
          <p:cNvPr id="57357" name="Picture 13" descr="El Paso County Courthouse"/>
          <p:cNvPicPr>
            <a:picLocks noChangeAspect="1" noChangeArrowheads="1"/>
          </p:cNvPicPr>
          <p:nvPr/>
        </p:nvPicPr>
        <p:blipFill>
          <a:blip r:embed="rId13" cstate="print"/>
          <a:srcRect/>
          <a:stretch>
            <a:fillRect/>
          </a:stretch>
        </p:blipFill>
        <p:spPr bwMode="auto">
          <a:xfrm>
            <a:off x="6248400" y="2590800"/>
            <a:ext cx="1371600" cy="914400"/>
          </a:xfrm>
          <a:prstGeom prst="rect">
            <a:avLst/>
          </a:prstGeom>
          <a:noFill/>
          <a:ln w="9525">
            <a:noFill/>
            <a:miter lim="800000"/>
            <a:headEnd/>
            <a:tailEnd/>
          </a:ln>
        </p:spPr>
      </p:pic>
      <p:sp>
        <p:nvSpPr>
          <p:cNvPr id="17" name="Text Box 14"/>
          <p:cNvSpPr txBox="1">
            <a:spLocks noChangeArrowheads="1"/>
          </p:cNvSpPr>
          <p:nvPr/>
        </p:nvSpPr>
        <p:spPr bwMode="auto">
          <a:xfrm>
            <a:off x="304800" y="1828800"/>
            <a:ext cx="8001000" cy="1446213"/>
          </a:xfrm>
          <a:prstGeom prst="rect">
            <a:avLst/>
          </a:prstGeom>
          <a:noFill/>
          <a:ln w="9525">
            <a:noFill/>
            <a:miter lim="800000"/>
            <a:headEnd/>
            <a:tailEnd/>
          </a:ln>
          <a:effectLst/>
        </p:spPr>
        <p:txBody>
          <a:bodyPr>
            <a:spAutoFit/>
          </a:bodyPr>
          <a:lstStyle/>
          <a:p>
            <a:pPr algn="ctr">
              <a:spcBef>
                <a:spcPct val="50000"/>
              </a:spcBef>
              <a:defRPr/>
            </a:pPr>
            <a:r>
              <a:rPr lang="en-US" sz="8800" b="1" i="1" u="none" dirty="0">
                <a:effectLst>
                  <a:outerShdw blurRad="38100" dist="38100" dir="2700000" algn="tl">
                    <a:srgbClr val="000000"/>
                  </a:outerShdw>
                </a:effectLst>
                <a:latin typeface="Bell MT" pitchFamily="18" charset="0"/>
              </a:rPr>
              <a:t>Our Courts</a:t>
            </a:r>
          </a:p>
        </p:txBody>
      </p:sp>
      <p:sp>
        <p:nvSpPr>
          <p:cNvPr id="19" name="Text Box 15"/>
          <p:cNvSpPr txBox="1">
            <a:spLocks noChangeArrowheads="1"/>
          </p:cNvSpPr>
          <p:nvPr/>
        </p:nvSpPr>
        <p:spPr bwMode="auto">
          <a:xfrm>
            <a:off x="914400" y="3200400"/>
            <a:ext cx="7239000" cy="830263"/>
          </a:xfrm>
          <a:prstGeom prst="rect">
            <a:avLst/>
          </a:prstGeom>
          <a:noFill/>
          <a:ln w="9525">
            <a:noFill/>
            <a:miter lim="800000"/>
            <a:headEnd/>
            <a:tailEnd/>
          </a:ln>
          <a:effectLst/>
        </p:spPr>
        <p:txBody>
          <a:bodyPr>
            <a:spAutoFit/>
          </a:bodyPr>
          <a:lstStyle/>
          <a:p>
            <a:pPr algn="ctr">
              <a:spcBef>
                <a:spcPct val="50000"/>
              </a:spcBef>
              <a:defRPr/>
            </a:pPr>
            <a:r>
              <a:rPr lang="en-US" sz="4800" b="1" u="none" dirty="0">
                <a:effectLst>
                  <a:outerShdw blurRad="38100" dist="38100" dir="2700000" algn="tl">
                    <a:srgbClr val="000000"/>
                  </a:outerShdw>
                </a:effectLst>
                <a:latin typeface="Bell MT" pitchFamily="18" charset="0"/>
              </a:rPr>
              <a:t>Serving Colorado</a:t>
            </a:r>
          </a:p>
        </p:txBody>
      </p:sp>
      <p:sp>
        <p:nvSpPr>
          <p:cNvPr id="20" name="Text Box 16"/>
          <p:cNvSpPr txBox="1">
            <a:spLocks noChangeArrowheads="1"/>
          </p:cNvSpPr>
          <p:nvPr/>
        </p:nvSpPr>
        <p:spPr bwMode="auto">
          <a:xfrm>
            <a:off x="152400" y="4038600"/>
            <a:ext cx="8610600" cy="769938"/>
          </a:xfrm>
          <a:prstGeom prst="rect">
            <a:avLst/>
          </a:prstGeom>
          <a:noFill/>
          <a:ln w="9525">
            <a:noFill/>
            <a:miter lim="800000"/>
            <a:headEnd/>
            <a:tailEnd/>
          </a:ln>
          <a:effectLst/>
        </p:spPr>
        <p:txBody>
          <a:bodyPr>
            <a:spAutoFit/>
          </a:bodyPr>
          <a:lstStyle/>
          <a:p>
            <a:pPr algn="ctr">
              <a:defRPr/>
            </a:pPr>
            <a:r>
              <a:rPr lang="en-US" sz="4400" b="1" u="none" dirty="0">
                <a:effectLst>
                  <a:outerShdw blurRad="38100" dist="38100" dir="2700000" algn="tl">
                    <a:srgbClr val="000000"/>
                  </a:outerShdw>
                </a:effectLst>
                <a:latin typeface="Bell MT" pitchFamily="18" charset="0"/>
              </a:rPr>
              <a:t>Serving Justice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solidFill>
                  <a:srgbClr val="1E2171"/>
                </a:solidFill>
                <a:latin typeface="Bell MT" pitchFamily="18" charset="0"/>
                <a:ea typeface="Tahoma" panose="020B0604030504040204" pitchFamily="34" charset="0"/>
                <a:cs typeface="Tahoma" panose="020B0604030504040204" pitchFamily="34" charset="0"/>
              </a:rPr>
              <a:t>What We Will Cover</a:t>
            </a:r>
            <a:endParaRPr lang="en-US" sz="5400" dirty="0">
              <a:solidFill>
                <a:srgbClr val="1E2171"/>
              </a:solidFill>
              <a:latin typeface="Bell MT" pitchFamily="18" charset="0"/>
              <a:ea typeface="Tahoma" panose="020B0604030504040204" pitchFamily="34" charset="0"/>
              <a:cs typeface="Tahoma" panose="020B0604030504040204" pitchFamily="34" charset="0"/>
            </a:endParaRPr>
          </a:p>
        </p:txBody>
      </p:sp>
      <p:sp>
        <p:nvSpPr>
          <p:cNvPr id="4" name="Content Placeholder 3"/>
          <p:cNvSpPr>
            <a:spLocks noGrp="1"/>
          </p:cNvSpPr>
          <p:nvPr>
            <p:ph idx="1"/>
          </p:nvPr>
        </p:nvSpPr>
        <p:spPr>
          <a:xfrm>
            <a:off x="914400" y="2149475"/>
            <a:ext cx="8229600" cy="4708525"/>
          </a:xfrm>
        </p:spPr>
        <p:txBody>
          <a:bodyPr/>
          <a:lstStyle/>
          <a:p>
            <a:r>
              <a:rPr lang="en-US" sz="3200" dirty="0" smtClean="0">
                <a:latin typeface="Bell MT" pitchFamily="18" charset="0"/>
                <a:ea typeface="Tahoma" panose="020B0604030504040204" pitchFamily="34" charset="0"/>
                <a:cs typeface="Tahoma" panose="020B0604030504040204" pitchFamily="34" charset="0"/>
              </a:rPr>
              <a:t>The immigration laws and regulatory structure</a:t>
            </a:r>
          </a:p>
          <a:p>
            <a:r>
              <a:rPr lang="en-US" sz="3200" dirty="0" smtClean="0">
                <a:latin typeface="Bell MT" pitchFamily="18" charset="0"/>
                <a:ea typeface="Tahoma" panose="020B0604030504040204" pitchFamily="34" charset="0"/>
                <a:cs typeface="Tahoma" panose="020B0604030504040204" pitchFamily="34" charset="0"/>
              </a:rPr>
              <a:t>Removal (or deportation) of immigrants</a:t>
            </a:r>
          </a:p>
          <a:p>
            <a:r>
              <a:rPr lang="en-US" sz="3200" dirty="0" smtClean="0">
                <a:latin typeface="Bell MT" pitchFamily="18" charset="0"/>
                <a:ea typeface="Tahoma" panose="020B0604030504040204" pitchFamily="34" charset="0"/>
                <a:cs typeface="Tahoma" panose="020B0604030504040204" pitchFamily="34" charset="0"/>
              </a:rPr>
              <a:t>Asylum and other humanitarian issues</a:t>
            </a:r>
          </a:p>
          <a:p>
            <a:r>
              <a:rPr lang="en-US" sz="3200" dirty="0" smtClean="0">
                <a:latin typeface="Bell MT" pitchFamily="18" charset="0"/>
                <a:ea typeface="Tahoma" panose="020B0604030504040204" pitchFamily="34" charset="0"/>
                <a:cs typeface="Tahoma" panose="020B0604030504040204" pitchFamily="34" charset="0"/>
              </a:rPr>
              <a:t>Proceedings in immigration court</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3546339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9" name="Text Box 11"/>
          <p:cNvSpPr txBox="1">
            <a:spLocks noChangeArrowheads="1"/>
          </p:cNvSpPr>
          <p:nvPr/>
        </p:nvSpPr>
        <p:spPr bwMode="auto">
          <a:xfrm>
            <a:off x="533400" y="2819400"/>
            <a:ext cx="8001000" cy="769441"/>
          </a:xfrm>
          <a:prstGeom prst="rect">
            <a:avLst/>
          </a:prstGeom>
          <a:noFill/>
          <a:ln w="9525">
            <a:noFill/>
            <a:miter lim="800000"/>
            <a:headEnd/>
            <a:tailEnd/>
          </a:ln>
          <a:effectLst/>
        </p:spPr>
        <p:txBody>
          <a:bodyPr>
            <a:spAutoFit/>
          </a:bodyPr>
          <a:lstStyle/>
          <a:p>
            <a:pPr algn="ctr">
              <a:spcBef>
                <a:spcPct val="50000"/>
              </a:spcBef>
              <a:defRPr/>
            </a:pPr>
            <a:r>
              <a:rPr lang="en-US" sz="4400" b="1" u="none" dirty="0" smtClean="0">
                <a:solidFill>
                  <a:srgbClr val="1E2171"/>
                </a:solidFill>
                <a:effectLst>
                  <a:outerShdw blurRad="38100" dist="38100" dir="2700000" algn="tl">
                    <a:srgbClr val="000000"/>
                  </a:outerShdw>
                </a:effectLst>
                <a:latin typeface="Bell MT" pitchFamily="18" charset="0"/>
              </a:rPr>
              <a:t>Three Branches of Government</a:t>
            </a:r>
            <a:endParaRPr lang="en-US" sz="4400" b="1" u="none" dirty="0">
              <a:solidFill>
                <a:srgbClr val="1E2171"/>
              </a:solidFill>
              <a:effectLst>
                <a:outerShdw blurRad="38100" dist="38100" dir="2700000" algn="tl">
                  <a:srgbClr val="000000"/>
                </a:outerShdw>
              </a:effectLst>
              <a:latin typeface="Bell MT" pitchFamily="18" charset="0"/>
            </a:endParaRPr>
          </a:p>
        </p:txBody>
      </p:sp>
      <p:sp>
        <p:nvSpPr>
          <p:cNvPr id="8199"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grpSp>
        <p:nvGrpSpPr>
          <p:cNvPr id="3" name="Group 2"/>
          <p:cNvGrpSpPr/>
          <p:nvPr/>
        </p:nvGrpSpPr>
        <p:grpSpPr>
          <a:xfrm>
            <a:off x="-152400" y="3810000"/>
            <a:ext cx="4076700" cy="2667000"/>
            <a:chOff x="-152400" y="3810000"/>
            <a:chExt cx="4076700" cy="2667000"/>
          </a:xfrm>
        </p:grpSpPr>
        <p:sp>
          <p:nvSpPr>
            <p:cNvPr id="565257" name="Text Box 9"/>
            <p:cNvSpPr txBox="1">
              <a:spLocks noChangeArrowheads="1"/>
            </p:cNvSpPr>
            <p:nvPr/>
          </p:nvSpPr>
          <p:spPr bwMode="auto">
            <a:xfrm>
              <a:off x="-152400" y="4648200"/>
              <a:ext cx="1752600" cy="461665"/>
            </a:xfrm>
            <a:prstGeom prst="rect">
              <a:avLst/>
            </a:prstGeom>
            <a:noFill/>
            <a:ln w="9525">
              <a:noFill/>
              <a:miter lim="800000"/>
              <a:headEnd/>
              <a:tailEnd/>
            </a:ln>
            <a:effectLst/>
          </p:spPr>
          <p:txBody>
            <a:bodyPr>
              <a:spAutoFit/>
            </a:bodyPr>
            <a:lstStyle/>
            <a:p>
              <a:pPr algn="ctr">
                <a:spcBef>
                  <a:spcPct val="50000"/>
                </a:spcBef>
                <a:defRPr/>
              </a:pPr>
              <a:r>
                <a:rPr lang="en-US" sz="2400" b="1" u="none" dirty="0" smtClean="0">
                  <a:effectLst>
                    <a:outerShdw blurRad="38100" dist="38100" dir="2700000" algn="tl">
                      <a:srgbClr val="000000"/>
                    </a:outerShdw>
                  </a:effectLst>
                  <a:latin typeface="Bell MT" pitchFamily="18" charset="0"/>
                </a:rPr>
                <a:t>Executive</a:t>
              </a:r>
              <a:endParaRPr lang="en-US" b="1" u="none" dirty="0">
                <a:effectLst>
                  <a:outerShdw blurRad="38100" dist="38100" dir="2700000" algn="tl">
                    <a:srgbClr val="000000"/>
                  </a:outerShdw>
                </a:effectLst>
                <a:latin typeface="Bell MT" pitchFamily="18" charset="0"/>
              </a:endParaRPr>
            </a:p>
          </p:txBody>
        </p:sp>
        <p:pic>
          <p:nvPicPr>
            <p:cNvPr id="4105" name="Picture 14"/>
            <p:cNvPicPr>
              <a:picLocks noChangeAspect="1" noChangeArrowheads="1"/>
            </p:cNvPicPr>
            <p:nvPr/>
          </p:nvPicPr>
          <p:blipFill>
            <a:blip r:embed="rId3" cstate="print"/>
            <a:srcRect/>
            <a:stretch>
              <a:fillRect/>
            </a:stretch>
          </p:blipFill>
          <p:spPr bwMode="auto">
            <a:xfrm>
              <a:off x="1447800" y="3810000"/>
              <a:ext cx="2476500" cy="1981200"/>
            </a:xfrm>
            <a:prstGeom prst="rect">
              <a:avLst/>
            </a:prstGeom>
            <a:noFill/>
            <a:ln w="9525">
              <a:noFill/>
              <a:miter lim="800000"/>
              <a:headEnd/>
              <a:tailEnd/>
            </a:ln>
            <a:effectLst>
              <a:outerShdw dist="165100" dir="2700000" algn="tl" rotWithShape="0">
                <a:srgbClr val="808080">
                  <a:alpha val="39999"/>
                </a:srgbClr>
              </a:outerShdw>
            </a:effectLst>
          </p:spPr>
        </p:pic>
        <p:pic>
          <p:nvPicPr>
            <p:cNvPr id="16" name="Picture 7" descr="Governor's Mansion #3"/>
            <p:cNvPicPr>
              <a:picLocks noChangeAspect="1" noChangeArrowheads="1"/>
            </p:cNvPicPr>
            <p:nvPr/>
          </p:nvPicPr>
          <p:blipFill>
            <a:blip r:embed="rId4" cstate="print"/>
            <a:srcRect/>
            <a:stretch>
              <a:fillRect/>
            </a:stretch>
          </p:blipFill>
          <p:spPr bwMode="auto">
            <a:xfrm>
              <a:off x="457200" y="5259388"/>
              <a:ext cx="1828800" cy="1217612"/>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grpSp>
      <p:sp>
        <p:nvSpPr>
          <p:cNvPr id="4107" name="Picture 15"/>
          <p:cNvSpPr>
            <a:spLocks noChangeAspect="1" noChangeArrowheads="1"/>
          </p:cNvSpPr>
          <p:nvPr/>
        </p:nvSpPr>
        <p:spPr bwMode="auto">
          <a:xfrm>
            <a:off x="2286000" y="304800"/>
            <a:ext cx="2609850" cy="1752600"/>
          </a:xfrm>
          <a:prstGeom prst="rect">
            <a:avLst/>
          </a:prstGeom>
          <a:noFill/>
          <a:ln w="9525">
            <a:noFill/>
            <a:miter lim="800000"/>
            <a:headEnd/>
            <a:tailEnd/>
          </a:ln>
        </p:spPr>
        <p:txBody>
          <a:bodyPr/>
          <a:lstStyle/>
          <a:p>
            <a:endParaRPr lang="en-US"/>
          </a:p>
        </p:txBody>
      </p:sp>
      <p:grpSp>
        <p:nvGrpSpPr>
          <p:cNvPr id="2" name="Group 1"/>
          <p:cNvGrpSpPr/>
          <p:nvPr/>
        </p:nvGrpSpPr>
        <p:grpSpPr>
          <a:xfrm>
            <a:off x="2057400" y="228600"/>
            <a:ext cx="4876800" cy="2366665"/>
            <a:chOff x="2057400" y="228600"/>
            <a:chExt cx="4876800" cy="2366665"/>
          </a:xfrm>
        </p:grpSpPr>
        <p:sp>
          <p:nvSpPr>
            <p:cNvPr id="565256" name="Text Box 8"/>
            <p:cNvSpPr txBox="1">
              <a:spLocks noChangeArrowheads="1"/>
            </p:cNvSpPr>
            <p:nvPr/>
          </p:nvSpPr>
          <p:spPr bwMode="auto">
            <a:xfrm>
              <a:off x="2438400" y="2133600"/>
              <a:ext cx="1905000" cy="461665"/>
            </a:xfrm>
            <a:prstGeom prst="rect">
              <a:avLst/>
            </a:prstGeom>
            <a:noFill/>
            <a:ln w="9525">
              <a:noFill/>
              <a:miter lim="800000"/>
              <a:headEnd/>
              <a:tailEnd/>
            </a:ln>
            <a:effectLst/>
          </p:spPr>
          <p:txBody>
            <a:bodyPr>
              <a:spAutoFit/>
            </a:bodyPr>
            <a:lstStyle/>
            <a:p>
              <a:pPr algn="ctr">
                <a:spcBef>
                  <a:spcPct val="50000"/>
                </a:spcBef>
                <a:defRPr/>
              </a:pPr>
              <a:r>
                <a:rPr lang="en-US" sz="2400" b="1" u="none" dirty="0" smtClean="0">
                  <a:effectLst>
                    <a:outerShdw blurRad="38100" dist="38100" dir="2700000" algn="tl">
                      <a:srgbClr val="000000"/>
                    </a:outerShdw>
                  </a:effectLst>
                  <a:latin typeface="Bell MT" pitchFamily="18" charset="0"/>
                </a:rPr>
                <a:t>Legislative</a:t>
              </a:r>
              <a:endParaRPr lang="en-US" b="1" u="none" dirty="0">
                <a:effectLst>
                  <a:outerShdw blurRad="38100" dist="38100" dir="2700000" algn="tl">
                    <a:srgbClr val="000000"/>
                  </a:outerShdw>
                </a:effectLst>
                <a:latin typeface="Bell MT" pitchFamily="18" charset="0"/>
              </a:endParaRPr>
            </a:p>
          </p:txBody>
        </p:sp>
        <p:pic>
          <p:nvPicPr>
            <p:cNvPr id="19" name="Picture 3" descr="State Capitol"/>
            <p:cNvPicPr>
              <a:picLocks noChangeAspect="1" noChangeArrowheads="1"/>
            </p:cNvPicPr>
            <p:nvPr/>
          </p:nvPicPr>
          <p:blipFill>
            <a:blip r:embed="rId5" cstate="print"/>
            <a:srcRect/>
            <a:stretch>
              <a:fillRect/>
            </a:stretch>
          </p:blipFill>
          <p:spPr bwMode="auto">
            <a:xfrm>
              <a:off x="4191000" y="533400"/>
              <a:ext cx="2743200" cy="2057400"/>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pic>
          <p:nvPicPr>
            <p:cNvPr id="21" name="Picture 2" descr="MPj04010990000[1]"/>
            <p:cNvPicPr>
              <a:picLocks noChangeAspect="1" noChangeArrowheads="1"/>
            </p:cNvPicPr>
            <p:nvPr/>
          </p:nvPicPr>
          <p:blipFill>
            <a:blip r:embed="rId6" cstate="print"/>
            <a:srcRect/>
            <a:stretch>
              <a:fillRect/>
            </a:stretch>
          </p:blipFill>
          <p:spPr bwMode="auto">
            <a:xfrm>
              <a:off x="2057400" y="228600"/>
              <a:ext cx="2928938" cy="1952625"/>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grpSp>
      <p:grpSp>
        <p:nvGrpSpPr>
          <p:cNvPr id="6" name="Group 5"/>
          <p:cNvGrpSpPr/>
          <p:nvPr/>
        </p:nvGrpSpPr>
        <p:grpSpPr>
          <a:xfrm>
            <a:off x="4800600" y="3810000"/>
            <a:ext cx="3909204" cy="2430407"/>
            <a:chOff x="4800600" y="3810000"/>
            <a:chExt cx="3909204" cy="2430407"/>
          </a:xfrm>
        </p:grpSpPr>
        <p:grpSp>
          <p:nvGrpSpPr>
            <p:cNvPr id="4" name="Group 3"/>
            <p:cNvGrpSpPr/>
            <p:nvPr/>
          </p:nvGrpSpPr>
          <p:grpSpPr>
            <a:xfrm>
              <a:off x="4800600" y="3810000"/>
              <a:ext cx="3909204" cy="1752600"/>
              <a:chOff x="4953000" y="3886200"/>
              <a:chExt cx="4143756" cy="1828800"/>
            </a:xfrm>
          </p:grpSpPr>
          <p:pic>
            <p:nvPicPr>
              <p:cNvPr id="565252" name="Picture 4" descr="PDF version of 'The Supreme Court of the United States: Highest Court in the Land'"/>
              <p:cNvPicPr>
                <a:picLocks noChangeAspect="1" noChangeArrowheads="1"/>
              </p:cNvPicPr>
              <p:nvPr/>
            </p:nvPicPr>
            <p:blipFill>
              <a:blip r:embed="rId7" cstate="print"/>
              <a:srcRect/>
              <a:stretch>
                <a:fillRect/>
              </a:stretch>
            </p:blipFill>
            <p:spPr bwMode="auto">
              <a:xfrm>
                <a:off x="4953000" y="3886200"/>
                <a:ext cx="2351088" cy="1828800"/>
              </a:xfrm>
              <a:prstGeom prst="rect">
                <a:avLst/>
              </a:prstGeom>
              <a:noFill/>
              <a:ln w="9525">
                <a:solidFill>
                  <a:srgbClr val="050A0F"/>
                </a:solidFill>
                <a:miter lim="800000"/>
                <a:headEnd/>
                <a:tailEnd/>
              </a:ln>
              <a:effectLst>
                <a:outerShdw dist="165100" dir="2700000" algn="tl" rotWithShape="0">
                  <a:srgbClr val="808080">
                    <a:alpha val="39999"/>
                  </a:srgbClr>
                </a:outerShdw>
              </a:effectLst>
            </p:spPr>
          </p:pic>
          <p:sp>
            <p:nvSpPr>
              <p:cNvPr id="565258" name="Text Box 10"/>
              <p:cNvSpPr txBox="1">
                <a:spLocks noChangeArrowheads="1"/>
              </p:cNvSpPr>
              <p:nvPr/>
            </p:nvSpPr>
            <p:spPr bwMode="auto">
              <a:xfrm>
                <a:off x="6810756" y="4283765"/>
                <a:ext cx="2286000" cy="481737"/>
              </a:xfrm>
              <a:prstGeom prst="rect">
                <a:avLst/>
              </a:prstGeom>
              <a:noFill/>
              <a:ln w="9525">
                <a:noFill/>
                <a:miter lim="800000"/>
                <a:headEnd/>
                <a:tailEnd/>
              </a:ln>
              <a:effectLst/>
            </p:spPr>
            <p:txBody>
              <a:bodyPr>
                <a:spAutoFit/>
              </a:bodyPr>
              <a:lstStyle/>
              <a:p>
                <a:pPr algn="ctr">
                  <a:spcBef>
                    <a:spcPct val="50000"/>
                  </a:spcBef>
                  <a:defRPr/>
                </a:pPr>
                <a:r>
                  <a:rPr lang="en-US" sz="2400" b="1" u="none" dirty="0" smtClean="0">
                    <a:effectLst>
                      <a:outerShdw blurRad="38100" dist="38100" dir="2700000" algn="tl">
                        <a:srgbClr val="000000"/>
                      </a:outerShdw>
                    </a:effectLst>
                    <a:latin typeface="Bell MT" pitchFamily="18" charset="0"/>
                  </a:rPr>
                  <a:t>Judicial</a:t>
                </a:r>
                <a:endParaRPr lang="en-US" b="1" u="none" dirty="0">
                  <a:effectLst>
                    <a:outerShdw blurRad="38100" dist="38100" dir="2700000" algn="tl">
                      <a:srgbClr val="000000"/>
                    </a:outerShdw>
                  </a:effectLst>
                  <a:latin typeface="Bell MT" pitchFamily="18" charset="0"/>
                </a:endParaRPr>
              </a:p>
            </p:txBody>
          </p:sp>
        </p:grpSp>
        <p:pic>
          <p:nvPicPr>
            <p:cNvPr id="5" name="Picture 4"/>
            <p:cNvPicPr>
              <a:picLocks noChangeAspect="1"/>
            </p:cNvPicPr>
            <p:nvPr/>
          </p:nvPicPr>
          <p:blipFill rotWithShape="1">
            <a:blip r:embed="rId8" cstate="print"/>
            <a:srcRect l="10314" t="15909" r="19064" b="9407"/>
            <a:stretch/>
          </p:blipFill>
          <p:spPr>
            <a:xfrm>
              <a:off x="6553200" y="4724400"/>
              <a:ext cx="2150298" cy="1516007"/>
            </a:xfrm>
            <a:prstGeom prst="rect">
              <a:avLst/>
            </a:prstGeom>
          </p:spPr>
        </p:pic>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609600" y="304800"/>
            <a:ext cx="8001000" cy="830997"/>
          </a:xfrm>
          <a:prstGeom prst="rect">
            <a:avLst/>
          </a:prstGeom>
          <a:noFill/>
          <a:ln w="9525">
            <a:noFill/>
            <a:miter lim="800000"/>
            <a:headEnd/>
            <a:tailEnd/>
          </a:ln>
          <a:effectLst/>
        </p:spPr>
        <p:txBody>
          <a:bodyPr>
            <a:spAutoFit/>
          </a:bodyPr>
          <a:lstStyle/>
          <a:p>
            <a:pPr algn="ctr">
              <a:spcBef>
                <a:spcPct val="50000"/>
              </a:spcBef>
              <a:defRPr/>
            </a:pPr>
            <a:r>
              <a:rPr lang="en-US" sz="4800" b="1" u="none" dirty="0" smtClean="0">
                <a:solidFill>
                  <a:srgbClr val="1E2171"/>
                </a:solidFill>
                <a:effectLst>
                  <a:outerShdw blurRad="38100" dist="38100" dir="2700000" algn="tl">
                    <a:srgbClr val="000000"/>
                  </a:outerShdw>
                </a:effectLst>
                <a:latin typeface="Bell MT" pitchFamily="18" charset="0"/>
              </a:rPr>
              <a:t>Sources of Immigration </a:t>
            </a:r>
            <a:r>
              <a:rPr lang="en-US" sz="4800" b="1" u="none" dirty="0">
                <a:solidFill>
                  <a:srgbClr val="1E2171"/>
                </a:solidFill>
                <a:effectLst>
                  <a:outerShdw blurRad="38100" dist="38100" dir="2700000" algn="tl">
                    <a:srgbClr val="000000"/>
                  </a:outerShdw>
                </a:effectLst>
                <a:latin typeface="Bell MT" pitchFamily="18" charset="0"/>
              </a:rPr>
              <a:t>L</a:t>
            </a:r>
            <a:r>
              <a:rPr lang="en-US" sz="4800" b="1" u="none" dirty="0" smtClean="0">
                <a:solidFill>
                  <a:srgbClr val="1E2171"/>
                </a:solidFill>
                <a:effectLst>
                  <a:outerShdw blurRad="38100" dist="38100" dir="2700000" algn="tl">
                    <a:srgbClr val="000000"/>
                  </a:outerShdw>
                </a:effectLst>
                <a:latin typeface="Bell MT" pitchFamily="18" charset="0"/>
              </a:rPr>
              <a:t>aw</a:t>
            </a:r>
            <a:endParaRPr lang="en-US" sz="4800" b="1" u="none" dirty="0">
              <a:solidFill>
                <a:srgbClr val="1E2171"/>
              </a:solidFill>
              <a:effectLst>
                <a:outerShdw blurRad="38100" dist="38100" dir="2700000" algn="tl">
                  <a:srgbClr val="000000"/>
                </a:outerShdw>
              </a:effectLst>
              <a:latin typeface="Bell MT" pitchFamily="18" charset="0"/>
            </a:endParaRPr>
          </a:p>
        </p:txBody>
      </p:sp>
      <p:pic>
        <p:nvPicPr>
          <p:cNvPr id="3" name="Content Placeholder 4" descr="U.S. Constitution.jpg"/>
          <p:cNvPicPr>
            <a:picLocks noChangeAspect="1"/>
          </p:cNvPicPr>
          <p:nvPr/>
        </p:nvPicPr>
        <p:blipFill>
          <a:blip r:embed="rId3" cstate="print"/>
          <a:srcRect/>
          <a:stretch>
            <a:fillRect/>
          </a:stretch>
        </p:blipFill>
        <p:spPr bwMode="auto">
          <a:xfrm>
            <a:off x="3200400" y="1447800"/>
            <a:ext cx="2350209" cy="2895600"/>
          </a:xfrm>
          <a:prstGeom prst="rect">
            <a:avLst/>
          </a:prstGeom>
          <a:noFill/>
          <a:ln w="9525">
            <a:noFill/>
            <a:miter lim="800000"/>
            <a:headEnd/>
            <a:tailEnd/>
          </a:ln>
          <a:effectLst>
            <a:outerShdw dist="190500" dir="2700000" algn="tl" rotWithShape="0">
              <a:srgbClr val="808080">
                <a:alpha val="39999"/>
              </a:srgbClr>
            </a:outerShdw>
          </a:effectLst>
        </p:spPr>
      </p:pic>
      <p:pic>
        <p:nvPicPr>
          <p:cNvPr id="77828" name="Picture 4" descr="http://4.bp.blogspot.com/-l69w7p0F94A/TdwlP5Fu0FI/AAAAAAAAAY4/X-PU4DMuMdI/s1600/1952%2BNaturalization%2BAct.jpg"/>
          <p:cNvPicPr>
            <a:picLocks noChangeAspect="1" noChangeArrowheads="1"/>
          </p:cNvPicPr>
          <p:nvPr/>
        </p:nvPicPr>
        <p:blipFill>
          <a:blip r:embed="rId4" cstate="print"/>
          <a:srcRect/>
          <a:stretch>
            <a:fillRect/>
          </a:stretch>
        </p:blipFill>
        <p:spPr bwMode="auto">
          <a:xfrm>
            <a:off x="1676400" y="4572000"/>
            <a:ext cx="5713965" cy="1746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9" name="Text Box 11"/>
          <p:cNvSpPr txBox="1">
            <a:spLocks noChangeArrowheads="1"/>
          </p:cNvSpPr>
          <p:nvPr/>
        </p:nvSpPr>
        <p:spPr bwMode="auto">
          <a:xfrm>
            <a:off x="533400" y="152400"/>
            <a:ext cx="8001000" cy="1323439"/>
          </a:xfrm>
          <a:prstGeom prst="rect">
            <a:avLst/>
          </a:prstGeom>
          <a:noFill/>
          <a:ln w="9525">
            <a:noFill/>
            <a:miter lim="800000"/>
            <a:headEnd/>
            <a:tailEnd/>
          </a:ln>
          <a:effectLst/>
        </p:spPr>
        <p:txBody>
          <a:bodyPr>
            <a:spAutoFit/>
          </a:bodyPr>
          <a:lstStyle/>
          <a:p>
            <a:pPr algn="ctr">
              <a:spcBef>
                <a:spcPct val="50000"/>
              </a:spcBef>
              <a:defRPr/>
            </a:pPr>
            <a:r>
              <a:rPr lang="en-US" sz="4000" b="1" u="none" dirty="0" smtClean="0">
                <a:solidFill>
                  <a:srgbClr val="1E2171"/>
                </a:solidFill>
                <a:effectLst>
                  <a:outerShdw blurRad="38100" dist="38100" dir="2700000" algn="tl">
                    <a:srgbClr val="000000"/>
                  </a:outerShdw>
                </a:effectLst>
                <a:latin typeface="Bell MT" pitchFamily="18" charset="0"/>
              </a:rPr>
              <a:t>Federal Executive </a:t>
            </a:r>
            <a:r>
              <a:rPr lang="en-US" sz="4000" b="1" u="none" dirty="0">
                <a:solidFill>
                  <a:srgbClr val="1E2171"/>
                </a:solidFill>
                <a:effectLst>
                  <a:outerShdw blurRad="38100" dist="38100" dir="2700000" algn="tl">
                    <a:srgbClr val="000000"/>
                  </a:outerShdw>
                </a:effectLst>
                <a:latin typeface="Bell MT" pitchFamily="18" charset="0"/>
              </a:rPr>
              <a:t>A</a:t>
            </a:r>
            <a:r>
              <a:rPr lang="en-US" sz="4000" b="1" u="none" dirty="0" smtClean="0">
                <a:solidFill>
                  <a:srgbClr val="1E2171"/>
                </a:solidFill>
                <a:effectLst>
                  <a:outerShdw blurRad="38100" dist="38100" dir="2700000" algn="tl">
                    <a:srgbClr val="000000"/>
                  </a:outerShdw>
                </a:effectLst>
                <a:latin typeface="Bell MT" pitchFamily="18" charset="0"/>
              </a:rPr>
              <a:t>gencies </a:t>
            </a:r>
            <a:r>
              <a:rPr lang="en-US" sz="4000" b="1" u="none" dirty="0">
                <a:solidFill>
                  <a:srgbClr val="1E2171"/>
                </a:solidFill>
                <a:effectLst>
                  <a:outerShdw blurRad="38100" dist="38100" dir="2700000" algn="tl">
                    <a:srgbClr val="000000"/>
                  </a:outerShdw>
                </a:effectLst>
                <a:latin typeface="Bell MT" pitchFamily="18" charset="0"/>
              </a:rPr>
              <a:t>O</a:t>
            </a:r>
            <a:r>
              <a:rPr lang="en-US" sz="4000" b="1" u="none" dirty="0" smtClean="0">
                <a:solidFill>
                  <a:srgbClr val="1E2171"/>
                </a:solidFill>
                <a:effectLst>
                  <a:outerShdw blurRad="38100" dist="38100" dir="2700000" algn="tl">
                    <a:srgbClr val="000000"/>
                  </a:outerShdw>
                </a:effectLst>
                <a:latin typeface="Bell MT" pitchFamily="18" charset="0"/>
              </a:rPr>
              <a:t>versee </a:t>
            </a:r>
            <a:r>
              <a:rPr lang="en-US" sz="4000" b="1" u="none" dirty="0">
                <a:solidFill>
                  <a:srgbClr val="1E2171"/>
                </a:solidFill>
                <a:effectLst>
                  <a:outerShdw blurRad="38100" dist="38100" dir="2700000" algn="tl">
                    <a:srgbClr val="000000"/>
                  </a:outerShdw>
                </a:effectLst>
                <a:latin typeface="Bell MT" pitchFamily="18" charset="0"/>
              </a:rPr>
              <a:t>I</a:t>
            </a:r>
            <a:r>
              <a:rPr lang="en-US" sz="4000" b="1" u="none" dirty="0" smtClean="0">
                <a:solidFill>
                  <a:srgbClr val="1E2171"/>
                </a:solidFill>
                <a:effectLst>
                  <a:outerShdw blurRad="38100" dist="38100" dir="2700000" algn="tl">
                    <a:srgbClr val="000000"/>
                  </a:outerShdw>
                </a:effectLst>
                <a:latin typeface="Bell MT" pitchFamily="18" charset="0"/>
              </a:rPr>
              <a:t>mmigration </a:t>
            </a:r>
            <a:r>
              <a:rPr lang="en-US" sz="4000" b="1" u="none" dirty="0">
                <a:solidFill>
                  <a:srgbClr val="1E2171"/>
                </a:solidFill>
                <a:effectLst>
                  <a:outerShdw blurRad="38100" dist="38100" dir="2700000" algn="tl">
                    <a:srgbClr val="000000"/>
                  </a:outerShdw>
                </a:effectLst>
                <a:latin typeface="Bell MT" pitchFamily="18" charset="0"/>
              </a:rPr>
              <a:t>M</a:t>
            </a:r>
            <a:r>
              <a:rPr lang="en-US" sz="4000" b="1" u="none" dirty="0" smtClean="0">
                <a:solidFill>
                  <a:srgbClr val="1E2171"/>
                </a:solidFill>
                <a:effectLst>
                  <a:outerShdw blurRad="38100" dist="38100" dir="2700000" algn="tl">
                    <a:srgbClr val="000000"/>
                  </a:outerShdw>
                </a:effectLst>
                <a:latin typeface="Bell MT" pitchFamily="18" charset="0"/>
              </a:rPr>
              <a:t>atters</a:t>
            </a:r>
            <a:endParaRPr lang="en-US" sz="4000" b="1" u="none" dirty="0">
              <a:solidFill>
                <a:srgbClr val="1E2171"/>
              </a:solidFill>
              <a:effectLst>
                <a:outerShdw blurRad="38100" dist="38100" dir="2700000" algn="tl">
                  <a:srgbClr val="000000"/>
                </a:outerShdw>
              </a:effectLst>
              <a:latin typeface="Bell MT" pitchFamily="18" charset="0"/>
            </a:endParaRPr>
          </a:p>
        </p:txBody>
      </p:sp>
      <p:sp>
        <p:nvSpPr>
          <p:cNvPr id="12291"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cxnSp>
        <p:nvCxnSpPr>
          <p:cNvPr id="2" name="Straight Arrow Connector 20"/>
          <p:cNvCxnSpPr>
            <a:cxnSpLocks noChangeShapeType="1"/>
          </p:cNvCxnSpPr>
          <p:nvPr/>
        </p:nvCxnSpPr>
        <p:spPr bwMode="auto">
          <a:xfrm flipH="1">
            <a:off x="4191000" y="5257800"/>
            <a:ext cx="838200" cy="0"/>
          </a:xfrm>
          <a:prstGeom prst="straightConnector1">
            <a:avLst/>
          </a:prstGeom>
          <a:noFill/>
          <a:ln w="76200">
            <a:solidFill>
              <a:schemeClr val="tx1"/>
            </a:solidFill>
            <a:round/>
            <a:headEnd type="triangle" w="med" len="med"/>
            <a:tailEnd/>
          </a:ln>
        </p:spPr>
      </p:cxnSp>
      <p:grpSp>
        <p:nvGrpSpPr>
          <p:cNvPr id="4" name="Group 3"/>
          <p:cNvGrpSpPr/>
          <p:nvPr/>
        </p:nvGrpSpPr>
        <p:grpSpPr>
          <a:xfrm>
            <a:off x="0" y="2286000"/>
            <a:ext cx="4484687" cy="4572000"/>
            <a:chOff x="0" y="2286000"/>
            <a:chExt cx="4484687" cy="4572000"/>
          </a:xfrm>
        </p:grpSpPr>
        <p:sp>
          <p:nvSpPr>
            <p:cNvPr id="12294" name="TextBox 18"/>
            <p:cNvSpPr txBox="1">
              <a:spLocks noChangeArrowheads="1"/>
            </p:cNvSpPr>
            <p:nvPr/>
          </p:nvSpPr>
          <p:spPr bwMode="auto">
            <a:xfrm>
              <a:off x="0" y="4426565"/>
              <a:ext cx="4484687" cy="2431435"/>
            </a:xfrm>
            <a:prstGeom prst="rect">
              <a:avLst/>
            </a:prstGeom>
            <a:noFill/>
            <a:ln w="9525">
              <a:noFill/>
              <a:miter lim="800000"/>
              <a:headEnd/>
              <a:tailEnd/>
            </a:ln>
          </p:spPr>
          <p:txBody>
            <a:bodyPr>
              <a:spAutoFit/>
            </a:bodyPr>
            <a:lstStyle/>
            <a:p>
              <a:pPr algn="ctr">
                <a:defRPr/>
              </a:pPr>
              <a:r>
                <a:rPr lang="en-US" sz="2800" b="1" u="none" dirty="0" smtClean="0">
                  <a:latin typeface="Bell MT" pitchFamily="18" charset="0"/>
                </a:rPr>
                <a:t>Department of Homeland Security</a:t>
              </a:r>
            </a:p>
            <a:p>
              <a:pPr algn="ctr">
                <a:defRPr/>
              </a:pPr>
              <a:r>
                <a:rPr lang="en-US" sz="2400" u="none" dirty="0" smtClean="0">
                  <a:latin typeface="Bell MT" pitchFamily="18" charset="0"/>
                </a:rPr>
                <a:t>Provides immigration services</a:t>
              </a:r>
            </a:p>
            <a:p>
              <a:pPr algn="ctr">
                <a:defRPr/>
              </a:pPr>
              <a:r>
                <a:rPr lang="en-US" sz="2400" u="none" dirty="0" smtClean="0">
                  <a:latin typeface="Bell MT" pitchFamily="18" charset="0"/>
                </a:rPr>
                <a:t>Detention and removal operations</a:t>
              </a:r>
            </a:p>
            <a:p>
              <a:pPr algn="ctr">
                <a:defRPr/>
              </a:pPr>
              <a:r>
                <a:rPr lang="en-US" sz="2400" u="none" dirty="0" smtClean="0">
                  <a:latin typeface="Bell MT" pitchFamily="18" charset="0"/>
                </a:rPr>
                <a:t>Trial attorneys in immigration court</a:t>
              </a:r>
              <a:endParaRPr lang="en-US" sz="2400" u="none" dirty="0">
                <a:latin typeface="Bell MT" pitchFamily="18" charset="0"/>
              </a:endParaRPr>
            </a:p>
          </p:txBody>
        </p:sp>
        <p:pic>
          <p:nvPicPr>
            <p:cNvPr id="3" name="Picture 21"/>
            <p:cNvPicPr>
              <a:picLocks noChangeAspect="1" noChangeArrowheads="1"/>
            </p:cNvPicPr>
            <p:nvPr/>
          </p:nvPicPr>
          <p:blipFill>
            <a:blip r:embed="rId3" cstate="print"/>
            <a:srcRect/>
            <a:stretch>
              <a:fillRect/>
            </a:stretch>
          </p:blipFill>
          <p:spPr bwMode="auto">
            <a:xfrm>
              <a:off x="838200" y="2286000"/>
              <a:ext cx="2057400" cy="2057400"/>
            </a:xfrm>
            <a:prstGeom prst="rect">
              <a:avLst/>
            </a:prstGeom>
            <a:noFill/>
            <a:ln w="9525">
              <a:noFill/>
              <a:miter lim="800000"/>
              <a:headEnd/>
              <a:tailEnd/>
            </a:ln>
          </p:spPr>
        </p:pic>
      </p:grpSp>
      <p:grpSp>
        <p:nvGrpSpPr>
          <p:cNvPr id="5" name="Group 4"/>
          <p:cNvGrpSpPr/>
          <p:nvPr/>
        </p:nvGrpSpPr>
        <p:grpSpPr>
          <a:xfrm>
            <a:off x="4953000" y="2286000"/>
            <a:ext cx="4343400" cy="4207371"/>
            <a:chOff x="4953000" y="2286000"/>
            <a:chExt cx="4343400" cy="4207371"/>
          </a:xfrm>
        </p:grpSpPr>
        <p:sp>
          <p:nvSpPr>
            <p:cNvPr id="12295" name="TextBox 21"/>
            <p:cNvSpPr txBox="1">
              <a:spLocks noChangeArrowheads="1"/>
            </p:cNvSpPr>
            <p:nvPr/>
          </p:nvSpPr>
          <p:spPr bwMode="auto">
            <a:xfrm>
              <a:off x="4953000" y="4800600"/>
              <a:ext cx="4343400" cy="1692771"/>
            </a:xfrm>
            <a:prstGeom prst="rect">
              <a:avLst/>
            </a:prstGeom>
            <a:noFill/>
            <a:ln w="9525">
              <a:noFill/>
              <a:miter lim="800000"/>
              <a:headEnd/>
              <a:tailEnd/>
            </a:ln>
          </p:spPr>
          <p:txBody>
            <a:bodyPr>
              <a:spAutoFit/>
            </a:bodyPr>
            <a:lstStyle/>
            <a:p>
              <a:pPr algn="ctr">
                <a:defRPr/>
              </a:pPr>
              <a:r>
                <a:rPr lang="en-US" sz="2800" b="1" u="none" dirty="0" smtClean="0">
                  <a:latin typeface="Bell MT" pitchFamily="18" charset="0"/>
                </a:rPr>
                <a:t>Department of Justice Immigration Courts</a:t>
              </a:r>
            </a:p>
            <a:p>
              <a:pPr algn="ctr">
                <a:defRPr/>
              </a:pPr>
              <a:r>
                <a:rPr lang="en-US" sz="2400" u="none" dirty="0">
                  <a:latin typeface="Bell MT" pitchFamily="18" charset="0"/>
                </a:rPr>
                <a:t>I</a:t>
              </a:r>
              <a:r>
                <a:rPr lang="en-US" sz="2400" u="none" dirty="0" smtClean="0">
                  <a:latin typeface="Bell MT" pitchFamily="18" charset="0"/>
                </a:rPr>
                <a:t>mmigration judges hear individual immigration cases</a:t>
              </a:r>
              <a:endParaRPr lang="en-US" sz="2400" u="none" dirty="0">
                <a:latin typeface="Bell MT" pitchFamily="18" charset="0"/>
              </a:endParaRPr>
            </a:p>
          </p:txBody>
        </p:sp>
        <p:pic>
          <p:nvPicPr>
            <p:cNvPr id="12296" name="Picture 22"/>
            <p:cNvPicPr>
              <a:picLocks noChangeAspect="1" noChangeArrowheads="1"/>
            </p:cNvPicPr>
            <p:nvPr/>
          </p:nvPicPr>
          <p:blipFill>
            <a:blip r:embed="rId4" cstate="print"/>
            <a:srcRect/>
            <a:stretch>
              <a:fillRect/>
            </a:stretch>
          </p:blipFill>
          <p:spPr bwMode="auto">
            <a:xfrm>
              <a:off x="6324600" y="2286000"/>
              <a:ext cx="2133600" cy="2133600"/>
            </a:xfrm>
            <a:prstGeom prst="rect">
              <a:avLst/>
            </a:prstGeom>
            <a:noFill/>
            <a:ln w="9525">
              <a:noFill/>
              <a:miter lim="800000"/>
              <a:headEnd/>
              <a:tailEnd/>
            </a:ln>
          </p:spPr>
        </p:pic>
      </p:grpSp>
      <p:pic>
        <p:nvPicPr>
          <p:cNvPr id="12297" name="Picture 14"/>
          <p:cNvPicPr>
            <a:picLocks noChangeAspect="1" noChangeArrowheads="1"/>
          </p:cNvPicPr>
          <p:nvPr/>
        </p:nvPicPr>
        <p:blipFill>
          <a:blip r:embed="rId5" cstate="print"/>
          <a:srcRect/>
          <a:stretch>
            <a:fillRect/>
          </a:stretch>
        </p:blipFill>
        <p:spPr bwMode="auto">
          <a:xfrm>
            <a:off x="3200400" y="1981200"/>
            <a:ext cx="2762250" cy="220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9" name="Text Box 11"/>
          <p:cNvSpPr txBox="1">
            <a:spLocks noChangeArrowheads="1"/>
          </p:cNvSpPr>
          <p:nvPr/>
        </p:nvSpPr>
        <p:spPr bwMode="auto">
          <a:xfrm>
            <a:off x="381000" y="457200"/>
            <a:ext cx="8305800" cy="1569660"/>
          </a:xfrm>
          <a:prstGeom prst="rect">
            <a:avLst/>
          </a:prstGeom>
          <a:noFill/>
          <a:ln w="9525">
            <a:noFill/>
            <a:miter lim="800000"/>
            <a:headEnd/>
            <a:tailEnd/>
          </a:ln>
          <a:effectLst/>
        </p:spPr>
        <p:txBody>
          <a:bodyPr>
            <a:spAutoFit/>
          </a:bodyPr>
          <a:lstStyle/>
          <a:p>
            <a:pPr algn="ctr">
              <a:spcBef>
                <a:spcPct val="50000"/>
              </a:spcBef>
              <a:defRPr/>
            </a:pPr>
            <a:r>
              <a:rPr lang="en-US" sz="4800" b="1" u="none" dirty="0" smtClean="0">
                <a:solidFill>
                  <a:srgbClr val="1E2171"/>
                </a:solidFill>
                <a:effectLst>
                  <a:outerShdw blurRad="38100" dist="38100" dir="2700000" algn="tl">
                    <a:srgbClr val="000000"/>
                  </a:outerShdw>
                </a:effectLst>
                <a:latin typeface="Bell MT" pitchFamily="18" charset="0"/>
              </a:rPr>
              <a:t>Common Immigration </a:t>
            </a:r>
            <a:r>
              <a:rPr lang="en-US" sz="4800" b="1" u="none" dirty="0">
                <a:solidFill>
                  <a:srgbClr val="1E2171"/>
                </a:solidFill>
                <a:effectLst>
                  <a:outerShdw blurRad="38100" dist="38100" dir="2700000" algn="tl">
                    <a:srgbClr val="000000"/>
                  </a:outerShdw>
                </a:effectLst>
                <a:latin typeface="Bell MT" pitchFamily="18" charset="0"/>
              </a:rPr>
              <a:t>C</a:t>
            </a:r>
            <a:r>
              <a:rPr lang="en-US" sz="4800" b="1" u="none" dirty="0" smtClean="0">
                <a:solidFill>
                  <a:srgbClr val="1E2171"/>
                </a:solidFill>
                <a:effectLst>
                  <a:outerShdw blurRad="38100" dist="38100" dir="2700000" algn="tl">
                    <a:srgbClr val="000000"/>
                  </a:outerShdw>
                </a:effectLst>
                <a:latin typeface="Bell MT" pitchFamily="18" charset="0"/>
              </a:rPr>
              <a:t>lassifications</a:t>
            </a:r>
            <a:endParaRPr lang="en-US" sz="4800" b="1" u="none" dirty="0">
              <a:solidFill>
                <a:srgbClr val="1E2171"/>
              </a:solidFill>
              <a:effectLst>
                <a:outerShdw blurRad="38100" dist="38100" dir="2700000" algn="tl">
                  <a:srgbClr val="000000"/>
                </a:outerShdw>
              </a:effectLst>
              <a:latin typeface="Bell MT" pitchFamily="18" charset="0"/>
            </a:endParaRPr>
          </a:p>
        </p:txBody>
      </p:sp>
      <p:sp>
        <p:nvSpPr>
          <p:cNvPr id="13315" name="Text Box 14"/>
          <p:cNvSpPr txBox="1">
            <a:spLocks noChangeArrowheads="1"/>
          </p:cNvSpPr>
          <p:nvPr/>
        </p:nvSpPr>
        <p:spPr bwMode="auto">
          <a:xfrm>
            <a:off x="152400" y="6369050"/>
            <a:ext cx="381000" cy="366713"/>
          </a:xfrm>
          <a:prstGeom prst="rect">
            <a:avLst/>
          </a:prstGeom>
          <a:noFill/>
          <a:ln w="9525">
            <a:noFill/>
            <a:miter lim="800000"/>
            <a:headEnd/>
            <a:tailEnd/>
          </a:ln>
        </p:spPr>
        <p:txBody>
          <a:bodyPr>
            <a:spAutoFit/>
          </a:bodyPr>
          <a:lstStyle/>
          <a:p>
            <a:endParaRPr lang="en-US"/>
          </a:p>
        </p:txBody>
      </p:sp>
      <p:sp>
        <p:nvSpPr>
          <p:cNvPr id="5" name="TextBox 4"/>
          <p:cNvSpPr txBox="1"/>
          <p:nvPr/>
        </p:nvSpPr>
        <p:spPr>
          <a:xfrm>
            <a:off x="762000" y="2438400"/>
            <a:ext cx="7620000" cy="646331"/>
          </a:xfrm>
          <a:prstGeom prst="rect">
            <a:avLst/>
          </a:prstGeom>
          <a:noFill/>
        </p:spPr>
        <p:txBody>
          <a:bodyPr wrap="square" rtlCol="0">
            <a:spAutoFit/>
          </a:bodyPr>
          <a:lstStyle/>
          <a:p>
            <a:pPr algn="just">
              <a:buFont typeface="Arial" pitchFamily="34" charset="0"/>
              <a:buChar char="•"/>
            </a:pPr>
            <a:r>
              <a:rPr lang="en-US" sz="3600" u="none" dirty="0" smtClean="0">
                <a:latin typeface="Bell MT" pitchFamily="18" charset="0"/>
              </a:rPr>
              <a:t>  U.S. Citizen</a:t>
            </a:r>
          </a:p>
        </p:txBody>
      </p:sp>
      <p:sp>
        <p:nvSpPr>
          <p:cNvPr id="2" name="TextBox 1"/>
          <p:cNvSpPr txBox="1"/>
          <p:nvPr/>
        </p:nvSpPr>
        <p:spPr>
          <a:xfrm>
            <a:off x="762000" y="3352800"/>
            <a:ext cx="7624011" cy="1200329"/>
          </a:xfrm>
          <a:prstGeom prst="rect">
            <a:avLst/>
          </a:prstGeom>
          <a:noFill/>
        </p:spPr>
        <p:txBody>
          <a:bodyPr wrap="square" rtlCol="0">
            <a:spAutoFit/>
          </a:bodyPr>
          <a:lstStyle/>
          <a:p>
            <a:pPr lvl="0">
              <a:buFont typeface="Arial" pitchFamily="34" charset="0"/>
              <a:buChar char="•"/>
              <a:tabLst>
                <a:tab pos="395288" algn="l"/>
              </a:tabLst>
            </a:pPr>
            <a:r>
              <a:rPr lang="en-US" sz="3600" b="1" u="none" dirty="0" smtClean="0">
                <a:solidFill>
                  <a:prstClr val="white"/>
                </a:solidFill>
                <a:latin typeface="Bell MT" pitchFamily="18" charset="0"/>
              </a:rPr>
              <a:t>  </a:t>
            </a:r>
            <a:r>
              <a:rPr lang="en-US" sz="3600" b="1" u="none" dirty="0">
                <a:solidFill>
                  <a:prstClr val="white"/>
                </a:solidFill>
                <a:latin typeface="Bell MT" pitchFamily="18" charset="0"/>
              </a:rPr>
              <a:t>Legal Permanent </a:t>
            </a:r>
            <a:r>
              <a:rPr lang="en-US" sz="3600" b="1" u="none" dirty="0" smtClean="0">
                <a:solidFill>
                  <a:prstClr val="white"/>
                </a:solidFill>
                <a:latin typeface="Bell MT" pitchFamily="18" charset="0"/>
              </a:rPr>
              <a:t>Resident    	(“Green Card”)</a:t>
            </a:r>
            <a:endParaRPr lang="en-US" sz="3600" b="1" u="none" dirty="0">
              <a:solidFill>
                <a:prstClr val="white"/>
              </a:solidFill>
              <a:latin typeface="Bell MT" pitchFamily="18" charset="0"/>
            </a:endParaRPr>
          </a:p>
        </p:txBody>
      </p:sp>
      <p:sp>
        <p:nvSpPr>
          <p:cNvPr id="3" name="TextBox 2"/>
          <p:cNvSpPr txBox="1"/>
          <p:nvPr/>
        </p:nvSpPr>
        <p:spPr>
          <a:xfrm>
            <a:off x="762000" y="4343400"/>
            <a:ext cx="6983663" cy="1200329"/>
          </a:xfrm>
          <a:prstGeom prst="rect">
            <a:avLst/>
          </a:prstGeom>
          <a:noFill/>
        </p:spPr>
        <p:txBody>
          <a:bodyPr wrap="square" rtlCol="0">
            <a:spAutoFit/>
          </a:bodyPr>
          <a:lstStyle/>
          <a:p>
            <a:pPr lvl="0" algn="just"/>
            <a:endParaRPr lang="en-US" sz="3600" u="none" dirty="0">
              <a:solidFill>
                <a:prstClr val="white"/>
              </a:solidFill>
              <a:latin typeface="Bell MT" pitchFamily="18" charset="0"/>
            </a:endParaRPr>
          </a:p>
          <a:p>
            <a:pPr lvl="0" algn="just">
              <a:buFont typeface="Arial" pitchFamily="34" charset="0"/>
              <a:buChar char="•"/>
            </a:pPr>
            <a:r>
              <a:rPr lang="en-US" sz="3600" u="none" dirty="0">
                <a:solidFill>
                  <a:prstClr val="white"/>
                </a:solidFill>
                <a:latin typeface="Bell MT" pitchFamily="18" charset="0"/>
              </a:rPr>
              <a:t>  Nonimmigrant Visa Holder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MX" sz="4400" dirty="0" smtClean="0">
                <a:solidFill>
                  <a:srgbClr val="002060"/>
                </a:solidFill>
                <a:latin typeface="Bell MT" pitchFamily="18" charset="0"/>
              </a:rPr>
              <a:t>Process for an Affirmative Application</a:t>
            </a:r>
            <a:endParaRPr lang="en-US" sz="4000" dirty="0">
              <a:latin typeface="Bell MT" pitchFamily="18" charset="0"/>
            </a:endParaRPr>
          </a:p>
        </p:txBody>
      </p:sp>
      <p:sp>
        <p:nvSpPr>
          <p:cNvPr id="3" name="Content Placeholder 2"/>
          <p:cNvSpPr>
            <a:spLocks noGrp="1"/>
          </p:cNvSpPr>
          <p:nvPr>
            <p:ph idx="1"/>
          </p:nvPr>
        </p:nvSpPr>
        <p:spPr>
          <a:xfrm>
            <a:off x="3657600" y="1676400"/>
            <a:ext cx="5257800" cy="1828800"/>
          </a:xfrm>
        </p:spPr>
        <p:txBody>
          <a:bodyPr/>
          <a:lstStyle/>
          <a:p>
            <a:pPr marL="136525" indent="0">
              <a:buNone/>
            </a:pPr>
            <a:r>
              <a:rPr lang="en-US" b="1" dirty="0" smtClean="0">
                <a:solidFill>
                  <a:prstClr val="white"/>
                </a:solidFill>
                <a:effectLst>
                  <a:outerShdw blurRad="38100" dist="38100" dir="2700000" algn="tl" rotWithShape="0">
                    <a:srgbClr val="000000"/>
                  </a:outerShdw>
                </a:effectLst>
                <a:latin typeface="Bell MT" pitchFamily="18" charset="0"/>
                <a:cs typeface="Tahoma"/>
              </a:rPr>
              <a:t>Immigrant seeks to receive an immigration benefit</a:t>
            </a:r>
          </a:p>
        </p:txBody>
      </p:sp>
      <p:pic>
        <p:nvPicPr>
          <p:cNvPr id="6" name="Picture 5"/>
          <p:cNvPicPr>
            <a:picLocks noChangeAspect="1"/>
          </p:cNvPicPr>
          <p:nvPr/>
        </p:nvPicPr>
        <p:blipFill>
          <a:blip r:embed="rId3" cstate="print"/>
          <a:stretch>
            <a:fillRect/>
          </a:stretch>
        </p:blipFill>
        <p:spPr>
          <a:xfrm>
            <a:off x="228600" y="2438400"/>
            <a:ext cx="3215747" cy="3020669"/>
          </a:xfrm>
          <a:prstGeom prst="rect">
            <a:avLst/>
          </a:prstGeom>
        </p:spPr>
      </p:pic>
      <p:sp>
        <p:nvSpPr>
          <p:cNvPr id="7" name="TextBox 6"/>
          <p:cNvSpPr txBox="1"/>
          <p:nvPr/>
        </p:nvSpPr>
        <p:spPr>
          <a:xfrm>
            <a:off x="3733800" y="2819400"/>
            <a:ext cx="4829613" cy="1384995"/>
          </a:xfrm>
          <a:prstGeom prst="rect">
            <a:avLst/>
          </a:prstGeom>
          <a:noFill/>
        </p:spPr>
        <p:txBody>
          <a:bodyPr wrap="square" rtlCol="0">
            <a:spAutoFit/>
          </a:bodyPr>
          <a:lstStyle/>
          <a:p>
            <a:pPr marL="136525" lvl="0">
              <a:spcBef>
                <a:spcPct val="20000"/>
              </a:spcBef>
              <a:buClr>
                <a:srgbClr val="F9F9F9"/>
              </a:buClr>
              <a:buSzPct val="65000"/>
            </a:pPr>
            <a:r>
              <a:rPr lang="en-US" sz="2800" b="1" u="none" dirty="0" smtClean="0">
                <a:solidFill>
                  <a:prstClr val="white"/>
                </a:solidFill>
                <a:effectLst>
                  <a:outerShdw blurRad="38100" dist="38100" dir="2700000" algn="tl" rotWithShape="0">
                    <a:srgbClr val="000000"/>
                  </a:outerShdw>
                </a:effectLst>
                <a:latin typeface="Bell MT" pitchFamily="18" charset="0"/>
                <a:ea typeface="+mn-ea"/>
                <a:cs typeface="Tahoma"/>
              </a:rPr>
              <a:t>Submits appropriate application(s) to the Government</a:t>
            </a:r>
            <a:endParaRPr lang="en-US" sz="2800" b="1" u="none" dirty="0">
              <a:solidFill>
                <a:prstClr val="white"/>
              </a:solidFill>
              <a:effectLst>
                <a:outerShdw blurRad="38100" dist="38100" dir="2700000" algn="tl" rotWithShape="0">
                  <a:srgbClr val="000000"/>
                </a:outerShdw>
              </a:effectLst>
              <a:latin typeface="Bell MT" pitchFamily="18" charset="0"/>
              <a:ea typeface="+mn-ea"/>
              <a:cs typeface="Tahoma"/>
            </a:endParaRPr>
          </a:p>
        </p:txBody>
      </p:sp>
      <p:sp>
        <p:nvSpPr>
          <p:cNvPr id="8" name="TextBox 7"/>
          <p:cNvSpPr txBox="1"/>
          <p:nvPr/>
        </p:nvSpPr>
        <p:spPr>
          <a:xfrm>
            <a:off x="3733800" y="4267200"/>
            <a:ext cx="4710119" cy="1815882"/>
          </a:xfrm>
          <a:prstGeom prst="rect">
            <a:avLst/>
          </a:prstGeom>
          <a:noFill/>
        </p:spPr>
        <p:txBody>
          <a:bodyPr wrap="square" rtlCol="0">
            <a:spAutoFit/>
          </a:bodyPr>
          <a:lstStyle/>
          <a:p>
            <a:pPr marL="136525" lvl="0">
              <a:spcBef>
                <a:spcPct val="20000"/>
              </a:spcBef>
              <a:buClr>
                <a:srgbClr val="F9F9F9"/>
              </a:buClr>
              <a:buSzPct val="65000"/>
            </a:pPr>
            <a:r>
              <a:rPr lang="en-US" sz="2800" b="1" u="none" dirty="0" smtClean="0">
                <a:solidFill>
                  <a:prstClr val="white"/>
                </a:solidFill>
                <a:effectLst>
                  <a:outerShdw blurRad="38100" dist="38100" dir="2700000" algn="tl" rotWithShape="0">
                    <a:srgbClr val="000000"/>
                  </a:outerShdw>
                </a:effectLst>
                <a:latin typeface="Bell MT" pitchFamily="18" charset="0"/>
                <a:cs typeface="Tahoma"/>
              </a:rPr>
              <a:t>If denied and the immigrant is in the U.S., she may have to appear  before the Immigration Court</a:t>
            </a:r>
            <a:endParaRPr lang="en-US" sz="2800" u="none" dirty="0">
              <a:solidFill>
                <a:prstClr val="white"/>
              </a:solidFill>
              <a:latin typeface="Bell MT" pitchFamily="18" charset="0"/>
            </a:endParaRPr>
          </a:p>
        </p:txBody>
      </p:sp>
    </p:spTree>
    <p:extLst>
      <p:ext uri="{BB962C8B-B14F-4D97-AF65-F5344CB8AC3E}">
        <p14:creationId xmlns:p14="http://schemas.microsoft.com/office/powerpoint/2010/main" xmlns="" val="142745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iv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TotalTime>
  <Words>3520</Words>
  <Application>Microsoft Office PowerPoint</Application>
  <PresentationFormat>On-screen Show (4:3)</PresentationFormat>
  <Paragraphs>285</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Apex</vt:lpstr>
      <vt:lpstr>Civic</vt:lpstr>
      <vt:lpstr>Slide 1</vt:lpstr>
      <vt:lpstr>Slide 2</vt:lpstr>
      <vt:lpstr>Slide 3</vt:lpstr>
      <vt:lpstr>What We Will Cover</vt:lpstr>
      <vt:lpstr>Slide 5</vt:lpstr>
      <vt:lpstr>Slide 6</vt:lpstr>
      <vt:lpstr>Slide 7</vt:lpstr>
      <vt:lpstr>Slide 8</vt:lpstr>
      <vt:lpstr>Process for an Affirmative Application</vt:lpstr>
      <vt:lpstr>How to End Up in Removal Proceedings</vt:lpstr>
      <vt:lpstr>How to End Up in Removal Proceedings</vt:lpstr>
      <vt:lpstr> General Relief from Removal  </vt:lpstr>
      <vt:lpstr>Asylum</vt:lpstr>
      <vt:lpstr>Asylum</vt:lpstr>
      <vt:lpstr>Crime Victims Also Have Special Protections Under Imimgration Laws</vt:lpstr>
      <vt:lpstr>Slide 16</vt:lpstr>
      <vt:lpstr>The Criminal Case</vt:lpstr>
      <vt:lpstr>How an Immigration Case Begins</vt:lpstr>
      <vt:lpstr>U.S. Immigration Court</vt:lpstr>
      <vt:lpstr>U.S. Immigration Court</vt:lpstr>
      <vt:lpstr>U.S. Immigration Court</vt:lpstr>
      <vt:lpstr>U.S. Immigration Court</vt:lpstr>
      <vt:lpstr>Initial Proceedings</vt:lpstr>
      <vt:lpstr>Requests for Documents</vt:lpstr>
      <vt:lpstr>Trial</vt:lpstr>
      <vt:lpstr>Immigration Courts Must Apply the Law</vt:lpstr>
      <vt:lpstr>Immigration Court Rulings</vt:lpstr>
      <vt:lpstr>The Immigration Court Does Not Have the Last Word</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gale</dc:creator>
  <cp:lastModifiedBy>pleintern</cp:lastModifiedBy>
  <cp:revision>65</cp:revision>
  <cp:lastPrinted>2013-10-09T20:47:41Z</cp:lastPrinted>
  <dcterms:modified xsi:type="dcterms:W3CDTF">2013-11-11T19:27:28Z</dcterms:modified>
</cp:coreProperties>
</file>