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 id="2147484208" r:id="rId2"/>
    <p:sldMasterId id="2147484221" r:id="rId3"/>
  </p:sldMasterIdLst>
  <p:notesMasterIdLst>
    <p:notesMasterId r:id="rId27"/>
  </p:notesMasterIdLst>
  <p:handoutMasterIdLst>
    <p:handoutMasterId r:id="rId28"/>
  </p:handoutMasterIdLst>
  <p:sldIdLst>
    <p:sldId id="641" r:id="rId4"/>
    <p:sldId id="636" r:id="rId5"/>
    <p:sldId id="612" r:id="rId6"/>
    <p:sldId id="614" r:id="rId7"/>
    <p:sldId id="615" r:id="rId8"/>
    <p:sldId id="602" r:id="rId9"/>
    <p:sldId id="617" r:id="rId10"/>
    <p:sldId id="619" r:id="rId11"/>
    <p:sldId id="623" r:id="rId12"/>
    <p:sldId id="631" r:id="rId13"/>
    <p:sldId id="640" r:id="rId14"/>
    <p:sldId id="632" r:id="rId15"/>
    <p:sldId id="633" r:id="rId16"/>
    <p:sldId id="634" r:id="rId17"/>
    <p:sldId id="620" r:id="rId18"/>
    <p:sldId id="621" r:id="rId19"/>
    <p:sldId id="626" r:id="rId20"/>
    <p:sldId id="604" r:id="rId21"/>
    <p:sldId id="628" r:id="rId22"/>
    <p:sldId id="635" r:id="rId23"/>
    <p:sldId id="630" r:id="rId24"/>
    <p:sldId id="609" r:id="rId25"/>
    <p:sldId id="607" r:id="rId26"/>
  </p:sldIdLst>
  <p:sldSz cx="9144000" cy="6858000" type="screen4x3"/>
  <p:notesSz cx="7315200" cy="9601200"/>
  <p:defaultTextStyle>
    <a:defPPr>
      <a:defRPr lang="en-US"/>
    </a:defPPr>
    <a:lvl1pPr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5pPr>
    <a:lvl6pPr marL="2286000" algn="l" defTabSz="914400" rtl="0" eaLnBrk="1" latinLnBrk="0" hangingPunct="1">
      <a:defRPr u="sng" kern="1200">
        <a:solidFill>
          <a:schemeClr val="tx1"/>
        </a:solidFill>
        <a:latin typeface="Tahoma" pitchFamily="34" charset="0"/>
        <a:ea typeface="MS PGothic" pitchFamily="34" charset="-128"/>
        <a:cs typeface="+mn-cs"/>
      </a:defRPr>
    </a:lvl6pPr>
    <a:lvl7pPr marL="2743200" algn="l" defTabSz="914400" rtl="0" eaLnBrk="1" latinLnBrk="0" hangingPunct="1">
      <a:defRPr u="sng" kern="1200">
        <a:solidFill>
          <a:schemeClr val="tx1"/>
        </a:solidFill>
        <a:latin typeface="Tahoma" pitchFamily="34" charset="0"/>
        <a:ea typeface="MS PGothic" pitchFamily="34" charset="-128"/>
        <a:cs typeface="+mn-cs"/>
      </a:defRPr>
    </a:lvl7pPr>
    <a:lvl8pPr marL="3200400" algn="l" defTabSz="914400" rtl="0" eaLnBrk="1" latinLnBrk="0" hangingPunct="1">
      <a:defRPr u="sng" kern="1200">
        <a:solidFill>
          <a:schemeClr val="tx1"/>
        </a:solidFill>
        <a:latin typeface="Tahoma" pitchFamily="34" charset="0"/>
        <a:ea typeface="MS PGothic" pitchFamily="34" charset="-128"/>
        <a:cs typeface="+mn-cs"/>
      </a:defRPr>
    </a:lvl8pPr>
    <a:lvl9pPr marL="3657600" algn="l" defTabSz="914400" rtl="0" eaLnBrk="1" latinLnBrk="0" hangingPunct="1">
      <a:defRPr u="sng"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BC00"/>
    <a:srgbClr val="FFEF96"/>
    <a:srgbClr val="2D0DEB"/>
    <a:srgbClr val="FFFF00"/>
    <a:srgbClr val="050A0F"/>
    <a:srgbClr val="CC9900"/>
    <a:srgbClr val="6633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6533" autoAdjust="0"/>
  </p:normalViewPr>
  <p:slideViewPr>
    <p:cSldViewPr>
      <p:cViewPr varScale="1">
        <p:scale>
          <a:sx n="100" d="100"/>
          <a:sy n="100" d="100"/>
        </p:scale>
        <p:origin x="-19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27" d="100"/>
          <a:sy n="227" d="100"/>
        </p:scale>
        <p:origin x="-1216" y="63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defTabSz="966657" eaLnBrk="1" hangingPunct="1">
              <a:defRPr sz="1300" u="none">
                <a:latin typeface="Arial" charset="0"/>
                <a:ea typeface="+mn-ea"/>
                <a:cs typeface="+mn-cs"/>
              </a:defRPr>
            </a:lvl1pPr>
          </a:lstStyle>
          <a:p>
            <a:pPr>
              <a:defRPr/>
            </a:pPr>
            <a:endParaRPr lang="en-US"/>
          </a:p>
        </p:txBody>
      </p:sp>
      <p:sp>
        <p:nvSpPr>
          <p:cNvPr id="1280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algn="r" defTabSz="966657" eaLnBrk="1" hangingPunct="1">
              <a:defRPr sz="1300" u="none">
                <a:latin typeface="Arial" charset="0"/>
                <a:ea typeface="+mn-ea"/>
                <a:cs typeface="+mn-cs"/>
              </a:defRPr>
            </a:lvl1pPr>
          </a:lstStyle>
          <a:p>
            <a:pPr>
              <a:defRPr/>
            </a:pPr>
            <a:endParaRPr lang="en-US"/>
          </a:p>
        </p:txBody>
      </p:sp>
      <p:sp>
        <p:nvSpPr>
          <p:cNvPr id="1280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defTabSz="966657" eaLnBrk="1" hangingPunct="1">
              <a:defRPr sz="1300" u="none">
                <a:latin typeface="Arial" charset="0"/>
                <a:ea typeface="+mn-ea"/>
                <a:cs typeface="+mn-cs"/>
              </a:defRPr>
            </a:lvl1pPr>
          </a:lstStyle>
          <a:p>
            <a:pPr>
              <a:defRPr/>
            </a:pPr>
            <a:endParaRPr lang="en-US"/>
          </a:p>
        </p:txBody>
      </p:sp>
      <p:sp>
        <p:nvSpPr>
          <p:cNvPr id="1280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algn="r" defTabSz="965131" eaLnBrk="1" hangingPunct="1">
              <a:defRPr sz="1300" u="none">
                <a:latin typeface="Arial" pitchFamily="34" charset="0"/>
              </a:defRPr>
            </a:lvl1pPr>
          </a:lstStyle>
          <a:p>
            <a:pPr>
              <a:defRPr/>
            </a:pPr>
            <a:fld id="{CE6399B7-4846-45F2-B9E4-295831338584}" type="slidenum">
              <a:rPr lang="en-US"/>
              <a:pPr>
                <a:defRPr/>
              </a:pPr>
              <a:t>‹#›</a:t>
            </a:fld>
            <a:endParaRPr lang="en-US"/>
          </a:p>
        </p:txBody>
      </p:sp>
    </p:spTree>
    <p:extLst>
      <p:ext uri="{BB962C8B-B14F-4D97-AF65-F5344CB8AC3E}">
        <p14:creationId xmlns:p14="http://schemas.microsoft.com/office/powerpoint/2010/main" xmlns="" val="3366560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defTabSz="966657" eaLnBrk="1" hangingPunct="1">
              <a:defRPr sz="1300" u="none">
                <a:latin typeface="Arial" charset="0"/>
                <a:ea typeface="+mn-ea"/>
                <a:cs typeface="+mn-cs"/>
              </a:defRPr>
            </a:lvl1pPr>
          </a:lstStyle>
          <a:p>
            <a:pPr>
              <a:defRPr/>
            </a:pPr>
            <a:endParaRPr lang="en-US"/>
          </a:p>
        </p:txBody>
      </p:sp>
      <p:sp>
        <p:nvSpPr>
          <p:cNvPr id="3031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algn="r" defTabSz="966657" eaLnBrk="1" hangingPunct="1">
              <a:defRPr sz="1300" u="none">
                <a:latin typeface="Arial" charset="0"/>
                <a:ea typeface="+mn-ea"/>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310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defTabSz="966657" eaLnBrk="1" hangingPunct="1">
              <a:defRPr sz="1300" u="none">
                <a:latin typeface="Arial" charset="0"/>
                <a:ea typeface="+mn-ea"/>
                <a:cs typeface="+mn-cs"/>
              </a:defRPr>
            </a:lvl1pPr>
          </a:lstStyle>
          <a:p>
            <a:pPr>
              <a:defRPr/>
            </a:pPr>
            <a:endParaRPr lang="en-US"/>
          </a:p>
        </p:txBody>
      </p:sp>
      <p:sp>
        <p:nvSpPr>
          <p:cNvPr id="3031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algn="r" defTabSz="965131" eaLnBrk="1" hangingPunct="1">
              <a:defRPr sz="1300" u="none">
                <a:latin typeface="Arial" pitchFamily="34" charset="0"/>
              </a:defRPr>
            </a:lvl1pPr>
          </a:lstStyle>
          <a:p>
            <a:pPr>
              <a:defRPr/>
            </a:pPr>
            <a:fld id="{27E41019-8D52-4F5F-9722-337147CC8AD6}" type="slidenum">
              <a:rPr lang="en-US"/>
              <a:pPr>
                <a:defRPr/>
              </a:pPr>
              <a:t>‹#›</a:t>
            </a:fld>
            <a:endParaRPr lang="en-US"/>
          </a:p>
        </p:txBody>
      </p:sp>
    </p:spTree>
    <p:extLst>
      <p:ext uri="{BB962C8B-B14F-4D97-AF65-F5344CB8AC3E}">
        <p14:creationId xmlns:p14="http://schemas.microsoft.com/office/powerpoint/2010/main" xmlns="" val="1047709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FD6B1C-07F8-4B9A-B1E8-60FDF82C77BF}" type="slidenum">
              <a:rPr lang="en-US">
                <a:solidFill>
                  <a:prstClr val="black"/>
                </a:solidFill>
                <a:latin typeface="Arial" charset="0"/>
              </a:rPr>
              <a:pPr fontAlgn="base">
                <a:spcBef>
                  <a:spcPct val="0"/>
                </a:spcBef>
                <a:spcAft>
                  <a:spcPct val="0"/>
                </a:spcAft>
              </a:pPr>
              <a:t>1</a:t>
            </a:fld>
            <a:endParaRPr lang="en-US">
              <a:solidFill>
                <a:prstClr val="black"/>
              </a:solidFill>
              <a:latin typeface="Arial" charset="0"/>
            </a:endParaRPr>
          </a:p>
        </p:txBody>
      </p:sp>
      <p:sp>
        <p:nvSpPr>
          <p:cNvPr id="18434" name="Rectangle 2"/>
          <p:cNvSpPr>
            <a:spLocks noGrp="1" noRot="1" noChangeAspect="1" noChangeArrowheads="1" noTextEdit="1"/>
          </p:cNvSpPr>
          <p:nvPr>
            <p:ph type="sldImg"/>
          </p:nvPr>
        </p:nvSpPr>
        <p:spPr bwMode="auto">
          <a:xfrm>
            <a:off x="1136650" y="720725"/>
            <a:ext cx="1385888" cy="1039813"/>
          </a:xfrm>
          <a:noFill/>
          <a:ln>
            <a:solidFill>
              <a:srgbClr val="000000"/>
            </a:solidFill>
            <a:miter lim="800000"/>
            <a:headEnd/>
            <a:tailEnd/>
          </a:ln>
        </p:spPr>
      </p:sp>
      <p:sp>
        <p:nvSpPr>
          <p:cNvPr id="18435" name="Rectangle 3"/>
          <p:cNvSpPr>
            <a:spLocks noGrp="1" noChangeArrowheads="1"/>
          </p:cNvSpPr>
          <p:nvPr>
            <p:ph type="body" idx="1"/>
          </p:nvPr>
        </p:nvSpPr>
        <p:spPr bwMode="auto">
          <a:xfrm>
            <a:off x="731520" y="1920240"/>
            <a:ext cx="5852160" cy="6960870"/>
          </a:xfrm>
          <a:noFill/>
        </p:spPr>
        <p:txBody>
          <a:bodyPr wrap="square" numCol="1" anchor="t" anchorCtr="0" compatLnSpc="1">
            <a:prstTxWarp prst="textNoShape">
              <a:avLst/>
            </a:prstTxWarp>
          </a:bodyPr>
          <a:lstStyle/>
          <a:p>
            <a:pPr eaLnBrk="1" hangingPunct="1"/>
            <a:r>
              <a:rPr lang="es-MX" sz="1900" dirty="0" smtClean="0"/>
              <a:t>Introduce </a:t>
            </a:r>
            <a:r>
              <a:rPr lang="es-MX" sz="1900" dirty="0" err="1" smtClean="0"/>
              <a:t>yourself</a:t>
            </a:r>
            <a:r>
              <a:rPr lang="es-MX" sz="1900" dirty="0" smtClean="0"/>
              <a:t>. Preséntese</a:t>
            </a:r>
          </a:p>
          <a:p>
            <a:pPr eaLnBrk="1" hangingPunct="1"/>
            <a:endParaRPr lang="es-MX" sz="1900" dirty="0" smtClean="0"/>
          </a:p>
          <a:p>
            <a:pPr eaLnBrk="1" hangingPunct="1"/>
            <a:r>
              <a:rPr lang="es-MX" sz="1900" dirty="0" smtClean="0"/>
              <a:t>Nuestros tribunales es el título de una serie de programas creados por ciudadanos, abogados y jueces para transmitirle al público información sobre nuestros tribunales federales y estatales.</a:t>
            </a:r>
          </a:p>
          <a:p>
            <a:pPr eaLnBrk="1" hangingPunct="1"/>
            <a:endParaRPr lang="es-MX" sz="1900" dirty="0" smtClean="0"/>
          </a:p>
          <a:p>
            <a:pPr eaLnBrk="1" hangingPunct="1"/>
            <a:r>
              <a:rPr lang="es-MX" sz="1900" dirty="0" smtClean="0"/>
              <a:t>La </a:t>
            </a:r>
            <a:r>
              <a:rPr lang="es-MX" altLang="ja-JP" sz="1900" dirty="0" smtClean="0"/>
              <a:t>presentación de hoy será acerca de casos ventilados ante los tribunales de inmigración de los Estados Unidos. En el breve tiempo de que disponemos, quisiera comentarles dónde se ubican los tribunales de inmigración en el sistema de gobierno; cómo se traslada una causa de un tribunal penal al tribunal de inmigración y los aspectos que implica dicho proceso, así como lo que sucede en el tribunal de inmigración.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561975" y="4560888"/>
            <a:ext cx="6429375" cy="4562475"/>
          </a:xfrm>
          <a:noFill/>
          <a:ln/>
        </p:spPr>
        <p:txBody>
          <a:bodyPr/>
          <a:lstStyle/>
          <a:p>
            <a:pPr eaLnBrk="1" hangingPunct="1"/>
            <a:r>
              <a:rPr lang="es-ES" smtClean="0"/>
              <a:t>Supongamos entonces que pasaron a recoger a nuestro conductor en un plazo de 48 horas o ICE emitió una citación para que compareciera y decidió proceder al retiro la (deportación).  ¿Qué sucede en el tribunal de inmigración?</a:t>
            </a:r>
          </a:p>
          <a:p>
            <a:pPr eaLnBrk="1" hangingPunct="1"/>
            <a:endParaRPr lang="es-ES" smtClean="0"/>
          </a:p>
          <a:p>
            <a:pPr eaLnBrk="1" hangingPunct="1"/>
            <a:r>
              <a:rPr lang="es-ES" smtClean="0"/>
              <a:t>El proceso de inmigración es de carácter civil, no penal. Un juez de inmigración determinará si una persona que no es ciudadana estadounidense puede permanecer en los Estados Unidos o si será retirado (deportado).  En el tribunal de inmigración no hay jurado.</a:t>
            </a:r>
          </a:p>
          <a:p>
            <a:pPr eaLnBrk="1" hangingPunct="1"/>
            <a:endParaRPr lang="es-ES" smtClean="0"/>
          </a:p>
          <a:p>
            <a:pPr eaLnBrk="1" hangingPunct="1"/>
            <a:r>
              <a:rPr lang="es-ES" smtClean="0"/>
              <a:t>A los inmigrantes en el Tribunal de inmigración de los Estados Unidos se les denomina acusados.  El acusado tiene derecho a contar con la representación de un abogado, pero no por cuenta del gobierno.  Ello significa que tiene que contratar a un abogado privado especializado en asuntos inmigratorios, conseguir a un abogado que lo represente gratuitamente, o representarse a sí mismo. El gobierno no le proporciona los servicios de un abogado.</a:t>
            </a:r>
          </a:p>
          <a:p>
            <a:pPr eaLnBrk="1" hangingPunct="1"/>
            <a:endParaRPr lang="es-ES" smtClean="0"/>
          </a:p>
          <a:p>
            <a:pPr eaLnBrk="1" hangingPunct="1"/>
            <a:r>
              <a:rPr lang="es-ES" smtClean="0"/>
              <a:t>El abogado del Servicio de Inmigración y Aduanas – quien es básicamente el </a:t>
            </a:r>
            <a:r>
              <a:rPr lang="es-ES" altLang="en-US" smtClean="0"/>
              <a:t>“</a:t>
            </a:r>
            <a:r>
              <a:rPr lang="es-ES" smtClean="0"/>
              <a:t>fiscal</a:t>
            </a:r>
            <a:r>
              <a:rPr lang="es-ES" altLang="en-US" smtClean="0"/>
              <a:t>”</a:t>
            </a:r>
            <a:r>
              <a:rPr lang="es-ES" smtClean="0"/>
              <a:t> administrativo – les presenta al acusado y al juez de inmigración un documento que contiene los motivos por los cuales las autoridades consideran que el acusado debe ser expulsado.</a:t>
            </a:r>
            <a:endParaRPr lang="es-ES" altLang="ja-JP" smtClean="0"/>
          </a:p>
          <a:p>
            <a:pPr eaLnBrk="1" hangingPunct="1"/>
            <a:endParaRPr lang="es-ES" smtClean="0"/>
          </a:p>
          <a:p>
            <a:pPr eaLnBrk="1" hangingPunct="1"/>
            <a:r>
              <a:rPr lang="es-ES" smtClean="0"/>
              <a:t>Las audiencias ante el Tribunal de inmigración se graban.  Los participantes hablan al micrófono para que quede grabado lo que dicen. Los acusados que no entienden inglés pueden usar audífonos para escuchar al intérprete que traduce la audiencia simultáneamente. </a:t>
            </a:r>
          </a:p>
          <a:p>
            <a:pPr eaLnBrk="1" hangingPunct="1"/>
            <a:r>
              <a:rPr lang="es-ES" smtClean="0"/>
              <a:t>                                                                                                                                                                                                                                                                                                                                                                                                                                                                                                                                                                                                                                                                                                                                                                                                                                                                                                                                                                                                                                                                                                                                                                                                                                                                                                                                                                                                                                                                                                                                                        </a:t>
            </a:r>
          </a:p>
        </p:txBody>
      </p:sp>
      <p:sp>
        <p:nvSpPr>
          <p:cNvPr id="3891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561975" y="4560888"/>
            <a:ext cx="6429375" cy="4562475"/>
          </a:xfrm>
          <a:noFill/>
          <a:ln/>
        </p:spPr>
        <p:txBody>
          <a:bodyPr/>
          <a:lstStyle/>
          <a:p>
            <a:pPr eaLnBrk="1" hangingPunct="1"/>
            <a:r>
              <a:rPr lang="es-ES" smtClean="0"/>
              <a:t>Supongamos entonces que pasaron a recoger a nuestro conductor en un plazo de 48 horas o ICE emitió una citación para que compareciera y decidió proceder al retiro la (deportación).  ¿Qué sucede en el tribunal de inmigración?</a:t>
            </a:r>
          </a:p>
          <a:p>
            <a:pPr eaLnBrk="1" hangingPunct="1"/>
            <a:endParaRPr lang="es-ES" smtClean="0"/>
          </a:p>
          <a:p>
            <a:pPr eaLnBrk="1" hangingPunct="1"/>
            <a:r>
              <a:rPr lang="es-ES" smtClean="0"/>
              <a:t>El proceso de inmigración es de carácter civil, no penal. Un juez de inmigración determinará si una persona que no es ciudadana estadounidense puede permanecer en los Estados Unidos o si será retirado (deportado).  En el tribunal de inmigración no hay jurado.</a:t>
            </a:r>
          </a:p>
          <a:p>
            <a:pPr eaLnBrk="1" hangingPunct="1"/>
            <a:endParaRPr lang="es-ES" smtClean="0"/>
          </a:p>
          <a:p>
            <a:pPr eaLnBrk="1" hangingPunct="1"/>
            <a:r>
              <a:rPr lang="es-ES" smtClean="0"/>
              <a:t>A los inmigrantes en el Tribunal de inmigración de los Estados Unidos se les denomina acusados.  El acusado tiene derecho a contar con la representación de un abogado, pero no por cuenta del gobierno.  Ello significa que tiene que contratar a un abogado privado especializado en asuntos inmigratorios, conseguir a un abogado que lo represente gratuitamente, o representarse a sí mismo. El gobierno no le proporciona los servicios de un abogado.</a:t>
            </a:r>
          </a:p>
          <a:p>
            <a:pPr eaLnBrk="1" hangingPunct="1"/>
            <a:endParaRPr lang="es-ES" smtClean="0"/>
          </a:p>
          <a:p>
            <a:pPr eaLnBrk="1" hangingPunct="1"/>
            <a:r>
              <a:rPr lang="es-ES" smtClean="0"/>
              <a:t>El abogado del Servicio de Inmigración y Aduanas – quien es básicamente el </a:t>
            </a:r>
            <a:r>
              <a:rPr lang="es-ES" altLang="en-US" smtClean="0"/>
              <a:t>“</a:t>
            </a:r>
            <a:r>
              <a:rPr lang="es-ES" smtClean="0"/>
              <a:t>fiscal</a:t>
            </a:r>
            <a:r>
              <a:rPr lang="es-ES" altLang="en-US" smtClean="0"/>
              <a:t>”</a:t>
            </a:r>
            <a:r>
              <a:rPr lang="es-ES" smtClean="0"/>
              <a:t> administrativo – les presenta al acusado y al juez de inmigración un documento que contiene los motivos por los cuales las autoridades consideran que el acusado debe ser expulsado.</a:t>
            </a:r>
            <a:endParaRPr lang="es-ES" altLang="ja-JP" smtClean="0"/>
          </a:p>
          <a:p>
            <a:pPr eaLnBrk="1" hangingPunct="1"/>
            <a:endParaRPr lang="es-ES" smtClean="0"/>
          </a:p>
          <a:p>
            <a:pPr eaLnBrk="1" hangingPunct="1"/>
            <a:r>
              <a:rPr lang="es-ES" smtClean="0"/>
              <a:t>Las audiencias ante el Tribunal de inmigración se graban.  Los participantes hablan al micrófono para que quede grabado lo que dicen. Los acusados que no entienden inglés pueden usar audífonos para escuchar al intérprete que traduce la audiencia simultáneamente. </a:t>
            </a:r>
          </a:p>
          <a:p>
            <a:pPr eaLnBrk="1" hangingPunct="1"/>
            <a:r>
              <a:rPr lang="es-ES" smtClean="0"/>
              <a:t>                                                                                                                                                                                                                                                                                                                                                                                                                                                                                                                                                                                                                                                                                                                                                                                                                                                                                                                                                                                                                                                                                                                                                                                                                                                                                                                                                                                                                                                                                                                                                        </a:t>
            </a:r>
          </a:p>
        </p:txBody>
      </p:sp>
      <p:sp>
        <p:nvSpPr>
          <p:cNvPr id="3891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561975" y="4560888"/>
            <a:ext cx="6429375" cy="4562475"/>
          </a:xfrm>
          <a:noFill/>
          <a:ln/>
        </p:spPr>
        <p:txBody>
          <a:bodyPr/>
          <a:lstStyle/>
          <a:p>
            <a:pPr eaLnBrk="1" hangingPunct="1"/>
            <a:r>
              <a:rPr lang="es-ES" smtClean="0"/>
              <a:t>                                                                                                                                                                                                                                                                                                                                                                                                                                                                                                                                                                                                                                                                                                                                                                                                                                                                                                                                                                                                                                                                                                                                                                                                                                                                                                                                                                                                                                                                                                                                                                      </a:t>
            </a:r>
          </a:p>
        </p:txBody>
      </p:sp>
      <p:sp>
        <p:nvSpPr>
          <p:cNvPr id="3891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561975" y="4560888"/>
            <a:ext cx="6429375" cy="4562475"/>
          </a:xfrm>
          <a:noFill/>
          <a:ln/>
        </p:spPr>
        <p:txBody>
          <a:bodyPr/>
          <a:lstStyle/>
          <a:p>
            <a:pPr eaLnBrk="1" hangingPunct="1"/>
            <a:r>
              <a:rPr lang="es-ES" smtClean="0"/>
              <a:t>                                                                                                                                                                                                                                                                                                                                                                                                                                                                                                                                                                                                                                                                                                                                                                                                                                                                                                                                                                                                                                                                                                                                                                                                                                                                                                                                                                                                                                                                                                                                                                      </a:t>
            </a:r>
          </a:p>
        </p:txBody>
      </p:sp>
      <p:sp>
        <p:nvSpPr>
          <p:cNvPr id="3891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561975" y="4560888"/>
            <a:ext cx="6429375" cy="4562475"/>
          </a:xfrm>
          <a:noFill/>
          <a:ln/>
        </p:spPr>
        <p:txBody>
          <a:bodyPr/>
          <a:lstStyle/>
          <a:p>
            <a:pPr eaLnBrk="1" hangingPunct="1"/>
            <a:r>
              <a:rPr lang="es-ES" smtClean="0"/>
              <a:t>                                                                                                                                                                                                                                                                                                                                                                                                                                                                                                                                                                                                                                                                                                                                                                                                                                                                                                                                                                                                                                                                                                                                                                                                                                                                                                                                                                                                                                                                                                                                                                      </a:t>
            </a:r>
          </a:p>
        </p:txBody>
      </p:sp>
      <p:sp>
        <p:nvSpPr>
          <p:cNvPr id="3891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561975" y="4486275"/>
            <a:ext cx="6191250" cy="4319588"/>
          </a:xfrm>
          <a:noFill/>
          <a:ln/>
        </p:spPr>
        <p:txBody>
          <a:bodyPr/>
          <a:lstStyle/>
          <a:p>
            <a:pPr eaLnBrk="1" hangingPunct="1">
              <a:lnSpc>
                <a:spcPct val="80000"/>
              </a:lnSpc>
            </a:pPr>
            <a:r>
              <a:rPr lang="es-MX" smtClean="0"/>
              <a:t>                                                                                                                                                                                                                                                                                                                                                                                                                                                                                                                                                                                                                                                                                                                                                                                                                                                                                                                                                                                                                                                                                                                                                                                                                                                                                                                                                                                                                                                                                                                                                                                                                                                                                                                                                                                                                                                                                                                                                                                                                                                                                                                                                                                                                                                                                                                                                                                                                                                                                                                                                  </a:t>
            </a:r>
          </a:p>
        </p:txBody>
      </p:sp>
      <p:sp>
        <p:nvSpPr>
          <p:cNvPr id="70660" name="Slide Number Placeholder 3"/>
          <p:cNvSpPr>
            <a:spLocks noGrp="1"/>
          </p:cNvSpPr>
          <p:nvPr>
            <p:ph type="sldNum" sz="quarter" idx="5"/>
          </p:nvPr>
        </p:nvSpPr>
        <p:spPr>
          <a:noFill/>
        </p:spPr>
        <p:txBody>
          <a:bodyPr/>
          <a:lstStyle/>
          <a:p>
            <a:pPr defTabSz="963613"/>
            <a:endParaRPr lang="en-US" smtClean="0">
              <a:latin typeface="Arial" charset="0"/>
            </a:endParaRPr>
          </a:p>
        </p:txBody>
      </p:sp>
      <p:sp>
        <p:nvSpPr>
          <p:cNvPr id="40964"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lnSpc>
                <a:spcPct val="150000"/>
              </a:lnSpc>
            </a:pPr>
            <a:r>
              <a:rPr lang="es-MX" smtClean="0"/>
              <a:t>                                                                                                                                                                                                                                                                                                                                                                                                                                                                                                                                                                                                                                         </a:t>
            </a:r>
          </a:p>
        </p:txBody>
      </p:sp>
      <p:sp>
        <p:nvSpPr>
          <p:cNvPr id="72708" name="Slide Number Placeholder 3"/>
          <p:cNvSpPr>
            <a:spLocks noGrp="1"/>
          </p:cNvSpPr>
          <p:nvPr>
            <p:ph type="sldNum" sz="quarter" idx="5"/>
          </p:nvPr>
        </p:nvSpPr>
        <p:spPr>
          <a:noFill/>
        </p:spPr>
        <p:txBody>
          <a:bodyPr/>
          <a:lstStyle/>
          <a:p>
            <a:pPr defTabSz="963613"/>
            <a:endParaRPr lang="en-US" smtClean="0">
              <a:latin typeface="Arial" charset="0"/>
            </a:endParaRPr>
          </a:p>
        </p:txBody>
      </p:sp>
      <p:sp>
        <p:nvSpPr>
          <p:cNvPr id="43012"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lnSpc>
                <a:spcPct val="150000"/>
              </a:lnSpc>
            </a:pPr>
            <a:r>
              <a:rPr lang="es-ES" smtClean="0"/>
              <a:t>                                                                                                                                                                                                                                                                                                                                                                                                                                                                                                                                                                                                                                                                                                                                                  </a:t>
            </a:r>
          </a:p>
        </p:txBody>
      </p:sp>
      <p:sp>
        <p:nvSpPr>
          <p:cNvPr id="76804" name="Slide Number Placeholder 3"/>
          <p:cNvSpPr>
            <a:spLocks noGrp="1"/>
          </p:cNvSpPr>
          <p:nvPr>
            <p:ph type="sldNum" sz="quarter" idx="5"/>
          </p:nvPr>
        </p:nvSpPr>
        <p:spPr>
          <a:noFill/>
        </p:spPr>
        <p:txBody>
          <a:bodyPr/>
          <a:lstStyle/>
          <a:p>
            <a:pPr defTabSz="963613"/>
            <a:endParaRPr lang="en-US" smtClean="0">
              <a:latin typeface="Arial" charset="0"/>
            </a:endParaRPr>
          </a:p>
        </p:txBody>
      </p:sp>
      <p:sp>
        <p:nvSpPr>
          <p:cNvPr id="45060"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257300" y="719138"/>
            <a:ext cx="4800600" cy="3600450"/>
          </a:xfrm>
          <a:ln/>
        </p:spPr>
      </p:sp>
      <p:sp>
        <p:nvSpPr>
          <p:cNvPr id="77827" name="Notes Placeholder 2"/>
          <p:cNvSpPr>
            <a:spLocks noGrp="1"/>
          </p:cNvSpPr>
          <p:nvPr>
            <p:ph type="body" idx="1"/>
          </p:nvPr>
        </p:nvSpPr>
        <p:spPr>
          <a:xfrm>
            <a:off x="731838" y="4560888"/>
            <a:ext cx="5851525" cy="4321175"/>
          </a:xfrm>
          <a:noFill/>
          <a:ln/>
        </p:spPr>
        <p:txBody>
          <a:bodyPr lIns="95734" tIns="47867" rIns="95734" bIns="47867"/>
          <a:lstStyle/>
          <a:p>
            <a:r>
              <a:rPr lang="es-MX" smtClean="0"/>
              <a:t>Los tribunales de inmigración de los E.E.U.U. están obligados a regirse por la  Constitución de los Estados Unidos, las leyes del país, como son la Ley de inmigración y naturalización, las normas de las entidades gubernamentales, y los fallos previos del Consejo de Apelaciones Inmigratorias y los tribunales federales.  Sin embargo, los tribunales de inmigración de E.E.U.U. no están obligados a ceñirse a las estrictas reglas de pruebas.</a:t>
            </a:r>
          </a:p>
          <a:p>
            <a:r>
              <a:rPr lang="es-MX" smtClean="0"/>
              <a:t>                                                                                                                                                                                                                                                                                                                                                                                                                                                 </a:t>
            </a:r>
          </a:p>
        </p:txBody>
      </p:sp>
      <p:sp>
        <p:nvSpPr>
          <p:cNvPr id="7782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5734" tIns="47867" rIns="95734" bIns="47867" anchor="b"/>
          <a:lstStyle/>
          <a:p>
            <a:pPr algn="r" defTabSz="955675" eaLnBrk="1" hangingPunct="1"/>
            <a:endParaRPr lang="en-US"/>
          </a:p>
        </p:txBody>
      </p:sp>
      <p:sp>
        <p:nvSpPr>
          <p:cNvPr id="47108"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257300" y="719138"/>
            <a:ext cx="4800600" cy="3600450"/>
          </a:xfrm>
          <a:ln/>
        </p:spPr>
      </p:sp>
      <p:sp>
        <p:nvSpPr>
          <p:cNvPr id="80899" name="Notes Placeholder 2"/>
          <p:cNvSpPr>
            <a:spLocks noGrp="1"/>
          </p:cNvSpPr>
          <p:nvPr>
            <p:ph type="body" idx="1"/>
          </p:nvPr>
        </p:nvSpPr>
        <p:spPr>
          <a:xfrm>
            <a:off x="731838" y="4560888"/>
            <a:ext cx="5851525" cy="4321175"/>
          </a:xfrm>
          <a:noFill/>
          <a:ln/>
        </p:spPr>
        <p:txBody>
          <a:bodyPr lIns="95734" tIns="47867" rIns="95734" bIns="47867"/>
          <a:lstStyle/>
          <a:p>
            <a:r>
              <a:rPr lang="es-MX" smtClean="0"/>
              <a:t>                                                                                                                                                                                                                                                                                                                                                                                                                                                                                                                                                                                                                                                                                                                                                                                                                                                                                                                                                                                                                                                                                                                                                                                                                                                                                                                                                                                                                 </a:t>
            </a:r>
          </a:p>
        </p:txBody>
      </p:sp>
      <p:sp>
        <p:nvSpPr>
          <p:cNvPr id="80900"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5734" tIns="47867" rIns="95734" bIns="47867" anchor="b"/>
          <a:lstStyle/>
          <a:p>
            <a:pPr algn="r" defTabSz="955675" eaLnBrk="1" hangingPunct="1"/>
            <a:endParaRPr lang="en-US"/>
          </a:p>
        </p:txBody>
      </p:sp>
      <p:sp>
        <p:nvSpPr>
          <p:cNvPr id="4915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34" tIns="47867" rIns="95734" bIns="47867" anchor="b"/>
          <a:lstStyle/>
          <a:p>
            <a:pPr algn="r" defTabSz="955675" eaLnBrk="1" hangingPunct="1"/>
            <a:endParaRPr lang="en-US"/>
          </a:p>
        </p:txBody>
      </p:sp>
      <p:sp>
        <p:nvSpPr>
          <p:cNvPr id="47107" name="Rectangle 2"/>
          <p:cNvSpPr>
            <a:spLocks noGrp="1" noRot="1" noChangeAspect="1" noChangeArrowheads="1" noTextEdit="1"/>
          </p:cNvSpPr>
          <p:nvPr>
            <p:ph type="sldImg"/>
          </p:nvPr>
        </p:nvSpPr>
        <p:spPr>
          <a:xfrm>
            <a:off x="1257300" y="719138"/>
            <a:ext cx="4800600" cy="3600450"/>
          </a:xfrm>
          <a:ln/>
        </p:spPr>
      </p:sp>
      <p:sp>
        <p:nvSpPr>
          <p:cNvPr id="47108" name="Rectangle 3"/>
          <p:cNvSpPr>
            <a:spLocks noGrp="1" noChangeArrowheads="1"/>
          </p:cNvSpPr>
          <p:nvPr>
            <p:ph type="body" idx="1"/>
          </p:nvPr>
        </p:nvSpPr>
        <p:spPr>
          <a:xfrm>
            <a:off x="731838" y="4560888"/>
            <a:ext cx="5851525" cy="4321175"/>
          </a:xfrm>
          <a:noFill/>
          <a:ln/>
        </p:spPr>
        <p:txBody>
          <a:bodyPr lIns="95734" tIns="47867" rIns="95734" bIns="47867"/>
          <a:lstStyle/>
          <a:p>
            <a:pPr eaLnBrk="1" hangingPunct="1">
              <a:buSzPct val="160000"/>
            </a:pPr>
            <a:r>
              <a:rPr lang="es-MX" dirty="0" smtClean="0"/>
              <a:t>Los Estados Unidos están conformados por una </a:t>
            </a:r>
            <a:r>
              <a:rPr lang="es-MX" dirty="0" err="1" smtClean="0"/>
              <a:t>mosáico</a:t>
            </a:r>
            <a:r>
              <a:rPr lang="es-MX" dirty="0" smtClean="0"/>
              <a:t> de pueblos, la mayoría de los cuales, directamente o a través de sus ancestros, proviene de todas partes del mundo. La mayoría de nosotros somos inmigrantes o descendientes de inmigrantes.</a:t>
            </a:r>
          </a:p>
          <a:p>
            <a:pPr eaLnBrk="1" hangingPunct="1">
              <a:buSzPct val="160000"/>
            </a:pPr>
            <a:endParaRPr lang="es-MX" dirty="0" smtClean="0"/>
          </a:p>
          <a:p>
            <a:pPr eaLnBrk="1" hangingPunct="1">
              <a:buSzPct val="160000"/>
            </a:pPr>
            <a:r>
              <a:rPr lang="es-MX" dirty="0" smtClean="0"/>
              <a:t>Todas las personas en los Estados Unidos, ya sean ciudadanos, inmigrantes documentados o indocumentados, se rigen por la Constitución de los Estados Unidos. Quienes no sean ciudadanos estadounidenses también deben sujetarse a las leyes de inmigración de los Estados Unidos.</a:t>
            </a:r>
          </a:p>
          <a:p>
            <a:pPr eaLnBrk="1" hangingPunct="1">
              <a:buSzPct val="160000"/>
            </a:pPr>
            <a:endParaRPr lang="es-MX" dirty="0" smtClean="0"/>
          </a:p>
          <a:p>
            <a:pPr eaLnBrk="1" hangingPunct="1">
              <a:buSzPct val="160000"/>
            </a:pPr>
            <a:r>
              <a:rPr lang="es-MX" dirty="0" smtClean="0"/>
              <a:t>Una de las principales metas de nuestra Constitución y de todos los tribunales en los Estados Unidos, incluidos nuestros tribunales de inmigración, consiste en garantizar la justicia para todos por igual. </a:t>
            </a:r>
          </a:p>
          <a:p>
            <a:pPr eaLnBrk="1" hangingPunct="1">
              <a:buSzPct val="160000"/>
            </a:pPr>
            <a:r>
              <a:rPr lang="es-MX" dirty="0" smtClean="0"/>
              <a:t>                                                                                                                                                                                                                                                                                                                                                                                                                             </a:t>
            </a:r>
          </a:p>
        </p:txBody>
      </p:sp>
      <p:sp>
        <p:nvSpPr>
          <p:cNvPr id="22532"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s-MX" smtClean="0"/>
              <a:t>A fin de garantizar que todos se beneficien de la justicia conforme a las leyes, los tribunales de inmigración no tienen la última palabra. Si un acusado, como nuestro conductor pierde su caso ante el tribunal de inmigración, tiene derecho a interponer un recurso ante el Consejo de Apelaciones Inmigratorias.  Si pierde ante el Consejo, puede volver a apelar ante el tribunal federal de Apelación.  </a:t>
            </a:r>
          </a:p>
          <a:p>
            <a:pPr eaLnBrk="1" hangingPunct="1"/>
            <a:endParaRPr lang="es-MX" smtClean="0"/>
          </a:p>
          <a:p>
            <a:pPr eaLnBrk="1" hangingPunct="1"/>
            <a:r>
              <a:rPr lang="es-MX" smtClean="0"/>
              <a:t>Los jueces no son omniscientes, o sea no lo saben todo, pero cuentan con los medios para darles a quienes llegan a los tribunales una oportunidad justa para tratar de probar que sus acciones fueron correctas.</a:t>
            </a:r>
          </a:p>
          <a:p>
            <a:pPr eaLnBrk="1" hangingPunct="1"/>
            <a:r>
              <a:rPr lang="es-MX" smtClean="0"/>
              <a:t>                                                                                                                                                                                                                                                                                                                                                                                                                                                                                                                                                                                   </a:t>
            </a:r>
          </a:p>
        </p:txBody>
      </p:sp>
      <p:sp>
        <p:nvSpPr>
          <p:cNvPr id="51204"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s-MX" smtClean="0"/>
              <a:t>                                                                                                                                                                                                                                                                                                                                                                                                                                                                                                                                                                                              </a:t>
            </a:r>
          </a:p>
        </p:txBody>
      </p:sp>
      <p:sp>
        <p:nvSpPr>
          <p:cNvPr id="51204"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34" tIns="47867" rIns="95734" bIns="47867" anchor="b"/>
          <a:lstStyle/>
          <a:p>
            <a:pPr algn="r" defTabSz="955675" eaLnBrk="1" hangingPunct="1"/>
            <a:endParaRPr lang="en-US"/>
          </a:p>
        </p:txBody>
      </p:sp>
      <p:sp>
        <p:nvSpPr>
          <p:cNvPr id="84995" name="Rectangle 2"/>
          <p:cNvSpPr>
            <a:spLocks noGrp="1" noRot="1" noChangeAspect="1" noChangeArrowheads="1" noTextEdit="1"/>
          </p:cNvSpPr>
          <p:nvPr>
            <p:ph type="sldImg"/>
          </p:nvPr>
        </p:nvSpPr>
        <p:spPr>
          <a:xfrm>
            <a:off x="1257300" y="719138"/>
            <a:ext cx="4800600" cy="3600450"/>
          </a:xfrm>
          <a:ln/>
        </p:spPr>
      </p:sp>
      <p:sp>
        <p:nvSpPr>
          <p:cNvPr id="84996" name="Rectangle 3"/>
          <p:cNvSpPr>
            <a:spLocks noGrp="1" noChangeArrowheads="1"/>
          </p:cNvSpPr>
          <p:nvPr>
            <p:ph type="body" idx="1"/>
          </p:nvPr>
        </p:nvSpPr>
        <p:spPr>
          <a:xfrm>
            <a:off x="731838" y="4560888"/>
            <a:ext cx="5851525" cy="4321175"/>
          </a:xfrm>
          <a:noFill/>
          <a:ln/>
        </p:spPr>
        <p:txBody>
          <a:bodyPr lIns="95734" tIns="47867" rIns="95734" bIns="47867"/>
          <a:lstStyle/>
          <a:p>
            <a:pPr eaLnBrk="1" hangingPunct="1">
              <a:buSzPct val="160000"/>
            </a:pPr>
            <a:r>
              <a:rPr lang="es-MX" smtClean="0"/>
              <a:t>Terminamos donde comenzamos:</a:t>
            </a:r>
          </a:p>
          <a:p>
            <a:pPr eaLnBrk="1" hangingPunct="1">
              <a:buSzPct val="160000"/>
            </a:pPr>
            <a:endParaRPr lang="es-MX" smtClean="0"/>
          </a:p>
          <a:p>
            <a:pPr eaLnBrk="1" hangingPunct="1">
              <a:buSzPct val="160000"/>
            </a:pPr>
            <a:r>
              <a:rPr lang="es-MX" smtClean="0"/>
              <a:t>Una de las metas principales de nuestra Constitución y de todos los tribunales en los Estados Unidos, inclusive nuestros tribunales de inmigración, consiste en garantizar la justicia para todos por igual.  Esto se logra mediante jueces o jurados justos e imparciales que hacen regir las leyes con igualdad para todos.</a:t>
            </a:r>
          </a:p>
          <a:p>
            <a:pPr eaLnBrk="1" hangingPunct="1">
              <a:buSzPct val="160000"/>
            </a:pPr>
            <a:r>
              <a:rPr lang="es-MX" smtClean="0"/>
              <a:t>                                                                                                                                                                                                                                                                                                                                                                                 </a:t>
            </a:r>
          </a:p>
        </p:txBody>
      </p:sp>
      <p:sp>
        <p:nvSpPr>
          <p:cNvPr id="2"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lIns="96602" tIns="48302" rIns="96602" bIns="48302"/>
          <a:lstStyle/>
          <a:p>
            <a:r>
              <a:rPr lang="en-US" smtClean="0"/>
              <a:t>GRACIAS!</a:t>
            </a:r>
          </a:p>
          <a:p>
            <a:endParaRPr lang="en-US" smtClean="0"/>
          </a:p>
        </p:txBody>
      </p:sp>
      <p:sp>
        <p:nvSpPr>
          <p:cNvPr id="8602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02" tIns="48302" rIns="96602" bIns="48302" anchor="b"/>
          <a:lstStyle/>
          <a:p>
            <a:pPr algn="r" defTabSz="962025" eaLnBrk="1" hangingPunct="1"/>
            <a:endParaRPr lang="en-US"/>
          </a:p>
        </p:txBody>
      </p:sp>
      <p:sp>
        <p:nvSpPr>
          <p:cNvPr id="55300"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3613"/>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s-MX" dirty="0" smtClean="0"/>
              <a:t>                                                                                                                                                                                                                                                                                               </a:t>
            </a:r>
          </a:p>
        </p:txBody>
      </p:sp>
      <p:sp>
        <p:nvSpPr>
          <p:cNvPr id="24580"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7300" y="719138"/>
            <a:ext cx="4800600" cy="3600450"/>
          </a:xfrm>
          <a:ln/>
        </p:spPr>
      </p:sp>
      <p:sp>
        <p:nvSpPr>
          <p:cNvPr id="52227" name="Rectangle 3"/>
          <p:cNvSpPr>
            <a:spLocks noGrp="1" noChangeArrowheads="1"/>
          </p:cNvSpPr>
          <p:nvPr>
            <p:ph type="body" idx="1"/>
          </p:nvPr>
        </p:nvSpPr>
        <p:spPr>
          <a:xfrm>
            <a:off x="731838" y="4560888"/>
            <a:ext cx="5851525" cy="4321175"/>
          </a:xfrm>
          <a:noFill/>
          <a:ln/>
        </p:spPr>
        <p:txBody>
          <a:bodyPr lIns="95734" tIns="47867" rIns="95734" bIns="47867"/>
          <a:lstStyle/>
          <a:p>
            <a:pPr eaLnBrk="1" hangingPunct="1">
              <a:spcBef>
                <a:spcPct val="0"/>
              </a:spcBef>
              <a:buSzPct val="160000"/>
            </a:pPr>
            <a:r>
              <a:rPr lang="es-MX" smtClean="0"/>
              <a:t>                                                                                                                                                                                                                                                                                                                                                                                                                                                                                                                                                                                                                                                                                                                                                                                                                                                                               </a:t>
            </a:r>
          </a:p>
        </p:txBody>
      </p:sp>
      <p:sp>
        <p:nvSpPr>
          <p:cNvPr id="26627" name="Footer Placeholder 3"/>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3613"/>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s-MX" smtClean="0"/>
              <a:t>                                                                                                                                                                                                                                                                                                                                                                                                                                                                                                                                                                                                                                                                                                                                                                                                                                                                                                                                                                                                                                                                                                                                                              </a:t>
            </a:r>
          </a:p>
        </p:txBody>
      </p:sp>
      <p:sp>
        <p:nvSpPr>
          <p:cNvPr id="28676"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s-MX" smtClean="0"/>
              <a:t>Bueno, veamos ¿cómo llega un caso al tribunal de inmigración?</a:t>
            </a:r>
          </a:p>
          <a:p>
            <a:pPr eaLnBrk="1" hangingPunct="1"/>
            <a:endParaRPr lang="es-MX" smtClean="0"/>
          </a:p>
          <a:p>
            <a:pPr eaLnBrk="1" hangingPunct="1"/>
            <a:r>
              <a:rPr lang="es-MX" smtClean="0"/>
              <a:t>Imagínense que la policía detiene a un conductor por exceso de velocidad y se trata de una persona que no es ciudadana de los Estados Unidos.  El conductor había consumido alcohol y no tiene licencia de conducción</a:t>
            </a:r>
            <a:r>
              <a:rPr lang="es-MX" altLang="ja-JP" smtClean="0"/>
              <a:t>.  Por lo tanto, aprehenden al conductor por manejar en estado de ebriedad y sin licencia. Acto seguido, se imputan cargos contra el acusado en el tribunal estatal.</a:t>
            </a:r>
          </a:p>
          <a:p>
            <a:pPr eaLnBrk="1" hangingPunct="1"/>
            <a:r>
              <a:rPr lang="es-MX" altLang="ja-JP" smtClean="0"/>
              <a:t>                                                                                                                                                                                                                                                                                                                                                                                                                                       </a:t>
            </a:r>
          </a:p>
        </p:txBody>
      </p:sp>
      <p:sp>
        <p:nvSpPr>
          <p:cNvPr id="30724" name="Footer Placeholder 4"/>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lnSpc>
                <a:spcPct val="80000"/>
              </a:lnSpc>
            </a:pPr>
            <a:r>
              <a:rPr lang="es-MX" smtClean="0"/>
              <a:t>                                                                                                                                                                                                                                                                                                                                                                                                                                                                                                                                                                                                                                                                                                        </a:t>
            </a:r>
          </a:p>
        </p:txBody>
      </p:sp>
      <p:sp>
        <p:nvSpPr>
          <p:cNvPr id="32771" name="Footer Placeholder 3"/>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a:lnSpc>
                <a:spcPct val="80000"/>
              </a:lnSpc>
            </a:pPr>
            <a:r>
              <a:rPr lang="es-MX" smtClean="0"/>
              <a:t>                                                                                                                                                                                                                                                                                                                                                                                                                                                                                                                                                                          </a:t>
            </a:r>
          </a:p>
        </p:txBody>
      </p:sp>
      <p:sp>
        <p:nvSpPr>
          <p:cNvPr id="34819" name="Footer Placeholder 3"/>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19138"/>
            <a:ext cx="4800600" cy="3600450"/>
          </a:xfrm>
          <a:ln/>
        </p:spPr>
      </p:sp>
      <p:sp>
        <p:nvSpPr>
          <p:cNvPr id="64515" name="Rectangle 3"/>
          <p:cNvSpPr>
            <a:spLocks noGrp="1" noChangeArrowheads="1"/>
          </p:cNvSpPr>
          <p:nvPr>
            <p:ph type="body" idx="1"/>
          </p:nvPr>
        </p:nvSpPr>
        <p:spPr>
          <a:xfrm>
            <a:off x="731838" y="4560888"/>
            <a:ext cx="6100762" cy="4321175"/>
          </a:xfrm>
          <a:noFill/>
          <a:ln/>
        </p:spPr>
        <p:txBody>
          <a:bodyPr lIns="95734" tIns="47867" rIns="95734" bIns="47867"/>
          <a:lstStyle/>
          <a:p>
            <a:pPr eaLnBrk="1" hangingPunct="1"/>
            <a:r>
              <a:rPr lang="es-MX" smtClean="0"/>
              <a:t>                                                                                                                                                                                                                                                                                                                                                                                                                                                                                                                                                                                                                                                                                                                                                                                                                                                                                                                                                                                                                                                                                                                                                                                                                                                                                                                                                                                                                   </a:t>
            </a:r>
          </a:p>
        </p:txBody>
      </p:sp>
      <p:sp>
        <p:nvSpPr>
          <p:cNvPr id="36867" name="Footer Placeholder 3"/>
          <p:cNvSpPr>
            <a:spLocks noGrp="1"/>
          </p:cNvSpPr>
          <p:nvPr>
            <p:ph type="ftr" sz="quarter" idx="4"/>
          </p:nvPr>
        </p:nvSpPr>
        <p:spPr/>
        <p:txBody>
          <a:bodyPr/>
          <a:lstStyle/>
          <a:p>
            <a:pPr defTabSz="96513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E8D19CB-5DCC-48B4-810F-BF56C40460DA}"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80D8CF04-AD6B-473E-88F7-0564E2C1419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338FEB9-89DA-46D3-B969-9A0812B51C08}"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F88FE7DD-5E29-4118-A53D-30DE5B8194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34156E4-100F-49C6-AFF2-E3D5CF704416}"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B7505281-4DE7-4D3E-8DBA-5BCB40BE2C7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FA13FECB-F918-4F93-822F-BA9C1DD1A778}" type="datetime1">
              <a:rPr lang="en-US" smtClean="0"/>
              <a:pPr>
                <a:defRPr/>
              </a:pPr>
              <a:t>8/13/2013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wrap="square" lIns="91440" tIns="45720" rIns="91440" bIns="45720" numCol="1" anchor="t" anchorCtr="0" compatLnSpc="1">
            <a:prstTxWarp prst="textNoShape">
              <a:avLst/>
            </a:prstTxWarp>
          </a:bodyPr>
          <a:lstStyle>
            <a:lvl1pPr>
              <a:defRPr/>
            </a:lvl1pPr>
          </a:lstStyle>
          <a:p>
            <a:pPr>
              <a:defRPr/>
            </a:pPr>
            <a:fld id="{25636C7A-259C-4D5D-8F9C-5ECDB3C718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844662E-F123-4699-8D08-25647EF4134B}"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Slide Number Placeholder 22"/>
          <p:cNvSpPr>
            <a:spLocks noGrp="1"/>
          </p:cNvSpPr>
          <p:nvPr>
            <p:ph type="sldNum" sz="quarter" idx="12"/>
          </p:nvPr>
        </p:nvSpPr>
        <p:spPr/>
        <p:txBody>
          <a:bodyPr/>
          <a:lstStyle>
            <a:lvl1pPr>
              <a:defRPr/>
            </a:lvl1pPr>
          </a:lstStyle>
          <a:p>
            <a:pPr>
              <a:defRPr/>
            </a:pPr>
            <a:fld id="{80D8CF04-AD6B-473E-88F7-0564E2C1419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C48467-DEF4-46A3-BD57-CA50D0E0D757}"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Slide Number Placeholder 22"/>
          <p:cNvSpPr>
            <a:spLocks noGrp="1"/>
          </p:cNvSpPr>
          <p:nvPr>
            <p:ph type="sldNum" sz="quarter" idx="12"/>
          </p:nvPr>
        </p:nvSpPr>
        <p:spPr/>
        <p:txBody>
          <a:bodyPr/>
          <a:lstStyle>
            <a:lvl1pPr>
              <a:defRPr/>
            </a:lvl1pPr>
          </a:lstStyle>
          <a:p>
            <a:pPr>
              <a:defRPr/>
            </a:pPr>
            <a:fld id="{B987D565-80DE-4AE3-9BCE-89A3B87ED2E1}"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B55E23-72CD-416C-8837-8112A31D5C57}" type="datetime1">
              <a:rPr lang="en-US" smtClean="0"/>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3672102D-EA58-4BAC-996A-B4CC59AA73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01DC559-4101-4A45-8839-B867E2075A8B}"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7" name="Slide Number Placeholder 22"/>
          <p:cNvSpPr>
            <a:spLocks noGrp="1"/>
          </p:cNvSpPr>
          <p:nvPr>
            <p:ph type="sldNum" sz="quarter" idx="12"/>
          </p:nvPr>
        </p:nvSpPr>
        <p:spPr/>
        <p:txBody>
          <a:bodyPr/>
          <a:lstStyle>
            <a:lvl1pPr>
              <a:defRPr/>
            </a:lvl1pPr>
          </a:lstStyle>
          <a:p>
            <a:pPr>
              <a:defRPr/>
            </a:pPr>
            <a:fld id="{258CF5F1-9060-46A7-8BEA-C3B6D707FDBC}"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CA09921-D799-4E4A-8870-53809707D3FD}" type="datetime1">
              <a:rPr lang="en-US" smtClean="0"/>
              <a:pPr>
                <a:defRPr/>
              </a:pPr>
              <a:t>8/13/2013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9" name="Slide Number Placeholder 22"/>
          <p:cNvSpPr>
            <a:spLocks noGrp="1"/>
          </p:cNvSpPr>
          <p:nvPr>
            <p:ph type="sldNum" sz="quarter" idx="12"/>
          </p:nvPr>
        </p:nvSpPr>
        <p:spPr/>
        <p:txBody>
          <a:bodyPr/>
          <a:lstStyle>
            <a:lvl1pPr>
              <a:defRPr/>
            </a:lvl1pPr>
          </a:lstStyle>
          <a:p>
            <a:pPr>
              <a:defRPr/>
            </a:pPr>
            <a:fld id="{3551CC19-D1D4-45D1-BAD4-7EF86CBB702A}"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5DC55BA-C6FE-4E57-A4CE-B79AF0AE7E65}" type="datetime1">
              <a:rPr lang="en-US" smtClean="0"/>
              <a:pPr>
                <a:defRPr/>
              </a:pPr>
              <a:t>8/13/2013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5" name="Slide Number Placeholder 22"/>
          <p:cNvSpPr>
            <a:spLocks noGrp="1"/>
          </p:cNvSpPr>
          <p:nvPr>
            <p:ph type="sldNum" sz="quarter" idx="12"/>
          </p:nvPr>
        </p:nvSpPr>
        <p:spPr/>
        <p:txBody>
          <a:bodyPr/>
          <a:lstStyle>
            <a:lvl1pPr>
              <a:defRPr/>
            </a:lvl1pPr>
          </a:lstStyle>
          <a:p>
            <a:pPr>
              <a:defRPr/>
            </a:pPr>
            <a:fld id="{C97FE915-6D5E-46C3-8C55-2384A65700A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2A9C12-4C8D-4AC7-B556-284FEE133B22}" type="datetime1">
              <a:rPr lang="en-US" smtClean="0"/>
              <a:pPr>
                <a:defRPr/>
              </a:pPr>
              <a:t>8/13/2013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4" name="Slide Number Placeholder 22"/>
          <p:cNvSpPr>
            <a:spLocks noGrp="1"/>
          </p:cNvSpPr>
          <p:nvPr>
            <p:ph type="sldNum" sz="quarter" idx="12"/>
          </p:nvPr>
        </p:nvSpPr>
        <p:spPr/>
        <p:txBody>
          <a:bodyPr/>
          <a:lstStyle>
            <a:lvl1pPr>
              <a:defRPr/>
            </a:lvl1pPr>
          </a:lstStyle>
          <a:p>
            <a:pPr>
              <a:defRPr/>
            </a:pPr>
            <a:fld id="{2F14574E-324C-4EED-AA91-1F497BA69E0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CDF5B74-73A4-4447-95BB-4DF79D8495E3}"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B987D565-80DE-4AE3-9BCE-89A3B87ED2E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FCF9FAF-4EDD-4316-AE76-91E3F3C0C19A}"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7" name="Slide Number Placeholder 22"/>
          <p:cNvSpPr>
            <a:spLocks noGrp="1"/>
          </p:cNvSpPr>
          <p:nvPr>
            <p:ph type="sldNum" sz="quarter" idx="12"/>
          </p:nvPr>
        </p:nvSpPr>
        <p:spPr/>
        <p:txBody>
          <a:bodyPr/>
          <a:lstStyle>
            <a:lvl1pPr>
              <a:defRPr/>
            </a:lvl1pPr>
          </a:lstStyle>
          <a:p>
            <a:pPr>
              <a:defRPr/>
            </a:pPr>
            <a:fld id="{A8360D2B-BE2F-4BA2-8464-22DD6532AA40}"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3C4C2A6-D490-41C4-B457-6E15BCAFCACD}"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7" name="Slide Number Placeholder 22"/>
          <p:cNvSpPr>
            <a:spLocks noGrp="1"/>
          </p:cNvSpPr>
          <p:nvPr>
            <p:ph type="sldNum" sz="quarter" idx="12"/>
          </p:nvPr>
        </p:nvSpPr>
        <p:spPr/>
        <p:txBody>
          <a:bodyPr/>
          <a:lstStyle>
            <a:lvl1pPr>
              <a:defRPr/>
            </a:lvl1pPr>
          </a:lstStyle>
          <a:p>
            <a:pPr>
              <a:defRPr/>
            </a:pPr>
            <a:fld id="{14F4DD13-8863-46FC-A5E2-9DE3BD3A46C2}"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C33454-512F-4CEF-BAAB-3991EDEF6CFF}"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Slide Number Placeholder 22"/>
          <p:cNvSpPr>
            <a:spLocks noGrp="1"/>
          </p:cNvSpPr>
          <p:nvPr>
            <p:ph type="sldNum" sz="quarter" idx="12"/>
          </p:nvPr>
        </p:nvSpPr>
        <p:spPr/>
        <p:txBody>
          <a:bodyPr/>
          <a:lstStyle>
            <a:lvl1pPr>
              <a:defRPr/>
            </a:lvl1pPr>
          </a:lstStyle>
          <a:p>
            <a:pPr>
              <a:defRPr/>
            </a:pPr>
            <a:fld id="{F88FE7DD-5E29-4118-A53D-30DE5B819429}"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D012E1-1265-4691-98E5-1B98B949D527}" type="datetime1">
              <a:rPr lang="en-US" smtClean="0"/>
              <a:pPr>
                <a:defRPr/>
              </a:pPr>
              <a:t>8/13/2013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Slide Number Placeholder 22"/>
          <p:cNvSpPr>
            <a:spLocks noGrp="1"/>
          </p:cNvSpPr>
          <p:nvPr>
            <p:ph type="sldNum" sz="quarter" idx="12"/>
          </p:nvPr>
        </p:nvSpPr>
        <p:spPr/>
        <p:txBody>
          <a:bodyPr/>
          <a:lstStyle>
            <a:lvl1pPr>
              <a:defRPr/>
            </a:lvl1pPr>
          </a:lstStyle>
          <a:p>
            <a:pPr>
              <a:defRPr/>
            </a:pPr>
            <a:fld id="{B7505281-4DE7-4D3E-8DBA-5BCB40BE2C77}"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DDCA3CE5-8353-41C7-8008-6DFB718A57FE}" type="datetime1">
              <a:rPr lang="en-US" smtClean="0"/>
              <a:pPr>
                <a:defRPr/>
              </a:pPr>
              <a:t>8/13/2013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Copyright © 2013 by Colorado Bar Association and Colorado Judicial Institute, Inc.</a:t>
            </a:r>
            <a:endParaRPr lang="en-US"/>
          </a:p>
        </p:txBody>
      </p:sp>
      <p:sp>
        <p:nvSpPr>
          <p:cNvPr id="6" name="Rectangle 6"/>
          <p:cNvSpPr>
            <a:spLocks noGrp="1" noChangeArrowheads="1"/>
          </p:cNvSpPr>
          <p:nvPr>
            <p:ph type="sldNum" sz="quarter" idx="12"/>
          </p:nvPr>
        </p:nvSpPr>
        <p:spPr>
          <a:xfrm>
            <a:off x="6553200" y="6245225"/>
            <a:ext cx="2133600" cy="476250"/>
          </a:xfrm>
        </p:spPr>
        <p:txBody>
          <a:bodyPr wrap="square" lIns="91440" tIns="45720" rIns="91440" bIns="45720" numCol="1" anchor="t" anchorCtr="0" compatLnSpc="1">
            <a:prstTxWarp prst="textNoShape">
              <a:avLst/>
            </a:prstTxWarp>
          </a:bodyPr>
          <a:lstStyle>
            <a:lvl1pPr>
              <a:defRPr/>
            </a:lvl1pPr>
          </a:lstStyle>
          <a:p>
            <a:pPr>
              <a:defRPr/>
            </a:pPr>
            <a:fld id="{25636C7A-259C-4D5D-8F9C-5ECDB3C718E1}"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310782-D64B-48AD-8518-9EB153D3681F}" type="datetimeFigureOut">
              <a:rPr lang="en-US" smtClean="0"/>
              <a:pPr/>
              <a:t>8/13/2013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F310782-D64B-48AD-8518-9EB153D3681F}" type="datetimeFigureOut">
              <a:rPr lang="en-US" smtClean="0"/>
              <a:pPr/>
              <a:t>8/13/2013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F310782-D64B-48AD-8518-9EB153D3681F}"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310782-D64B-48AD-8518-9EB153D3681F}" type="datetimeFigureOut">
              <a:rPr lang="en-US" smtClean="0"/>
              <a:pPr/>
              <a:t>8/13/2013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52CB96-3D9C-4C60-BA9A-1B675312B945}" type="datetime1">
              <a:rPr lang="en-US" smtClean="0"/>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672102D-EA58-4BAC-996A-B4CC59AA73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310782-D64B-48AD-8518-9EB153D3681F}" type="datetimeFigureOut">
              <a:rPr lang="en-US" smtClean="0"/>
              <a:pPr/>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2" name="Date Placeholder 1"/>
          <p:cNvSpPr>
            <a:spLocks noGrp="1"/>
          </p:cNvSpPr>
          <p:nvPr>
            <p:ph type="dt" sz="half" idx="10"/>
          </p:nvPr>
        </p:nvSpPr>
        <p:spPr/>
        <p:txBody>
          <a:bodyPr/>
          <a:lstStyle/>
          <a:p>
            <a:fld id="{AF310782-D64B-48AD-8518-9EB153D3681F}" type="datetimeFigureOut">
              <a:rPr lang="en-US" smtClean="0"/>
              <a:pPr/>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6D85DB-8586-4A12-8ECC-88E81E0781E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5" name="Date Placeholder 4"/>
          <p:cNvSpPr>
            <a:spLocks noGrp="1"/>
          </p:cNvSpPr>
          <p:nvPr>
            <p:ph type="dt" sz="half" idx="10"/>
          </p:nvPr>
        </p:nvSpPr>
        <p:spPr/>
        <p:txBody>
          <a:bodyPr/>
          <a:lstStyle/>
          <a:p>
            <a:fld id="{AF310782-D64B-48AD-8518-9EB153D3681F}" type="datetimeFigureOut">
              <a:rPr lang="en-US" smtClean="0"/>
              <a:pPr/>
              <a:t>8/13/2013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5" name="Date Placeholder 4"/>
          <p:cNvSpPr>
            <a:spLocks noGrp="1"/>
          </p:cNvSpPr>
          <p:nvPr>
            <p:ph type="dt" sz="half" idx="10"/>
          </p:nvPr>
        </p:nvSpPr>
        <p:spPr>
          <a:xfrm>
            <a:off x="5788152" y="6404984"/>
            <a:ext cx="3044952" cy="365760"/>
          </a:xfrm>
        </p:spPr>
        <p:txBody>
          <a:bodyPr/>
          <a:lstStyle/>
          <a:p>
            <a:fld id="{AF310782-D64B-48AD-8518-9EB153D3681F}" type="datetimeFigureOut">
              <a:rPr lang="en-US" smtClean="0"/>
              <a:pPr/>
              <a:t>8/13/2013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FBED020-81FC-42E1-8A23-2DEC7999503D}"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258CF5F1-9060-46A7-8BEA-C3B6D707FD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7554CDD-3E52-4CD0-A68F-6BB1DE52E012}" type="datetime1">
              <a:rPr lang="en-US" smtClean="0"/>
              <a:pPr>
                <a:defRPr/>
              </a:pPr>
              <a:t>8/13/2013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9"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551CC19-D1D4-45D1-BAD4-7EF86CBB70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8F00488-FCD3-4C7F-B794-52C7A8E210B9}" type="datetime1">
              <a:rPr lang="en-US" smtClean="0"/>
              <a:pPr>
                <a:defRPr/>
              </a:pPr>
              <a:t>8/13/2013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5"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C97FE915-6D5E-46C3-8C55-2384A65700A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11FEE83-E4A4-44D9-A173-E2F8804D36B1}" type="datetime1">
              <a:rPr lang="en-US" smtClean="0"/>
              <a:pPr>
                <a:defRPr/>
              </a:pPr>
              <a:t>8/13/2013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4"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2F14574E-324C-4EED-AA91-1F497BA69E0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DB9416-5E8A-4064-AB71-9D163890943B}"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A8360D2B-BE2F-4BA2-8464-22DD6532AA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C2C60B6-0944-4E27-8695-960D68BE53C9}" type="datetime1">
              <a:rPr lang="en-US" smtClean="0"/>
              <a:pPr>
                <a:defRPr/>
              </a:pPr>
              <a:t>8/13/2013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2013 by Colorado Bar Association and Colorado Judicial Institute, Inc.</a:t>
            </a:r>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14F4DD13-8863-46FC-A5E2-9DE3BD3A46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100">
                <a:solidFill>
                  <a:schemeClr val="tx1">
                    <a:shade val="50000"/>
                  </a:schemeClr>
                </a:solidFill>
              </a:defRPr>
            </a:lvl1pPr>
          </a:lstStyle>
          <a:p>
            <a:pPr>
              <a:defRPr/>
            </a:pPr>
            <a:fld id="{EC112FF3-43B5-4DDE-BA16-1FC7393FB423}" type="datetime1">
              <a:rPr lang="en-US" smtClean="0"/>
              <a:pPr>
                <a:defRPr/>
              </a:pPr>
              <a:t>8/13/2013</a:t>
            </a:fld>
            <a:endParaRPr lang="en-US" dirty="0"/>
          </a:p>
        </p:txBody>
      </p:sp>
      <p:sp>
        <p:nvSpPr>
          <p:cNvPr id="3" name="Footer Placeholder 2"/>
          <p:cNvSpPr>
            <a:spLocks noGrp="1"/>
          </p:cNvSpPr>
          <p:nvPr>
            <p:ph type="ftr" sz="quarter" idx="3"/>
          </p:nvPr>
        </p:nvSpPr>
        <p:spPr>
          <a:xfrm>
            <a:off x="1981200" y="6416675"/>
            <a:ext cx="5791200" cy="365125"/>
          </a:xfrm>
          <a:prstGeom prst="rect">
            <a:avLst/>
          </a:prstGeom>
        </p:spPr>
        <p:txBody>
          <a:bodyPr vert="horz" anchor="b"/>
          <a:lstStyle>
            <a:lvl1pPr algn="ctr" eaLnBrk="1" latinLnBrk="0" hangingPunct="1">
              <a:defRPr kumimoji="0" sz="1100">
                <a:solidFill>
                  <a:schemeClr val="tx1">
                    <a:shade val="50000"/>
                  </a:schemeClr>
                </a:solidFill>
              </a:defRPr>
            </a:lvl1pPr>
          </a:lstStyle>
          <a:p>
            <a:pPr>
              <a:defRPr/>
            </a:pPr>
            <a:r>
              <a:rPr lang="en-US" dirty="0" smtClean="0"/>
              <a:t>Copyright © 2013 by Colorado Bar Association and Colorado Judicial Institute, Inc.</a:t>
            </a:r>
            <a:endParaRPr lang="en-US" dirty="0"/>
          </a:p>
        </p:txBody>
      </p:sp>
    </p:spTree>
  </p:cSld>
  <p:clrMap bg1="dk1" tx1="lt1" bg2="dk2" tx2="lt2" accent1="accent1" accent2="accent2" accent3="accent3" accent4="accent4" accent5="accent5" accent6="accent6" hlink="hlink" folHlink="folHlink"/>
  <p:sldLayoutIdLst>
    <p:sldLayoutId id="2147484196" r:id="rId1"/>
    <p:sldLayoutId id="2147484197" r:id="rId2"/>
    <p:sldLayoutId id="2147484206"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7" r:id="rId12"/>
  </p:sldLayoutIdLst>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114C5B37-351B-46B4-9605-EFBBF2755BC1}" type="datetime1">
              <a:rPr lang="en-US" smtClean="0"/>
              <a:pPr>
                <a:defRPr/>
              </a:pPr>
              <a:t>8/13/2013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smtClean="0"/>
              <a:t>Copyright © 2013 by Colorado Bar Association and Colorado Judicial Institute, Inc.</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E9E58D1-BC2E-45C4-8971-04FC9567818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Lst>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AF310782-D64B-48AD-8518-9EB153D3681F}" type="datetimeFigureOut">
              <a:rPr lang="en-US" u="none" smtClean="0">
                <a:latin typeface="Georgia"/>
                <a:ea typeface="+mn-ea"/>
              </a:rPr>
              <a:pPr fontAlgn="auto">
                <a:spcBef>
                  <a:spcPts val="0"/>
                </a:spcBef>
                <a:spcAft>
                  <a:spcPts val="0"/>
                </a:spcAft>
              </a:pPr>
              <a:t>8/13/2013</a:t>
            </a:fld>
            <a:endParaRPr lang="en-US" u="none">
              <a:latin typeface="Georgia"/>
              <a:ea typeface="+mn-e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u="none">
              <a:latin typeface="Georgia"/>
              <a:ea typeface="+mn-e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dirty="0">
              <a:solidFill>
                <a:prstClr val="black"/>
              </a:solidFill>
              <a:latin typeface="Georgia"/>
              <a:ea typeface="+mn-e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u="none">
              <a:solidFill>
                <a:prstClr val="black"/>
              </a:solidFill>
              <a:latin typeface="Georgia"/>
              <a:ea typeface="+mn-e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u="none">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206D85DB-8586-4A12-8ECC-88E81E0781E0}" type="slidenum">
              <a:rPr lang="en-US" u="none" smtClean="0">
                <a:solidFill>
                  <a:srgbClr val="969696">
                    <a:shade val="75000"/>
                  </a:srgbClr>
                </a:solidFill>
                <a:latin typeface="Georgia"/>
                <a:ea typeface="+mn-ea"/>
              </a:rPr>
              <a:pPr fontAlgn="auto">
                <a:spcBef>
                  <a:spcPts val="0"/>
                </a:spcBef>
                <a:spcAft>
                  <a:spcPts val="0"/>
                </a:spcAft>
              </a:pPr>
              <a:t>‹#›</a:t>
            </a:fld>
            <a:endParaRPr lang="en-US" u="none">
              <a:solidFill>
                <a:srgbClr val="969696">
                  <a:shade val="75000"/>
                </a:srgbClr>
              </a:solidFill>
              <a:latin typeface="Georgia"/>
              <a:ea typeface="+mn-e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2.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228600" y="838200"/>
            <a:ext cx="2667000" cy="5410200"/>
          </a:xfrm>
        </p:spPr>
        <p:txBody>
          <a:bodyPr>
            <a:noAutofit/>
          </a:bodyPr>
          <a:lstStyle/>
          <a:p>
            <a:pPr algn="ctr">
              <a:lnSpc>
                <a:spcPct val="80000"/>
              </a:lnSpc>
            </a:pPr>
            <a:endParaRPr lang="en-US" sz="2000" dirty="0" smtClean="0">
              <a:solidFill>
                <a:schemeClr val="tx1"/>
              </a:solidFill>
              <a:latin typeface="+mj-lt"/>
              <a:ea typeface="Tahoma" pitchFamily="34" charset="0"/>
              <a:cs typeface="Tahoma" pitchFamily="34" charset="0"/>
            </a:endParaRPr>
          </a:p>
          <a:p>
            <a:pPr algn="ctr">
              <a:lnSpc>
                <a:spcPct val="80000"/>
              </a:lnSpc>
            </a:pPr>
            <a:r>
              <a:rPr lang="en-US" sz="2000" dirty="0" smtClean="0">
                <a:solidFill>
                  <a:schemeClr val="tx1"/>
                </a:solidFill>
                <a:latin typeface="+mj-lt"/>
                <a:ea typeface="Tahoma" pitchFamily="34" charset="0"/>
                <a:cs typeface="Tahoma" pitchFamily="34" charset="0"/>
              </a:rPr>
              <a:t>“</a:t>
            </a:r>
            <a:r>
              <a:rPr lang="es-MX" sz="2000" b="1" dirty="0" smtClean="0">
                <a:solidFill>
                  <a:schemeClr val="tx1"/>
                </a:solidFill>
                <a:latin typeface="+mj-lt"/>
                <a:ea typeface="Tahoma" pitchFamily="34" charset="0"/>
                <a:cs typeface="Tahoma" pitchFamily="34" charset="0"/>
              </a:rPr>
              <a:t>Introducción a </a:t>
            </a:r>
            <a:r>
              <a:rPr lang="es-MX" sz="2000" b="1" dirty="0" smtClean="0">
                <a:solidFill>
                  <a:schemeClr val="tx1"/>
                </a:solidFill>
                <a:latin typeface="+mj-lt"/>
                <a:ea typeface="Tahoma" pitchFamily="34" charset="0"/>
                <a:cs typeface="Tahoma" pitchFamily="34" charset="0"/>
              </a:rPr>
              <a:t/>
            </a:r>
            <a:br>
              <a:rPr lang="es-MX" sz="2000" b="1" dirty="0" smtClean="0">
                <a:solidFill>
                  <a:schemeClr val="tx1"/>
                </a:solidFill>
                <a:latin typeface="+mj-lt"/>
                <a:ea typeface="Tahoma" pitchFamily="34" charset="0"/>
                <a:cs typeface="Tahoma" pitchFamily="34" charset="0"/>
              </a:rPr>
            </a:br>
            <a:r>
              <a:rPr lang="es-MX" sz="2000" b="1" dirty="0" smtClean="0">
                <a:solidFill>
                  <a:schemeClr val="tx1"/>
                </a:solidFill>
                <a:latin typeface="+mj-lt"/>
                <a:ea typeface="Tahoma" pitchFamily="34" charset="0"/>
                <a:cs typeface="Tahoma" pitchFamily="34" charset="0"/>
              </a:rPr>
              <a:t/>
            </a:r>
            <a:br>
              <a:rPr lang="es-MX" sz="2000" b="1" dirty="0" smtClean="0">
                <a:solidFill>
                  <a:schemeClr val="tx1"/>
                </a:solidFill>
                <a:latin typeface="+mj-lt"/>
                <a:ea typeface="Tahoma" pitchFamily="34" charset="0"/>
                <a:cs typeface="Tahoma" pitchFamily="34" charset="0"/>
              </a:rPr>
            </a:br>
            <a:r>
              <a:rPr lang="es-MX" sz="2000" b="1" dirty="0" smtClean="0">
                <a:solidFill>
                  <a:schemeClr val="tx1"/>
                </a:solidFill>
                <a:latin typeface="+mj-lt"/>
                <a:ea typeface="Tahoma" pitchFamily="34" charset="0"/>
                <a:cs typeface="Tahoma" pitchFamily="34" charset="0"/>
              </a:rPr>
              <a:t>los Tribunales de Inmigración</a:t>
            </a:r>
            <a:r>
              <a:rPr lang="en-US" sz="2000" dirty="0" smtClean="0">
                <a:solidFill>
                  <a:schemeClr val="tx1"/>
                </a:solidFill>
                <a:latin typeface="+mj-lt"/>
                <a:ea typeface="Tahoma" pitchFamily="34" charset="0"/>
                <a:cs typeface="Tahoma" pitchFamily="34" charset="0"/>
              </a:rPr>
              <a:t>”</a:t>
            </a:r>
            <a:r>
              <a:rPr lang="en-US" sz="3600" dirty="0" smtClean="0">
                <a:solidFill>
                  <a:schemeClr val="tx1"/>
                </a:solidFill>
                <a:latin typeface="+mj-lt"/>
                <a:ea typeface="Tahoma" pitchFamily="34" charset="0"/>
                <a:cs typeface="Tahoma" pitchFamily="34" charset="0"/>
              </a:rPr>
              <a:t> </a:t>
            </a:r>
            <a:endParaRPr lang="en-US" sz="3600" dirty="0">
              <a:solidFill>
                <a:schemeClr val="tx1"/>
              </a:solidFill>
              <a:latin typeface="+mj-lt"/>
              <a:ea typeface="Tahoma" pitchFamily="34" charset="0"/>
              <a:cs typeface="Tahoma" pitchFamily="34" charset="0"/>
            </a:endParaRPr>
          </a:p>
        </p:txBody>
      </p:sp>
      <p:pic>
        <p:nvPicPr>
          <p:cNvPr id="1029" name="Picture 5" descr="I:\Our Courts\Transparent Logos\OurCourts_Colorado_SP_01.png"/>
          <p:cNvPicPr>
            <a:picLocks noGrp="1" noChangeAspect="1" noChangeArrowheads="1"/>
          </p:cNvPicPr>
          <p:nvPr>
            <p:ph type="pic" idx="1"/>
          </p:nvPr>
        </p:nvPicPr>
        <p:blipFill>
          <a:blip r:embed="rId3" cstate="print"/>
          <a:srcRect l="-2597" t="-402" r="-1299" b="-4915"/>
          <a:stretch>
            <a:fillRect/>
          </a:stretch>
        </p:blipFill>
        <p:spPr bwMode="auto">
          <a:xfrm>
            <a:off x="3886200" y="990600"/>
            <a:ext cx="4180114" cy="3657600"/>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533400" y="152400"/>
            <a:ext cx="8229600" cy="1371600"/>
          </a:xfrm>
        </p:spPr>
        <p:txBody>
          <a:bodyPr/>
          <a:lstStyle/>
          <a:p>
            <a:pPr eaLnBrk="1" fontAlgn="auto" hangingPunct="1">
              <a:spcAft>
                <a:spcPts val="0"/>
              </a:spcAft>
              <a:defRPr/>
            </a:pPr>
            <a:r>
              <a:rPr lang="es-MX" sz="3600" dirty="0" smtClean="0">
                <a:solidFill>
                  <a:srgbClr val="002060"/>
                </a:solidFill>
              </a:rPr>
              <a:t>Tribunal de Inmigración de los Estados Unidos</a:t>
            </a:r>
          </a:p>
        </p:txBody>
      </p:sp>
      <p:sp>
        <p:nvSpPr>
          <p:cNvPr id="23"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23559"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lstStyle/>
          <a:p>
            <a:pPr eaLnBrk="1" fontAlgn="auto" hangingPunct="1">
              <a:spcAft>
                <a:spcPts val="0"/>
              </a:spcAft>
              <a:defRPr/>
            </a:pPr>
            <a:r>
              <a:rPr lang="es-MX" sz="3600" dirty="0" smtClean="0">
                <a:solidFill>
                  <a:srgbClr val="002060"/>
                </a:solidFill>
              </a:rPr>
              <a:t>Tribunal de Inmigración de los Estados Unidos</a:t>
            </a:r>
          </a:p>
        </p:txBody>
      </p:sp>
      <p:sp>
        <p:nvSpPr>
          <p:cNvPr id="23"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3962400" y="1905000"/>
            <a:ext cx="2752725" cy="400050"/>
          </a:xfrm>
          <a:prstGeom prst="rect">
            <a:avLst/>
          </a:prstGeom>
          <a:noFill/>
          <a:ln w="9525">
            <a:noFill/>
            <a:miter lim="800000"/>
            <a:headEnd/>
            <a:tailEnd/>
          </a:ln>
          <a:effectLst/>
        </p:spPr>
        <p:txBody>
          <a:bodyPr wrap="none">
            <a:spAutoFit/>
          </a:bodyPr>
          <a:lstStyle/>
          <a:p>
            <a:pPr algn="ctr" eaLnBrk="1" hangingPunct="1">
              <a:defRPr/>
            </a:pPr>
            <a:r>
              <a:rPr lang="es-MX" sz="2000" b="1" u="none">
                <a:effectLst>
                  <a:outerShdw blurRad="38100" dist="38100" dir="2700000" algn="tl">
                    <a:srgbClr val="000000"/>
                  </a:outerShdw>
                </a:effectLst>
              </a:rPr>
              <a:t>Juez de inmigración</a:t>
            </a:r>
          </a:p>
        </p:txBody>
      </p:sp>
      <p:sp>
        <p:nvSpPr>
          <p:cNvPr id="23559"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47" name="TextBox 44"/>
          <p:cNvSpPr txBox="1">
            <a:spLocks noChangeArrowheads="1"/>
          </p:cNvSpPr>
          <p:nvPr/>
        </p:nvSpPr>
        <p:spPr bwMode="auto">
          <a:xfrm>
            <a:off x="5334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
        <p:nvSpPr>
          <p:cNvPr id="28" name="Oval 27"/>
          <p:cNvSpPr>
            <a:spLocks noChangeArrowheads="1"/>
          </p:cNvSpPr>
          <p:nvPr/>
        </p:nvSpPr>
        <p:spPr bwMode="auto">
          <a:xfrm>
            <a:off x="5029200" y="24384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59436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Tree>
    <p:extLst>
      <p:ext uri="{BB962C8B-B14F-4D97-AF65-F5344CB8AC3E}">
        <p14:creationId xmlns:p14="http://schemas.microsoft.com/office/powerpoint/2010/main" xmlns="" val="138667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lstStyle/>
          <a:p>
            <a:pPr eaLnBrk="1" fontAlgn="auto" hangingPunct="1">
              <a:spcAft>
                <a:spcPts val="0"/>
              </a:spcAft>
              <a:defRPr/>
            </a:pPr>
            <a:r>
              <a:rPr lang="es-MX" sz="3600" dirty="0" smtClean="0">
                <a:solidFill>
                  <a:srgbClr val="002060"/>
                </a:solidFill>
              </a:rPr>
              <a:t>Tribunal de Inmigración de los Estados Unidos</a:t>
            </a:r>
          </a:p>
        </p:txBody>
      </p:sp>
      <p:sp>
        <p:nvSpPr>
          <p:cNvPr id="23"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3962400" y="1905000"/>
            <a:ext cx="2752725" cy="400050"/>
          </a:xfrm>
          <a:prstGeom prst="rect">
            <a:avLst/>
          </a:prstGeom>
          <a:noFill/>
          <a:ln w="9525">
            <a:noFill/>
            <a:miter lim="800000"/>
            <a:headEnd/>
            <a:tailEnd/>
          </a:ln>
          <a:effectLst/>
        </p:spPr>
        <p:txBody>
          <a:bodyPr wrap="none">
            <a:spAutoFit/>
          </a:bodyPr>
          <a:lstStyle/>
          <a:p>
            <a:pPr algn="ctr" eaLnBrk="1" hangingPunct="1">
              <a:defRPr/>
            </a:pPr>
            <a:r>
              <a:rPr lang="es-MX" sz="2000" b="1" u="none">
                <a:effectLst>
                  <a:outerShdw blurRad="38100" dist="38100" dir="2700000" algn="tl">
                    <a:srgbClr val="000000"/>
                  </a:outerShdw>
                </a:effectLst>
              </a:rPr>
              <a:t>Juez de inmigración</a:t>
            </a:r>
          </a:p>
        </p:txBody>
      </p:sp>
      <p:sp>
        <p:nvSpPr>
          <p:cNvPr id="24583"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3" name="TextBox 20"/>
          <p:cNvSpPr txBox="1">
            <a:spLocks noChangeArrowheads="1"/>
          </p:cNvSpPr>
          <p:nvPr/>
        </p:nvSpPr>
        <p:spPr bwMode="auto">
          <a:xfrm>
            <a:off x="533400" y="3962400"/>
            <a:ext cx="366236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Respondador y su abogado</a:t>
            </a:r>
          </a:p>
        </p:txBody>
      </p:sp>
      <p:sp>
        <p:nvSpPr>
          <p:cNvPr id="31" name="Oval 30"/>
          <p:cNvSpPr>
            <a:spLocks noChangeArrowheads="1"/>
          </p:cNvSpPr>
          <p:nvPr/>
        </p:nvSpPr>
        <p:spPr bwMode="auto">
          <a:xfrm>
            <a:off x="914400" y="33528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347" name="TextBox 44"/>
          <p:cNvSpPr txBox="1">
            <a:spLocks noChangeArrowheads="1"/>
          </p:cNvSpPr>
          <p:nvPr/>
        </p:nvSpPr>
        <p:spPr bwMode="auto">
          <a:xfrm>
            <a:off x="5334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
        <p:nvSpPr>
          <p:cNvPr id="26" name="Oval 25"/>
          <p:cNvSpPr>
            <a:spLocks noChangeArrowheads="1"/>
          </p:cNvSpPr>
          <p:nvPr/>
        </p:nvSpPr>
        <p:spPr bwMode="auto">
          <a:xfrm>
            <a:off x="1828800" y="33528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8" name="Oval 27"/>
          <p:cNvSpPr>
            <a:spLocks noChangeArrowheads="1"/>
          </p:cNvSpPr>
          <p:nvPr/>
        </p:nvSpPr>
        <p:spPr bwMode="auto">
          <a:xfrm>
            <a:off x="5029200" y="24384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59436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lstStyle/>
          <a:p>
            <a:pPr eaLnBrk="1" fontAlgn="auto" hangingPunct="1">
              <a:spcAft>
                <a:spcPts val="0"/>
              </a:spcAft>
              <a:defRPr/>
            </a:pPr>
            <a:r>
              <a:rPr lang="es-MX" sz="3600" dirty="0" smtClean="0">
                <a:solidFill>
                  <a:srgbClr val="002060"/>
                </a:solidFill>
              </a:rPr>
              <a:t>Tribunal de Inmigración de los Estados Unidos</a:t>
            </a:r>
          </a:p>
        </p:txBody>
      </p:sp>
      <p:sp>
        <p:nvSpPr>
          <p:cNvPr id="23"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3962400" y="1905000"/>
            <a:ext cx="2752725" cy="400050"/>
          </a:xfrm>
          <a:prstGeom prst="rect">
            <a:avLst/>
          </a:prstGeom>
          <a:noFill/>
          <a:ln w="9525">
            <a:noFill/>
            <a:miter lim="800000"/>
            <a:headEnd/>
            <a:tailEnd/>
          </a:ln>
          <a:effectLst/>
        </p:spPr>
        <p:txBody>
          <a:bodyPr wrap="none">
            <a:spAutoFit/>
          </a:bodyPr>
          <a:lstStyle/>
          <a:p>
            <a:pPr algn="ctr" eaLnBrk="1" hangingPunct="1">
              <a:defRPr/>
            </a:pPr>
            <a:r>
              <a:rPr lang="es-MX" sz="2000" b="1" u="none">
                <a:effectLst>
                  <a:outerShdw blurRad="38100" dist="38100" dir="2700000" algn="tl">
                    <a:srgbClr val="000000"/>
                  </a:outerShdw>
                </a:effectLst>
              </a:rPr>
              <a:t>Juez de inmigración</a:t>
            </a:r>
          </a:p>
        </p:txBody>
      </p:sp>
      <p:sp>
        <p:nvSpPr>
          <p:cNvPr id="25607"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3" name="TextBox 20"/>
          <p:cNvSpPr txBox="1">
            <a:spLocks noChangeArrowheads="1"/>
          </p:cNvSpPr>
          <p:nvPr/>
        </p:nvSpPr>
        <p:spPr bwMode="auto">
          <a:xfrm>
            <a:off x="533400" y="3962400"/>
            <a:ext cx="366236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Respondador y su abogado</a:t>
            </a:r>
          </a:p>
        </p:txBody>
      </p:sp>
      <p:sp>
        <p:nvSpPr>
          <p:cNvPr id="13324" name="TextBox 21"/>
          <p:cNvSpPr txBox="1">
            <a:spLocks noChangeArrowheads="1"/>
          </p:cNvSpPr>
          <p:nvPr/>
        </p:nvSpPr>
        <p:spPr bwMode="auto">
          <a:xfrm>
            <a:off x="5029200" y="3962400"/>
            <a:ext cx="2879725" cy="708025"/>
          </a:xfrm>
          <a:prstGeom prst="rect">
            <a:avLst/>
          </a:prstGeom>
          <a:noFill/>
          <a:ln w="9525">
            <a:noFill/>
            <a:miter lim="800000"/>
            <a:headEnd/>
            <a:tailEnd/>
          </a:ln>
        </p:spPr>
        <p:txBody>
          <a:bodyPr wrap="none">
            <a:spAutoFit/>
          </a:bodyPr>
          <a:lstStyle/>
          <a:p>
            <a:pPr algn="ctr">
              <a:defRPr/>
            </a:pPr>
            <a:r>
              <a:rPr lang="es-MX" sz="2000" b="1" u="none">
                <a:effectLst>
                  <a:outerShdw blurRad="38100" dist="38100" dir="2700000" algn="tl">
                    <a:srgbClr val="000000"/>
                  </a:outerShdw>
                </a:effectLst>
              </a:rPr>
              <a:t>Abogado del Servicio </a:t>
            </a:r>
          </a:p>
          <a:p>
            <a:pPr algn="ctr">
              <a:defRPr/>
            </a:pPr>
            <a:r>
              <a:rPr lang="es-MX" sz="2000" b="1" u="none">
                <a:effectLst>
                  <a:outerShdw blurRad="38100" dist="38100" dir="2700000" algn="tl">
                    <a:srgbClr val="000000"/>
                  </a:outerShdw>
                </a:effectLst>
              </a:rPr>
              <a:t>de inmigración</a:t>
            </a:r>
          </a:p>
        </p:txBody>
      </p:sp>
      <p:sp>
        <p:nvSpPr>
          <p:cNvPr id="31" name="Oval 30"/>
          <p:cNvSpPr>
            <a:spLocks noChangeArrowheads="1"/>
          </p:cNvSpPr>
          <p:nvPr/>
        </p:nvSpPr>
        <p:spPr bwMode="auto">
          <a:xfrm>
            <a:off x="9144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347" name="TextBox 44"/>
          <p:cNvSpPr txBox="1">
            <a:spLocks noChangeArrowheads="1"/>
          </p:cNvSpPr>
          <p:nvPr/>
        </p:nvSpPr>
        <p:spPr bwMode="auto">
          <a:xfrm>
            <a:off x="5334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
        <p:nvSpPr>
          <p:cNvPr id="26" name="Oval 25"/>
          <p:cNvSpPr>
            <a:spLocks noChangeArrowheads="1"/>
          </p:cNvSpPr>
          <p:nvPr/>
        </p:nvSpPr>
        <p:spPr bwMode="auto">
          <a:xfrm>
            <a:off x="18288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8" name="Oval 27"/>
          <p:cNvSpPr>
            <a:spLocks noChangeArrowheads="1"/>
          </p:cNvSpPr>
          <p:nvPr/>
        </p:nvSpPr>
        <p:spPr bwMode="auto">
          <a:xfrm>
            <a:off x="5029200" y="24384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4" name="Oval 33"/>
          <p:cNvSpPr>
            <a:spLocks noChangeArrowheads="1"/>
          </p:cNvSpPr>
          <p:nvPr/>
        </p:nvSpPr>
        <p:spPr bwMode="auto">
          <a:xfrm>
            <a:off x="5867400" y="34290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59436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lstStyle/>
          <a:p>
            <a:pPr eaLnBrk="1" fontAlgn="auto" hangingPunct="1">
              <a:spcAft>
                <a:spcPts val="0"/>
              </a:spcAft>
              <a:defRPr/>
            </a:pPr>
            <a:r>
              <a:rPr lang="es-MX" sz="3600" dirty="0" smtClean="0">
                <a:solidFill>
                  <a:srgbClr val="002060"/>
                </a:solidFill>
              </a:rPr>
              <a:t>Tribunal de Inmigración de los Estados Unidos</a:t>
            </a:r>
          </a:p>
        </p:txBody>
      </p:sp>
      <p:sp>
        <p:nvSpPr>
          <p:cNvPr id="23"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3962400" y="1905000"/>
            <a:ext cx="2752725" cy="400050"/>
          </a:xfrm>
          <a:prstGeom prst="rect">
            <a:avLst/>
          </a:prstGeom>
          <a:noFill/>
          <a:ln w="9525">
            <a:noFill/>
            <a:miter lim="800000"/>
            <a:headEnd/>
            <a:tailEnd/>
          </a:ln>
          <a:effectLst/>
        </p:spPr>
        <p:txBody>
          <a:bodyPr wrap="none">
            <a:spAutoFit/>
          </a:bodyPr>
          <a:lstStyle/>
          <a:p>
            <a:pPr algn="ctr" eaLnBrk="1" hangingPunct="1">
              <a:defRPr/>
            </a:pPr>
            <a:r>
              <a:rPr lang="es-MX" sz="2000" b="1" u="none">
                <a:effectLst>
                  <a:outerShdw blurRad="38100" dist="38100" dir="2700000" algn="tl">
                    <a:srgbClr val="000000"/>
                  </a:outerShdw>
                </a:effectLst>
              </a:rPr>
              <a:t>Juez de inmigración</a:t>
            </a:r>
          </a:p>
        </p:txBody>
      </p:sp>
      <p:sp>
        <p:nvSpPr>
          <p:cNvPr id="26631"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3" name="TextBox 20"/>
          <p:cNvSpPr txBox="1">
            <a:spLocks noChangeArrowheads="1"/>
          </p:cNvSpPr>
          <p:nvPr/>
        </p:nvSpPr>
        <p:spPr bwMode="auto">
          <a:xfrm>
            <a:off x="533400" y="3962400"/>
            <a:ext cx="366236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Respondador y su abogado</a:t>
            </a:r>
          </a:p>
        </p:txBody>
      </p:sp>
      <p:sp>
        <p:nvSpPr>
          <p:cNvPr id="13324" name="TextBox 21"/>
          <p:cNvSpPr txBox="1">
            <a:spLocks noChangeArrowheads="1"/>
          </p:cNvSpPr>
          <p:nvPr/>
        </p:nvSpPr>
        <p:spPr bwMode="auto">
          <a:xfrm>
            <a:off x="5029200" y="3962400"/>
            <a:ext cx="2879725" cy="708025"/>
          </a:xfrm>
          <a:prstGeom prst="rect">
            <a:avLst/>
          </a:prstGeom>
          <a:noFill/>
          <a:ln w="9525">
            <a:noFill/>
            <a:miter lim="800000"/>
            <a:headEnd/>
            <a:tailEnd/>
          </a:ln>
        </p:spPr>
        <p:txBody>
          <a:bodyPr wrap="none">
            <a:spAutoFit/>
          </a:bodyPr>
          <a:lstStyle/>
          <a:p>
            <a:pPr algn="ctr">
              <a:defRPr/>
            </a:pPr>
            <a:r>
              <a:rPr lang="es-MX" sz="2000" b="1" u="none">
                <a:effectLst>
                  <a:outerShdw blurRad="38100" dist="38100" dir="2700000" algn="tl">
                    <a:srgbClr val="000000"/>
                  </a:outerShdw>
                </a:effectLst>
              </a:rPr>
              <a:t>Abogado del Servicio </a:t>
            </a:r>
          </a:p>
          <a:p>
            <a:pPr algn="ctr">
              <a:defRPr/>
            </a:pPr>
            <a:r>
              <a:rPr lang="es-MX" sz="2000" b="1" u="none">
                <a:effectLst>
                  <a:outerShdw blurRad="38100" dist="38100" dir="2700000" algn="tl">
                    <a:srgbClr val="000000"/>
                  </a:outerShdw>
                </a:effectLst>
              </a:rPr>
              <a:t>de inmigración</a:t>
            </a:r>
          </a:p>
        </p:txBody>
      </p:sp>
      <p:sp>
        <p:nvSpPr>
          <p:cNvPr id="13329" name="TextBox 26"/>
          <p:cNvSpPr txBox="1">
            <a:spLocks noChangeArrowheads="1"/>
          </p:cNvSpPr>
          <p:nvPr/>
        </p:nvSpPr>
        <p:spPr bwMode="auto">
          <a:xfrm>
            <a:off x="7086600" y="2286000"/>
            <a:ext cx="1527175"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Intérprete</a:t>
            </a:r>
          </a:p>
        </p:txBody>
      </p:sp>
      <p:sp>
        <p:nvSpPr>
          <p:cNvPr id="31" name="Oval 30"/>
          <p:cNvSpPr>
            <a:spLocks noChangeArrowheads="1"/>
          </p:cNvSpPr>
          <p:nvPr/>
        </p:nvSpPr>
        <p:spPr bwMode="auto">
          <a:xfrm>
            <a:off x="9144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347" name="TextBox 44"/>
          <p:cNvSpPr txBox="1">
            <a:spLocks noChangeArrowheads="1"/>
          </p:cNvSpPr>
          <p:nvPr/>
        </p:nvSpPr>
        <p:spPr bwMode="auto">
          <a:xfrm>
            <a:off x="5334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
        <p:nvSpPr>
          <p:cNvPr id="26" name="Oval 25"/>
          <p:cNvSpPr>
            <a:spLocks noChangeArrowheads="1"/>
          </p:cNvSpPr>
          <p:nvPr/>
        </p:nvSpPr>
        <p:spPr bwMode="auto">
          <a:xfrm>
            <a:off x="18288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7" name="Oval 26"/>
          <p:cNvSpPr>
            <a:spLocks noChangeArrowheads="1"/>
          </p:cNvSpPr>
          <p:nvPr/>
        </p:nvSpPr>
        <p:spPr bwMode="auto">
          <a:xfrm>
            <a:off x="7010400" y="28194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8" name="Oval 27"/>
          <p:cNvSpPr>
            <a:spLocks noChangeArrowheads="1"/>
          </p:cNvSpPr>
          <p:nvPr/>
        </p:nvSpPr>
        <p:spPr bwMode="auto">
          <a:xfrm>
            <a:off x="5029200" y="24384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4" name="Oval 33"/>
          <p:cNvSpPr>
            <a:spLocks noChangeArrowheads="1"/>
          </p:cNvSpPr>
          <p:nvPr/>
        </p:nvSpPr>
        <p:spPr bwMode="auto">
          <a:xfrm>
            <a:off x="5867400" y="34290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5943600" y="5410200"/>
            <a:ext cx="3071813" cy="400050"/>
          </a:xfrm>
          <a:prstGeom prst="rect">
            <a:avLst/>
          </a:prstGeom>
          <a:noFill/>
          <a:ln w="9525">
            <a:noFill/>
            <a:miter lim="800000"/>
            <a:headEnd/>
            <a:tailEnd/>
          </a:ln>
        </p:spPr>
        <p:txBody>
          <a:bodyPr wrap="none">
            <a:spAutoFit/>
          </a:bodyPr>
          <a:lstStyle/>
          <a:p>
            <a:pPr>
              <a:defRPr/>
            </a:pPr>
            <a:r>
              <a:rPr lang="es-MX" sz="2000" b="1" u="none">
                <a:effectLst>
                  <a:outerShdw blurRad="38100" dist="38100" dir="2700000" algn="tl">
                    <a:srgbClr val="000000"/>
                  </a:outerShdw>
                </a:effectLst>
              </a:rPr>
              <a:t>Galería para el público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eaLnBrk="1" fontAlgn="auto" hangingPunct="1">
              <a:spcAft>
                <a:spcPts val="0"/>
              </a:spcAft>
              <a:defRPr/>
            </a:pPr>
            <a:r>
              <a:rPr lang="es-MX" sz="5400" dirty="0" smtClean="0">
                <a:solidFill>
                  <a:srgbClr val="002060"/>
                </a:solidFill>
              </a:rPr>
              <a:t>Proceso inicial</a:t>
            </a:r>
          </a:p>
        </p:txBody>
      </p:sp>
      <p:sp>
        <p:nvSpPr>
          <p:cNvPr id="8"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14339" name="TextBox 3"/>
          <p:cNvSpPr txBox="1">
            <a:spLocks noChangeArrowheads="1"/>
          </p:cNvSpPr>
          <p:nvPr/>
        </p:nvSpPr>
        <p:spPr bwMode="auto">
          <a:xfrm>
            <a:off x="3810000" y="2438400"/>
            <a:ext cx="4114800" cy="1200150"/>
          </a:xfrm>
          <a:prstGeom prst="rect">
            <a:avLst/>
          </a:prstGeom>
          <a:noFill/>
          <a:ln w="9525">
            <a:noFill/>
            <a:miter lim="800000"/>
            <a:headEnd/>
            <a:tailEnd/>
          </a:ln>
        </p:spPr>
        <p:txBody>
          <a:bodyPr>
            <a:spAutoFit/>
          </a:bodyPr>
          <a:lstStyle/>
          <a:p>
            <a:pPr>
              <a:defRPr/>
            </a:pPr>
            <a:r>
              <a:rPr lang="es-MX" sz="3600" b="1" u="none" dirty="0">
                <a:effectLst>
                  <a:outerShdw blurRad="38100" dist="38100" dir="2700000" algn="tl">
                    <a:srgbClr val="000000"/>
                  </a:outerShdw>
                </a:effectLst>
              </a:rPr>
              <a:t>Detención o fianza</a:t>
            </a:r>
          </a:p>
        </p:txBody>
      </p:sp>
      <p:sp>
        <p:nvSpPr>
          <p:cNvPr id="14340" name="TextBox 4"/>
          <p:cNvSpPr txBox="1">
            <a:spLocks noChangeArrowheads="1"/>
          </p:cNvSpPr>
          <p:nvPr/>
        </p:nvSpPr>
        <p:spPr bwMode="auto">
          <a:xfrm>
            <a:off x="3733800" y="4495800"/>
            <a:ext cx="5257800" cy="1200150"/>
          </a:xfrm>
          <a:prstGeom prst="rect">
            <a:avLst/>
          </a:prstGeom>
          <a:noFill/>
          <a:ln w="9525">
            <a:noFill/>
            <a:miter lim="800000"/>
            <a:headEnd/>
            <a:tailEnd/>
          </a:ln>
        </p:spPr>
        <p:txBody>
          <a:bodyPr>
            <a:spAutoFit/>
          </a:bodyPr>
          <a:lstStyle/>
          <a:p>
            <a:pPr>
              <a:defRPr/>
            </a:pPr>
            <a:r>
              <a:rPr lang="es-MX" sz="3600" b="1" u="none">
                <a:effectLst>
                  <a:outerShdw blurRad="38100" dist="38100" dir="2700000" algn="tl">
                    <a:srgbClr val="000000"/>
                  </a:outerShdw>
                </a:effectLst>
              </a:rPr>
              <a:t>Ajenda de las audiencias judiciales</a:t>
            </a:r>
          </a:p>
        </p:txBody>
      </p:sp>
      <p:pic>
        <p:nvPicPr>
          <p:cNvPr id="52226" name="Picture 2" descr="C:\Documents and Settings\b000rlg.JUDICIAL\Local Settings\Temporary Internet Files\Content.IE5\SK692QPL\MC900290834[1].wmf"/>
          <p:cNvPicPr>
            <a:picLocks noChangeAspect="1" noChangeArrowheads="1"/>
          </p:cNvPicPr>
          <p:nvPr/>
        </p:nvPicPr>
        <p:blipFill>
          <a:blip r:embed="rId3" cstate="print"/>
          <a:srcRect/>
          <a:stretch>
            <a:fillRect/>
          </a:stretch>
        </p:blipFill>
        <p:spPr bwMode="auto">
          <a:xfrm>
            <a:off x="1371600" y="2133600"/>
            <a:ext cx="1981200" cy="1577975"/>
          </a:xfrm>
          <a:prstGeom prst="rect">
            <a:avLst/>
          </a:prstGeom>
          <a:noFill/>
          <a:ln w="9525">
            <a:noFill/>
            <a:miter lim="800000"/>
            <a:headEnd/>
            <a:tailEnd/>
          </a:ln>
        </p:spPr>
      </p:pic>
      <p:pic>
        <p:nvPicPr>
          <p:cNvPr id="52232" name="Picture 8" descr="C:\Documents and Settings\b000rlg.JUDICIAL\Local Settings\Temporary Internet Files\Content.IE5\HZC6IWGX\MC900434791[1].png"/>
          <p:cNvPicPr>
            <a:picLocks noChangeAspect="1" noChangeArrowheads="1"/>
          </p:cNvPicPr>
          <p:nvPr/>
        </p:nvPicPr>
        <p:blipFill>
          <a:blip r:embed="rId4" cstate="print"/>
          <a:srcRect/>
          <a:stretch>
            <a:fillRect/>
          </a:stretch>
        </p:blipFill>
        <p:spPr bwMode="auto">
          <a:xfrm>
            <a:off x="1600200" y="4267200"/>
            <a:ext cx="1828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eaLnBrk="1" fontAlgn="auto" hangingPunct="1">
              <a:spcAft>
                <a:spcPts val="0"/>
              </a:spcAft>
              <a:defRPr/>
            </a:pPr>
            <a:r>
              <a:rPr lang="es-MX" dirty="0" smtClean="0">
                <a:solidFill>
                  <a:srgbClr val="002060"/>
                </a:solidFill>
              </a:rPr>
              <a:t>Solicitud de documentos</a:t>
            </a:r>
          </a:p>
        </p:txBody>
      </p:sp>
      <p:sp>
        <p:nvSpPr>
          <p:cNvPr id="7"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14340" name="TextBox 4"/>
          <p:cNvSpPr txBox="1">
            <a:spLocks noChangeArrowheads="1"/>
          </p:cNvSpPr>
          <p:nvPr/>
        </p:nvSpPr>
        <p:spPr bwMode="auto">
          <a:xfrm>
            <a:off x="3276600" y="2133600"/>
            <a:ext cx="5715000" cy="1384300"/>
          </a:xfrm>
          <a:prstGeom prst="rect">
            <a:avLst/>
          </a:prstGeom>
          <a:noFill/>
          <a:ln w="9525">
            <a:noFill/>
            <a:miter lim="800000"/>
            <a:headEnd/>
            <a:tailEnd/>
          </a:ln>
        </p:spPr>
        <p:txBody>
          <a:bodyPr>
            <a:spAutoFit/>
          </a:bodyPr>
          <a:lstStyle/>
          <a:p>
            <a:pPr>
              <a:defRPr/>
            </a:pPr>
            <a:r>
              <a:rPr lang="es-MX" sz="2800" b="1" u="none" dirty="0">
                <a:effectLst>
                  <a:outerShdw blurRad="38100" dist="38100" dir="2700000" algn="tl">
                    <a:srgbClr val="000000"/>
                  </a:outerShdw>
                </a:effectLst>
              </a:rPr>
              <a:t>Un inmigrante puede solicitar documentos a través de la Ley de libertad de información</a:t>
            </a:r>
          </a:p>
        </p:txBody>
      </p:sp>
      <p:sp>
        <p:nvSpPr>
          <p:cNvPr id="10" name="TextBox 3"/>
          <p:cNvSpPr txBox="1">
            <a:spLocks noChangeArrowheads="1"/>
          </p:cNvSpPr>
          <p:nvPr/>
        </p:nvSpPr>
        <p:spPr bwMode="auto">
          <a:xfrm>
            <a:off x="3276600" y="3962400"/>
            <a:ext cx="5867400" cy="1384300"/>
          </a:xfrm>
          <a:prstGeom prst="rect">
            <a:avLst/>
          </a:prstGeom>
          <a:noFill/>
          <a:ln w="9525">
            <a:noFill/>
            <a:miter lim="800000"/>
            <a:headEnd/>
            <a:tailEnd/>
          </a:ln>
        </p:spPr>
        <p:txBody>
          <a:bodyPr>
            <a:spAutoFit/>
          </a:bodyPr>
          <a:lstStyle/>
          <a:p>
            <a:pPr>
              <a:defRPr/>
            </a:pPr>
            <a:r>
              <a:rPr lang="es-MX" sz="2800" b="1" u="none" dirty="0">
                <a:effectLst>
                  <a:outerShdw blurRad="38100" dist="38100" dir="2700000" algn="tl">
                    <a:srgbClr val="000000"/>
                  </a:outerShdw>
                </a:effectLst>
              </a:rPr>
              <a:t>La obtención de dichos documentos puede demorarse varios meses</a:t>
            </a:r>
          </a:p>
        </p:txBody>
      </p:sp>
      <p:pic>
        <p:nvPicPr>
          <p:cNvPr id="12298" name="Picture 10" descr="C:\Documents and Settings\b000rlg.JUDICIAL\Local Settings\Temporary Internet Files\Content.IE5\HZC6IWGX\MP910220868[1].jpg"/>
          <p:cNvPicPr>
            <a:picLocks noChangeAspect="1" noChangeArrowheads="1"/>
          </p:cNvPicPr>
          <p:nvPr/>
        </p:nvPicPr>
        <p:blipFill>
          <a:blip r:embed="rId3" cstate="print"/>
          <a:srcRect/>
          <a:stretch>
            <a:fillRect/>
          </a:stretch>
        </p:blipFill>
        <p:spPr bwMode="auto">
          <a:xfrm>
            <a:off x="457200" y="1905000"/>
            <a:ext cx="2514600" cy="3767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371600"/>
          </a:xfrm>
        </p:spPr>
        <p:txBody>
          <a:bodyPr/>
          <a:lstStyle/>
          <a:p>
            <a:pPr eaLnBrk="1" fontAlgn="auto" hangingPunct="1">
              <a:spcAft>
                <a:spcPts val="0"/>
              </a:spcAft>
              <a:defRPr/>
            </a:pPr>
            <a:r>
              <a:rPr lang="es-MX" dirty="0" smtClean="0">
                <a:solidFill>
                  <a:srgbClr val="002060"/>
                </a:solidFill>
              </a:rPr>
              <a:t>Juicio</a:t>
            </a:r>
          </a:p>
        </p:txBody>
      </p:sp>
      <p:sp>
        <p:nvSpPr>
          <p:cNvPr id="9"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14339" name="TextBox 3"/>
          <p:cNvSpPr txBox="1">
            <a:spLocks noChangeArrowheads="1"/>
          </p:cNvSpPr>
          <p:nvPr/>
        </p:nvSpPr>
        <p:spPr bwMode="auto">
          <a:xfrm>
            <a:off x="1828800" y="3657600"/>
            <a:ext cx="6019800" cy="584200"/>
          </a:xfrm>
          <a:prstGeom prst="rect">
            <a:avLst/>
          </a:prstGeom>
          <a:noFill/>
          <a:ln w="9525">
            <a:noFill/>
            <a:miter lim="800000"/>
            <a:headEnd/>
            <a:tailEnd/>
          </a:ln>
        </p:spPr>
        <p:txBody>
          <a:bodyPr>
            <a:spAutoFit/>
          </a:bodyPr>
          <a:lstStyle/>
          <a:p>
            <a:pPr algn="ctr">
              <a:defRPr/>
            </a:pPr>
            <a:r>
              <a:rPr lang="es-MX" sz="3200" b="1" u="none" dirty="0">
                <a:effectLst>
                  <a:outerShdw blurRad="38100" dist="38100" dir="2700000" algn="tl">
                    <a:srgbClr val="000000"/>
                  </a:outerShdw>
                </a:effectLst>
              </a:rPr>
              <a:t>Presentación de testimonio</a:t>
            </a:r>
          </a:p>
        </p:txBody>
      </p:sp>
      <p:sp>
        <p:nvSpPr>
          <p:cNvPr id="14340" name="TextBox 4"/>
          <p:cNvSpPr txBox="1">
            <a:spLocks noChangeArrowheads="1"/>
          </p:cNvSpPr>
          <p:nvPr/>
        </p:nvSpPr>
        <p:spPr bwMode="auto">
          <a:xfrm>
            <a:off x="381000" y="4343400"/>
            <a:ext cx="8458200" cy="584200"/>
          </a:xfrm>
          <a:prstGeom prst="rect">
            <a:avLst/>
          </a:prstGeom>
          <a:noFill/>
          <a:ln w="9525">
            <a:noFill/>
            <a:miter lim="800000"/>
            <a:headEnd/>
            <a:tailEnd/>
          </a:ln>
        </p:spPr>
        <p:txBody>
          <a:bodyPr>
            <a:spAutoFit/>
          </a:bodyPr>
          <a:lstStyle/>
          <a:p>
            <a:pPr algn="ctr">
              <a:defRPr/>
            </a:pPr>
            <a:r>
              <a:rPr lang="es-MX" sz="3200" b="1" u="none" dirty="0">
                <a:effectLst>
                  <a:outerShdw blurRad="38100" dist="38100" dir="2700000" algn="tl">
                    <a:srgbClr val="000000"/>
                  </a:outerShdw>
                </a:effectLst>
              </a:rPr>
              <a:t>Pruebas documentales</a:t>
            </a:r>
          </a:p>
        </p:txBody>
      </p:sp>
      <p:sp>
        <p:nvSpPr>
          <p:cNvPr id="14341" name="TextBox 5"/>
          <p:cNvSpPr txBox="1">
            <a:spLocks noChangeArrowheads="1"/>
          </p:cNvSpPr>
          <p:nvPr/>
        </p:nvSpPr>
        <p:spPr bwMode="auto">
          <a:xfrm>
            <a:off x="2667000" y="5715000"/>
            <a:ext cx="3733800" cy="584200"/>
          </a:xfrm>
          <a:prstGeom prst="rect">
            <a:avLst/>
          </a:prstGeom>
          <a:noFill/>
          <a:ln w="9525">
            <a:noFill/>
            <a:miter lim="800000"/>
            <a:headEnd/>
            <a:tailEnd/>
          </a:ln>
        </p:spPr>
        <p:txBody>
          <a:bodyPr>
            <a:spAutoFit/>
          </a:bodyPr>
          <a:lstStyle/>
          <a:p>
            <a:pPr algn="ctr">
              <a:defRPr/>
            </a:pPr>
            <a:r>
              <a:rPr lang="es-MX" sz="3200" b="1" u="none" dirty="0">
                <a:effectLst>
                  <a:outerShdw blurRad="38100" dist="38100" dir="2700000" algn="tl">
                    <a:srgbClr val="000000"/>
                  </a:outerShdw>
                </a:effectLst>
              </a:rPr>
              <a:t>Fallo</a:t>
            </a:r>
          </a:p>
        </p:txBody>
      </p:sp>
      <p:pic>
        <p:nvPicPr>
          <p:cNvPr id="34823" name="Picture 8" descr="C:\Documents and Settings\b000rlg.JUDICIAL\Local Settings\Temporary Internet Files\Content.IE5\XN180006\MC900287624[1].wmf"/>
          <p:cNvPicPr>
            <a:picLocks noChangeAspect="1" noChangeArrowheads="1"/>
          </p:cNvPicPr>
          <p:nvPr/>
        </p:nvPicPr>
        <p:blipFill>
          <a:blip r:embed="rId3" cstate="print"/>
          <a:srcRect/>
          <a:stretch>
            <a:fillRect/>
          </a:stretch>
        </p:blipFill>
        <p:spPr bwMode="auto">
          <a:xfrm>
            <a:off x="2971800" y="1219200"/>
            <a:ext cx="3124200" cy="2324100"/>
          </a:xfrm>
          <a:prstGeom prst="rect">
            <a:avLst/>
          </a:prstGeom>
          <a:noFill/>
          <a:ln w="9525">
            <a:noFill/>
            <a:miter lim="800000"/>
            <a:headEnd/>
            <a:tailEnd/>
          </a:ln>
        </p:spPr>
      </p:pic>
      <p:sp>
        <p:nvSpPr>
          <p:cNvPr id="10" name="TextBox 3"/>
          <p:cNvSpPr txBox="1">
            <a:spLocks noChangeArrowheads="1"/>
          </p:cNvSpPr>
          <p:nvPr/>
        </p:nvSpPr>
        <p:spPr bwMode="auto">
          <a:xfrm>
            <a:off x="2209800" y="5029200"/>
            <a:ext cx="4724400" cy="584200"/>
          </a:xfrm>
          <a:prstGeom prst="rect">
            <a:avLst/>
          </a:prstGeom>
          <a:noFill/>
          <a:ln w="9525">
            <a:noFill/>
            <a:miter lim="800000"/>
            <a:headEnd/>
            <a:tailEnd/>
          </a:ln>
        </p:spPr>
        <p:txBody>
          <a:bodyPr>
            <a:spAutoFit/>
          </a:bodyPr>
          <a:lstStyle/>
          <a:p>
            <a:pPr algn="ctr">
              <a:defRPr/>
            </a:pPr>
            <a:r>
              <a:rPr lang="es-MX" sz="3200" b="1" u="none" dirty="0">
                <a:effectLst>
                  <a:outerShdw blurRad="38100" dist="38100" dir="2700000" algn="tl">
                    <a:srgbClr val="000000"/>
                  </a:outerShdw>
                </a:effectLst>
              </a:rPr>
              <a:t>Argumentos legales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75490" name="Rectangle 2"/>
          <p:cNvSpPr>
            <a:spLocks noGrp="1" noChangeArrowheads="1"/>
          </p:cNvSpPr>
          <p:nvPr>
            <p:ph type="title" idx="4294967295"/>
          </p:nvPr>
        </p:nvSpPr>
        <p:spPr>
          <a:xfrm>
            <a:off x="0" y="381000"/>
            <a:ext cx="8229600" cy="1371600"/>
          </a:xfrm>
        </p:spPr>
        <p:txBody>
          <a:bodyPr/>
          <a:lstStyle/>
          <a:p>
            <a:pPr eaLnBrk="1" fontAlgn="auto" hangingPunct="1">
              <a:spcAft>
                <a:spcPts val="0"/>
              </a:spcAft>
              <a:defRPr/>
            </a:pPr>
            <a:r>
              <a:rPr lang="es-MX" sz="3600" dirty="0" smtClean="0">
                <a:solidFill>
                  <a:srgbClr val="002060"/>
                </a:solidFill>
              </a:rPr>
              <a:t>Los tribunales de inmigración </a:t>
            </a:r>
            <a:br>
              <a:rPr lang="es-MX" sz="3600" dirty="0" smtClean="0">
                <a:solidFill>
                  <a:srgbClr val="002060"/>
                </a:solidFill>
              </a:rPr>
            </a:br>
            <a:r>
              <a:rPr lang="es-MX" sz="3600" dirty="0" smtClean="0">
                <a:solidFill>
                  <a:srgbClr val="002060"/>
                </a:solidFill>
              </a:rPr>
              <a:t>deben seguir las siguientes leyes</a:t>
            </a:r>
            <a:endParaRPr lang="es-MX" sz="3600" u="sng" dirty="0" smtClean="0">
              <a:solidFill>
                <a:srgbClr val="002060"/>
              </a:solidFill>
            </a:endParaRPr>
          </a:p>
        </p:txBody>
      </p:sp>
      <p:sp>
        <p:nvSpPr>
          <p:cNvPr id="35845" name="Rectangle 3"/>
          <p:cNvSpPr>
            <a:spLocks noGrp="1" noChangeArrowheads="1"/>
          </p:cNvSpPr>
          <p:nvPr>
            <p:ph type="body" idx="4294967295"/>
          </p:nvPr>
        </p:nvSpPr>
        <p:spPr>
          <a:xfrm>
            <a:off x="2895600" y="2209800"/>
            <a:ext cx="6248400" cy="3886200"/>
          </a:xfrm>
        </p:spPr>
        <p:txBody>
          <a:bodyPr/>
          <a:lstStyle/>
          <a:p>
            <a:pPr eaLnBrk="1" hangingPunct="1">
              <a:lnSpc>
                <a:spcPct val="90000"/>
              </a:lnSpc>
              <a:spcBef>
                <a:spcPct val="0"/>
              </a:spcBef>
              <a:spcAft>
                <a:spcPct val="70000"/>
              </a:spcAft>
              <a:buFont typeface="Wingdings" pitchFamily="2" charset="2"/>
              <a:buNone/>
            </a:pPr>
            <a:r>
              <a:rPr lang="es-MX" sz="2400" b="1" dirty="0" smtClean="0">
                <a:effectLst>
                  <a:outerShdw blurRad="50800" dist="38100" dir="2700000" algn="tl" rotWithShape="0">
                    <a:srgbClr val="000000"/>
                  </a:outerShdw>
                </a:effectLst>
                <a:latin typeface="Tahoma"/>
                <a:cs typeface="Tahoma"/>
              </a:rPr>
              <a:t>Constitución de los Estados Unidos</a:t>
            </a:r>
          </a:p>
          <a:p>
            <a:pPr eaLnBrk="1" hangingPunct="1">
              <a:lnSpc>
                <a:spcPct val="90000"/>
              </a:lnSpc>
              <a:spcBef>
                <a:spcPct val="0"/>
              </a:spcBef>
              <a:spcAft>
                <a:spcPct val="70000"/>
              </a:spcAft>
              <a:buFont typeface="Wingdings" pitchFamily="2" charset="2"/>
              <a:buNone/>
            </a:pPr>
            <a:r>
              <a:rPr lang="es-MX" sz="2400" b="1" dirty="0" smtClean="0">
                <a:effectLst>
                  <a:outerShdw blurRad="50800" dist="38100" dir="2700000" algn="tl" rotWithShape="0">
                    <a:srgbClr val="000000"/>
                  </a:outerShdw>
                </a:effectLst>
                <a:latin typeface="Tahoma"/>
                <a:cs typeface="Tahoma"/>
              </a:rPr>
              <a:t>Leyes de los Estados Unidos</a:t>
            </a:r>
          </a:p>
          <a:p>
            <a:pPr eaLnBrk="1" hangingPunct="1">
              <a:lnSpc>
                <a:spcPct val="90000"/>
              </a:lnSpc>
              <a:spcBef>
                <a:spcPct val="0"/>
              </a:spcBef>
              <a:spcAft>
                <a:spcPct val="70000"/>
              </a:spcAft>
              <a:buFont typeface="Wingdings" pitchFamily="2" charset="2"/>
              <a:buNone/>
            </a:pPr>
            <a:r>
              <a:rPr lang="es-MX" sz="2400" b="1" dirty="0" smtClean="0">
                <a:effectLst>
                  <a:outerShdw blurRad="50800" dist="38100" dir="2700000" algn="tl" rotWithShape="0">
                    <a:srgbClr val="000000"/>
                  </a:outerShdw>
                </a:effectLst>
                <a:latin typeface="Tahoma"/>
                <a:cs typeface="Tahoma"/>
              </a:rPr>
              <a:t>Normas y reglamentos de las entidades de los Estados Unidos</a:t>
            </a:r>
          </a:p>
          <a:p>
            <a:pPr eaLnBrk="1" hangingPunct="1">
              <a:lnSpc>
                <a:spcPct val="90000"/>
              </a:lnSpc>
              <a:spcBef>
                <a:spcPct val="0"/>
              </a:spcBef>
              <a:spcAft>
                <a:spcPct val="70000"/>
              </a:spcAft>
              <a:buFont typeface="Wingdings" pitchFamily="2" charset="2"/>
              <a:buNone/>
            </a:pPr>
            <a:r>
              <a:rPr lang="es-MX" sz="2400" b="1" dirty="0" smtClean="0">
                <a:effectLst>
                  <a:outerShdw blurRad="50800" dist="38100" dir="2700000" algn="tl" rotWithShape="0">
                    <a:srgbClr val="000000"/>
                  </a:outerShdw>
                </a:effectLst>
                <a:latin typeface="Tahoma"/>
                <a:cs typeface="Tahoma"/>
              </a:rPr>
              <a:t>Fallos anteriores del Consejo de Apelaciones Inmigratorias y del Tribunal Federal de Apelaciones</a:t>
            </a:r>
          </a:p>
        </p:txBody>
      </p:sp>
      <p:pic>
        <p:nvPicPr>
          <p:cNvPr id="35846" name="Picture 2" descr="C:\Documents and Settings\b000rlg.JUDICIAL\Local Settings\Temporary Internet Files\Content.IE5\SK692QPL\MP900408864[1].jpg"/>
          <p:cNvPicPr>
            <a:picLocks noChangeAspect="1" noChangeArrowheads="1"/>
          </p:cNvPicPr>
          <p:nvPr/>
        </p:nvPicPr>
        <p:blipFill>
          <a:blip r:embed="rId3" cstate="print"/>
          <a:srcRect/>
          <a:stretch>
            <a:fillRect/>
          </a:stretch>
        </p:blipFill>
        <p:spPr bwMode="auto">
          <a:xfrm>
            <a:off x="304800" y="22860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75490" name="Rectangle 2"/>
          <p:cNvSpPr>
            <a:spLocks noGrp="1" noChangeArrowheads="1"/>
          </p:cNvSpPr>
          <p:nvPr>
            <p:ph type="title" idx="4294967295"/>
          </p:nvPr>
        </p:nvSpPr>
        <p:spPr>
          <a:xfrm>
            <a:off x="0" y="152400"/>
            <a:ext cx="8229600" cy="1371600"/>
          </a:xfrm>
        </p:spPr>
        <p:txBody>
          <a:bodyPr/>
          <a:lstStyle/>
          <a:p>
            <a:pPr eaLnBrk="1" fontAlgn="auto" hangingPunct="1">
              <a:spcAft>
                <a:spcPts val="0"/>
              </a:spcAft>
              <a:defRPr/>
            </a:pPr>
            <a:r>
              <a:rPr lang="es-MX" sz="4000" dirty="0" smtClean="0">
                <a:solidFill>
                  <a:srgbClr val="002060"/>
                </a:solidFill>
              </a:rPr>
              <a:t>Fallo del juez de inmigración</a:t>
            </a:r>
            <a:endParaRPr lang="es-MX" sz="4000" u="sng" dirty="0" smtClean="0">
              <a:solidFill>
                <a:srgbClr val="002060"/>
              </a:solidFill>
            </a:endParaRPr>
          </a:p>
        </p:txBody>
      </p:sp>
      <p:sp>
        <p:nvSpPr>
          <p:cNvPr id="575491" name="Rectangle 3"/>
          <p:cNvSpPr>
            <a:spLocks noGrp="1" noChangeArrowheads="1"/>
          </p:cNvSpPr>
          <p:nvPr>
            <p:ph type="body" idx="4294967295"/>
          </p:nvPr>
        </p:nvSpPr>
        <p:spPr>
          <a:xfrm>
            <a:off x="457200" y="1981200"/>
            <a:ext cx="5638800" cy="762000"/>
          </a:xfrm>
        </p:spPr>
        <p:txBody>
          <a:bodyPr/>
          <a:lstStyle/>
          <a:p>
            <a:pPr marL="0" indent="0" eaLnBrk="1" hangingPunct="1">
              <a:lnSpc>
                <a:spcPct val="90000"/>
              </a:lnSpc>
              <a:spcBef>
                <a:spcPct val="0"/>
              </a:spcBef>
              <a:spcAft>
                <a:spcPct val="70000"/>
              </a:spcAft>
              <a:buFont typeface="Wingdings" pitchFamily="2" charset="2"/>
              <a:buNone/>
            </a:pPr>
            <a:r>
              <a:rPr lang="es-MX" sz="3200" b="1" dirty="0" smtClean="0">
                <a:effectLst>
                  <a:outerShdw blurRad="38100" dist="38100" dir="2700000" algn="tl" rotWithShape="0">
                    <a:srgbClr val="000000"/>
                  </a:outerShdw>
                </a:effectLst>
                <a:latin typeface="Tahoma"/>
                <a:cs typeface="Tahoma"/>
              </a:rPr>
              <a:t>Expulsion (Deportación)</a:t>
            </a: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n-US"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n-US" b="1" dirty="0" smtClean="0">
              <a:solidFill>
                <a:srgbClr val="9CBEDF"/>
              </a:solidFill>
              <a:effectLst>
                <a:outerShdw blurRad="38100" dist="38100" dir="2700000" algn="tl" rotWithShape="0">
                  <a:srgbClr val="000000"/>
                </a:outerShdw>
              </a:effectLst>
              <a:latin typeface="Tahoma"/>
              <a:cs typeface="Tahoma"/>
            </a:endParaRPr>
          </a:p>
        </p:txBody>
      </p:sp>
      <p:pic>
        <p:nvPicPr>
          <p:cNvPr id="38918" name="Picture 3" descr="C:\Documents and Settings\b000rlg.JUDICIAL\Local Settings\Temporary Internet Files\Content.IE5\SK692QPL\MC900233442[1].wmf"/>
          <p:cNvPicPr>
            <a:picLocks noChangeAspect="1" noChangeArrowheads="1"/>
          </p:cNvPicPr>
          <p:nvPr/>
        </p:nvPicPr>
        <p:blipFill>
          <a:blip r:embed="rId3" cstate="print"/>
          <a:srcRect/>
          <a:stretch>
            <a:fillRect/>
          </a:stretch>
        </p:blipFill>
        <p:spPr bwMode="auto">
          <a:xfrm>
            <a:off x="5181600" y="2286000"/>
            <a:ext cx="3446463" cy="3657600"/>
          </a:xfrm>
          <a:prstGeom prst="rect">
            <a:avLst/>
          </a:prstGeom>
          <a:noFill/>
          <a:ln w="9525">
            <a:noFill/>
            <a:miter lim="800000"/>
            <a:headEnd/>
            <a:tailEnd/>
          </a:ln>
        </p:spPr>
      </p:pic>
      <p:sp>
        <p:nvSpPr>
          <p:cNvPr id="8" name="Rectangle 3"/>
          <p:cNvSpPr txBox="1">
            <a:spLocks noChangeArrowheads="1"/>
          </p:cNvSpPr>
          <p:nvPr/>
        </p:nvSpPr>
        <p:spPr bwMode="auto">
          <a:xfrm>
            <a:off x="457200" y="3200400"/>
            <a:ext cx="5638800" cy="762000"/>
          </a:xfrm>
          <a:prstGeom prst="rect">
            <a:avLst/>
          </a:prstGeom>
          <a:noFill/>
          <a:ln w="9525">
            <a:noFill/>
            <a:miter lim="800000"/>
            <a:headEnd/>
            <a:tailEnd/>
          </a:ln>
          <a:effectLst/>
        </p:spPr>
        <p:txBody>
          <a:bodyPr/>
          <a:lstStyle/>
          <a:p>
            <a:pPr marL="342900" indent="-342900" eaLnBrk="1" hangingPunct="1">
              <a:lnSpc>
                <a:spcPct val="90000"/>
              </a:lnSpc>
              <a:spcAft>
                <a:spcPct val="70000"/>
              </a:spcAft>
              <a:buClr>
                <a:schemeClr val="hlink"/>
              </a:buClr>
              <a:buSzPct val="65000"/>
              <a:defRPr/>
            </a:pPr>
            <a:r>
              <a:rPr lang="es-MX" sz="3200" b="1" u="none" kern="0" dirty="0">
                <a:effectLst>
                  <a:outerShdw blurRad="38100" dist="38100" dir="2700000" algn="tl">
                    <a:srgbClr val="000000"/>
                  </a:outerShdw>
                </a:effectLst>
                <a:ea typeface="+mn-ea"/>
              </a:rPr>
              <a:t>Salida voluntaria</a:t>
            </a: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solidFill>
                <a:srgbClr val="9CBEDF"/>
              </a:solidFill>
              <a:effectLst>
                <a:outerShdw blurRad="38100" dist="38100" dir="2700000" algn="tl">
                  <a:srgbClr val="000000"/>
                </a:outerShdw>
              </a:effectLst>
              <a:latin typeface="+mn-lt"/>
              <a:ea typeface="+mn-ea"/>
            </a:endParaRP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solidFill>
                <a:srgbClr val="9CBEDF"/>
              </a:solidFill>
              <a:effectLst>
                <a:outerShdw blurRad="38100" dist="38100" dir="2700000" algn="tl">
                  <a:srgbClr val="000000"/>
                </a:outerShdw>
              </a:effectLst>
              <a:latin typeface="+mn-lt"/>
              <a:ea typeface="+mn-ea"/>
            </a:endParaRPr>
          </a:p>
        </p:txBody>
      </p:sp>
      <p:sp>
        <p:nvSpPr>
          <p:cNvPr id="9" name="Rectangle 3"/>
          <p:cNvSpPr txBox="1">
            <a:spLocks noChangeArrowheads="1"/>
          </p:cNvSpPr>
          <p:nvPr/>
        </p:nvSpPr>
        <p:spPr bwMode="auto">
          <a:xfrm>
            <a:off x="457200" y="4495800"/>
            <a:ext cx="5638800" cy="762000"/>
          </a:xfrm>
          <a:prstGeom prst="rect">
            <a:avLst/>
          </a:prstGeom>
          <a:noFill/>
          <a:ln w="9525">
            <a:noFill/>
            <a:miter lim="800000"/>
            <a:headEnd/>
            <a:tailEnd/>
          </a:ln>
          <a:effectLst/>
        </p:spPr>
        <p:txBody>
          <a:bodyPr/>
          <a:lstStyle/>
          <a:p>
            <a:pPr marL="58738" indent="-58738" eaLnBrk="1" hangingPunct="1">
              <a:lnSpc>
                <a:spcPct val="90000"/>
              </a:lnSpc>
              <a:spcAft>
                <a:spcPct val="70000"/>
              </a:spcAft>
              <a:buClr>
                <a:schemeClr val="hlink"/>
              </a:buClr>
              <a:buSzPct val="65000"/>
              <a:buFont typeface="Wingdings" pitchFamily="2" charset="2"/>
              <a:buNone/>
              <a:defRPr/>
            </a:pPr>
            <a:r>
              <a:rPr lang="es-MX" sz="3200" b="1" u="none" kern="0" dirty="0">
                <a:effectLst>
                  <a:outerShdw blurRad="38100" dist="38100" dir="2700000" algn="tl">
                    <a:srgbClr val="000000"/>
                  </a:outerShdw>
                </a:effectLst>
                <a:latin typeface="Tahoma"/>
                <a:ea typeface="+mn-ea"/>
                <a:cs typeface="Tahoma"/>
              </a:rPr>
              <a:t>El acusado puede permanecer en los Estados Unidos</a:t>
            </a: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effectLst>
                <a:outerShdw blurRad="38100" dist="38100" dir="2700000" algn="tl">
                  <a:srgbClr val="000000"/>
                </a:outerShdw>
              </a:effectLst>
              <a:latin typeface="Tahoma"/>
              <a:ea typeface="+mn-e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Text Box 3"/>
          <p:cNvSpPr txBox="1">
            <a:spLocks noChangeArrowheads="1"/>
          </p:cNvSpPr>
          <p:nvPr/>
        </p:nvSpPr>
        <p:spPr bwMode="auto">
          <a:xfrm>
            <a:off x="1295400" y="304800"/>
            <a:ext cx="6553200" cy="830997"/>
          </a:xfrm>
          <a:prstGeom prst="rect">
            <a:avLst/>
          </a:prstGeom>
          <a:noFill/>
          <a:ln w="9525">
            <a:noFill/>
            <a:miter lim="800000"/>
            <a:headEnd/>
            <a:tailEnd/>
          </a:ln>
          <a:effectLst/>
        </p:spPr>
        <p:txBody>
          <a:bodyPr>
            <a:spAutoFit/>
          </a:bodyPr>
          <a:lstStyle/>
          <a:p>
            <a:pPr algn="ctr">
              <a:spcBef>
                <a:spcPct val="50000"/>
              </a:spcBef>
              <a:defRPr/>
            </a:pPr>
            <a:r>
              <a:rPr lang="es-MX" sz="2400" b="1" u="none" dirty="0">
                <a:solidFill>
                  <a:srgbClr val="002060"/>
                </a:solidFill>
                <a:effectLst>
                  <a:outerShdw blurRad="38100" dist="38100" dir="2700000" algn="tl">
                    <a:srgbClr val="000000"/>
                  </a:outerShdw>
                </a:effectLst>
                <a:latin typeface="Georgia" pitchFamily="18" charset="0"/>
              </a:rPr>
              <a:t>JUSTICIA PARA TODOS POR IGUAL DE ACUERDO A LA LEY</a:t>
            </a:r>
          </a:p>
        </p:txBody>
      </p:sp>
      <p:pic>
        <p:nvPicPr>
          <p:cNvPr id="3080" name="Picture 7"/>
          <p:cNvPicPr>
            <a:picLocks noChangeAspect="1" noChangeArrowheads="1"/>
          </p:cNvPicPr>
          <p:nvPr/>
        </p:nvPicPr>
        <p:blipFill>
          <a:blip r:embed="rId3" cstate="print"/>
          <a:srcRect/>
          <a:stretch>
            <a:fillRect/>
          </a:stretch>
        </p:blipFill>
        <p:spPr bwMode="auto">
          <a:xfrm>
            <a:off x="304800" y="1600200"/>
            <a:ext cx="2438400" cy="2955925"/>
          </a:xfrm>
          <a:prstGeom prst="rect">
            <a:avLst/>
          </a:prstGeom>
          <a:noFill/>
          <a:ln w="9525">
            <a:noFill/>
            <a:miter lim="800000"/>
            <a:headEnd/>
            <a:tailEnd/>
          </a:ln>
          <a:effectLst>
            <a:outerShdw dist="190500" dir="2700000" algn="tl" rotWithShape="0">
              <a:srgbClr val="808080">
                <a:alpha val="39999"/>
              </a:srgbClr>
            </a:outerShdw>
          </a:effectLst>
        </p:spPr>
      </p:pic>
      <p:sp>
        <p:nvSpPr>
          <p:cNvPr id="10" name="Title 1"/>
          <p:cNvSpPr txBox="1">
            <a:spLocks/>
          </p:cNvSpPr>
          <p:nvPr/>
        </p:nvSpPr>
        <p:spPr>
          <a:xfrm>
            <a:off x="2743200" y="2819400"/>
            <a:ext cx="762000" cy="381000"/>
          </a:xfrm>
          <a:prstGeom prst="rect">
            <a:avLst/>
          </a:prstGeom>
        </p:spPr>
        <p:txBody>
          <a:bodyPr/>
          <a:lstStyle/>
          <a:p>
            <a:pPr algn="ctr">
              <a:defRPr/>
            </a:pPr>
            <a:endParaRPr lang="en-US" u="none" kern="0" dirty="0">
              <a:solidFill>
                <a:schemeClr val="tx2"/>
              </a:solidFill>
              <a:effectLst>
                <a:outerShdw blurRad="38100" dist="38100" dir="2700000" algn="tl">
                  <a:srgbClr val="000000"/>
                </a:outerShdw>
              </a:effectLst>
              <a:latin typeface="+mj-lt"/>
              <a:ea typeface="+mj-ea"/>
              <a:cs typeface="+mj-cs"/>
            </a:endParaRPr>
          </a:p>
        </p:txBody>
      </p:sp>
      <p:pic>
        <p:nvPicPr>
          <p:cNvPr id="8" name="Content Placeholder 4" descr="U.S. Constitution.jpg"/>
          <p:cNvPicPr>
            <a:picLocks noChangeAspect="1"/>
          </p:cNvPicPr>
          <p:nvPr/>
        </p:nvPicPr>
        <p:blipFill>
          <a:blip r:embed="rId4" cstate="print"/>
          <a:srcRect/>
          <a:stretch>
            <a:fillRect/>
          </a:stretch>
        </p:blipFill>
        <p:spPr bwMode="auto">
          <a:xfrm>
            <a:off x="2438400" y="2209800"/>
            <a:ext cx="2743200" cy="3379788"/>
          </a:xfrm>
          <a:prstGeom prst="rect">
            <a:avLst/>
          </a:prstGeom>
          <a:noFill/>
          <a:ln w="9525">
            <a:noFill/>
            <a:miter lim="800000"/>
            <a:headEnd/>
            <a:tailEnd/>
          </a:ln>
          <a:effectLst>
            <a:outerShdw dist="190500" dir="2700000" algn="tl" rotWithShape="0">
              <a:srgbClr val="808080">
                <a:alpha val="39999"/>
              </a:srgbClr>
            </a:outerShdw>
          </a:effectLst>
        </p:spPr>
      </p:pic>
      <p:pic>
        <p:nvPicPr>
          <p:cNvPr id="2" name="Picture 1"/>
          <p:cNvPicPr>
            <a:picLocks noChangeAspect="1"/>
          </p:cNvPicPr>
          <p:nvPr/>
        </p:nvPicPr>
        <p:blipFill>
          <a:blip r:embed="rId5" cstate="print"/>
          <a:srcRect/>
          <a:stretch>
            <a:fillRect/>
          </a:stretch>
        </p:blipFill>
        <p:spPr bwMode="auto">
          <a:xfrm>
            <a:off x="4191000" y="3962400"/>
            <a:ext cx="4673600" cy="2270125"/>
          </a:xfrm>
          <a:prstGeom prst="rect">
            <a:avLst/>
          </a:prstGeom>
          <a:noFill/>
          <a:ln w="9525">
            <a:noFill/>
            <a:miter lim="800000"/>
            <a:headEnd/>
            <a:tailEnd/>
          </a:ln>
          <a:effectLst>
            <a:outerShdw dist="190500" dir="2700000" algn="tl" rotWithShape="0">
              <a:srgbClr val="808080">
                <a:alpha val="39999"/>
              </a:srgbClr>
            </a:outerShdw>
          </a:effectLst>
        </p:spPr>
      </p:pic>
      <p:sp>
        <p:nvSpPr>
          <p:cNvPr id="11" name="Footer Placeholder 2"/>
          <p:cNvSpPr>
            <a:spLocks noGrp="1"/>
          </p:cNvSpPr>
          <p:nvPr>
            <p:ph type="ftr" sz="quarter" idx="4294967295"/>
          </p:nvPr>
        </p:nvSpPr>
        <p:spPr>
          <a:xfrm>
            <a:off x="1981200" y="6416675"/>
            <a:ext cx="5791200" cy="365125"/>
          </a:xfrm>
          <a:prstGeom prst="rect">
            <a:avLst/>
          </a:prstGeom>
        </p:spPr>
        <p:txBody>
          <a:bodyPr vert="horz" anchor="b"/>
          <a:lstStyle>
            <a:lvl1pPr algn="ctr" eaLnBrk="1" latinLnBrk="0" hangingPunct="1">
              <a:defRPr kumimoji="0" sz="1100">
                <a:solidFill>
                  <a:schemeClr val="tx1">
                    <a:shade val="50000"/>
                  </a:schemeClr>
                </a:solidFill>
              </a:defRPr>
            </a:lvl1pPr>
          </a:lstStyle>
          <a:p>
            <a:pPr>
              <a:defRPr/>
            </a:pPr>
            <a:r>
              <a:rPr lang="en-US" dirty="0" smtClean="0"/>
              <a:t>Copyright © 2013 by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228600"/>
            <a:ext cx="8229600" cy="1371600"/>
          </a:xfrm>
        </p:spPr>
        <p:txBody>
          <a:bodyPr/>
          <a:lstStyle/>
          <a:p>
            <a:pPr eaLnBrk="1" fontAlgn="auto" hangingPunct="1">
              <a:spcAft>
                <a:spcPts val="0"/>
              </a:spcAft>
              <a:defRPr/>
            </a:pPr>
            <a:r>
              <a:rPr lang="es-MX" sz="4000" dirty="0" smtClean="0">
                <a:solidFill>
                  <a:srgbClr val="002060"/>
                </a:solidFill>
              </a:rPr>
              <a:t>El Tribunal de Inmigración </a:t>
            </a:r>
            <a:br>
              <a:rPr lang="es-MX" sz="4000" dirty="0" smtClean="0">
                <a:solidFill>
                  <a:srgbClr val="002060"/>
                </a:solidFill>
              </a:rPr>
            </a:br>
            <a:r>
              <a:rPr lang="es-MX" sz="4000" dirty="0" smtClean="0">
                <a:solidFill>
                  <a:srgbClr val="002060"/>
                </a:solidFill>
              </a:rPr>
              <a:t>no tiene la última palabra</a:t>
            </a:r>
          </a:p>
        </p:txBody>
      </p:sp>
      <p:sp>
        <p:nvSpPr>
          <p:cNvPr id="18"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457200" y="6096000"/>
            <a:ext cx="4038600" cy="461963"/>
          </a:xfrm>
          <a:prstGeom prst="rect">
            <a:avLst/>
          </a:prstGeom>
          <a:noFill/>
          <a:ln w="9525">
            <a:noFill/>
            <a:miter lim="800000"/>
            <a:headEnd/>
            <a:tailEnd/>
          </a:ln>
          <a:effectLst/>
        </p:spPr>
        <p:txBody>
          <a:bodyPr>
            <a:spAutoFit/>
          </a:bodyPr>
          <a:lstStyle/>
          <a:p>
            <a:pPr algn="ctr" eaLnBrk="1" hangingPunct="1">
              <a:defRPr/>
            </a:pPr>
            <a:r>
              <a:rPr lang="es-MX" sz="2400" b="1" u="none">
                <a:effectLst>
                  <a:outerShdw blurRad="38100" dist="38100" dir="2700000" algn="tl">
                    <a:srgbClr val="000000"/>
                  </a:outerShdw>
                </a:effectLst>
              </a:rPr>
              <a:t>Juez de inmigración</a:t>
            </a:r>
          </a:p>
        </p:txBody>
      </p:sp>
      <p:sp>
        <p:nvSpPr>
          <p:cNvPr id="39941"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pic>
        <p:nvPicPr>
          <p:cNvPr id="39942" name="Picture 6"/>
          <p:cNvPicPr>
            <a:picLocks noChangeAspect="1"/>
          </p:cNvPicPr>
          <p:nvPr/>
        </p:nvPicPr>
        <p:blipFill>
          <a:blip r:embed="rId3" cstate="print"/>
          <a:srcRect/>
          <a:stretch>
            <a:fillRect/>
          </a:stretch>
        </p:blipFill>
        <p:spPr bwMode="auto">
          <a:xfrm>
            <a:off x="609600" y="3124200"/>
            <a:ext cx="3810000"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228600"/>
            <a:ext cx="8229600" cy="1371600"/>
          </a:xfrm>
        </p:spPr>
        <p:txBody>
          <a:bodyPr/>
          <a:lstStyle/>
          <a:p>
            <a:pPr eaLnBrk="1" fontAlgn="auto" hangingPunct="1">
              <a:spcAft>
                <a:spcPts val="0"/>
              </a:spcAft>
              <a:defRPr/>
            </a:pPr>
            <a:r>
              <a:rPr lang="es-MX" sz="4000" dirty="0" smtClean="0">
                <a:solidFill>
                  <a:srgbClr val="002060"/>
                </a:solidFill>
              </a:rPr>
              <a:t>El Tribunal de Inmigración </a:t>
            </a:r>
            <a:br>
              <a:rPr lang="es-MX" sz="4000" dirty="0" smtClean="0">
                <a:solidFill>
                  <a:srgbClr val="002060"/>
                </a:solidFill>
              </a:rPr>
            </a:br>
            <a:r>
              <a:rPr lang="es-MX" sz="4000" dirty="0" smtClean="0">
                <a:solidFill>
                  <a:srgbClr val="002060"/>
                </a:solidFill>
              </a:rPr>
              <a:t>no tiene la última palabra</a:t>
            </a:r>
          </a:p>
        </p:txBody>
      </p:sp>
      <p:sp>
        <p:nvSpPr>
          <p:cNvPr id="18"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508955" name="Text Box 27"/>
          <p:cNvSpPr txBox="1">
            <a:spLocks noChangeArrowheads="1"/>
          </p:cNvSpPr>
          <p:nvPr/>
        </p:nvSpPr>
        <p:spPr bwMode="auto">
          <a:xfrm>
            <a:off x="457200" y="6096000"/>
            <a:ext cx="4038600" cy="461963"/>
          </a:xfrm>
          <a:prstGeom prst="rect">
            <a:avLst/>
          </a:prstGeom>
          <a:noFill/>
          <a:ln w="9525">
            <a:noFill/>
            <a:miter lim="800000"/>
            <a:headEnd/>
            <a:tailEnd/>
          </a:ln>
          <a:effectLst/>
        </p:spPr>
        <p:txBody>
          <a:bodyPr>
            <a:spAutoFit/>
          </a:bodyPr>
          <a:lstStyle/>
          <a:p>
            <a:pPr algn="ctr" eaLnBrk="1" hangingPunct="1">
              <a:defRPr/>
            </a:pPr>
            <a:r>
              <a:rPr lang="es-MX" sz="2400" b="1" u="none" dirty="0">
                <a:effectLst>
                  <a:outerShdw blurRad="38100" dist="38100" dir="2700000" algn="tl">
                    <a:srgbClr val="000000"/>
                  </a:outerShdw>
                </a:effectLst>
              </a:rPr>
              <a:t>Juez de inmigración</a:t>
            </a:r>
          </a:p>
        </p:txBody>
      </p:sp>
      <p:sp>
        <p:nvSpPr>
          <p:cNvPr id="508956" name="Text Box 28"/>
          <p:cNvSpPr txBox="1">
            <a:spLocks noChangeArrowheads="1"/>
          </p:cNvSpPr>
          <p:nvPr/>
        </p:nvSpPr>
        <p:spPr bwMode="auto">
          <a:xfrm>
            <a:off x="533400" y="3581400"/>
            <a:ext cx="4267200" cy="830263"/>
          </a:xfrm>
          <a:prstGeom prst="rect">
            <a:avLst/>
          </a:prstGeom>
          <a:noFill/>
          <a:ln w="9525">
            <a:noFill/>
            <a:miter lim="800000"/>
            <a:headEnd/>
            <a:tailEnd/>
          </a:ln>
        </p:spPr>
        <p:txBody>
          <a:bodyPr>
            <a:spAutoFit/>
          </a:bodyPr>
          <a:lstStyle/>
          <a:p>
            <a:pPr algn="ctr" eaLnBrk="1" hangingPunct="1">
              <a:defRPr/>
            </a:pPr>
            <a:r>
              <a:rPr lang="es-MX" sz="2400" b="1" u="none" dirty="0">
                <a:effectLst>
                  <a:outerShdw blurRad="38100" dist="38100" dir="2700000" algn="tl">
                    <a:srgbClr val="000000"/>
                  </a:outerShdw>
                </a:effectLst>
              </a:rPr>
              <a:t>Consejo de Apelaciones Inmigratorias</a:t>
            </a:r>
          </a:p>
        </p:txBody>
      </p:sp>
      <p:sp>
        <p:nvSpPr>
          <p:cNvPr id="41990"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pic>
        <p:nvPicPr>
          <p:cNvPr id="15373" name="Picture 12"/>
          <p:cNvPicPr>
            <a:picLocks noChangeAspect="1" noChangeArrowheads="1"/>
          </p:cNvPicPr>
          <p:nvPr/>
        </p:nvPicPr>
        <p:blipFill>
          <a:blip r:embed="rId3" cstate="print"/>
          <a:srcRect/>
          <a:stretch>
            <a:fillRect/>
          </a:stretch>
        </p:blipFill>
        <p:spPr bwMode="auto">
          <a:xfrm>
            <a:off x="5638800" y="2133600"/>
            <a:ext cx="2819400" cy="2214563"/>
          </a:xfrm>
          <a:prstGeom prst="rect">
            <a:avLst/>
          </a:prstGeom>
          <a:noFill/>
          <a:ln w="9525">
            <a:noFill/>
            <a:miter lim="800000"/>
            <a:headEnd/>
            <a:tailEnd/>
          </a:ln>
        </p:spPr>
      </p:pic>
      <p:sp>
        <p:nvSpPr>
          <p:cNvPr id="20" name="TextBox 19"/>
          <p:cNvSpPr txBox="1"/>
          <p:nvPr/>
        </p:nvSpPr>
        <p:spPr>
          <a:xfrm>
            <a:off x="5029200" y="4572000"/>
            <a:ext cx="3868738" cy="830263"/>
          </a:xfrm>
          <a:prstGeom prst="rect">
            <a:avLst/>
          </a:prstGeom>
          <a:noFill/>
        </p:spPr>
        <p:txBody>
          <a:bodyPr wrap="none">
            <a:spAutoFit/>
          </a:bodyPr>
          <a:lstStyle/>
          <a:p>
            <a:pPr algn="ctr">
              <a:defRPr/>
            </a:pPr>
            <a:r>
              <a:rPr lang="es-MX" sz="2400" b="1" u="none">
                <a:effectLst>
                  <a:outerShdw blurRad="38100" dist="38100" dir="2700000" algn="tl">
                    <a:srgbClr val="000000"/>
                  </a:outerShdw>
                </a:effectLst>
              </a:rPr>
              <a:t>Tribunal de Apelaciones </a:t>
            </a:r>
          </a:p>
          <a:p>
            <a:pPr algn="ctr">
              <a:defRPr/>
            </a:pPr>
            <a:r>
              <a:rPr lang="es-MX" sz="2400" b="1" u="none">
                <a:effectLst>
                  <a:outerShdw blurRad="38100" dist="38100" dir="2700000" algn="tl">
                    <a:srgbClr val="000000"/>
                  </a:outerShdw>
                </a:effectLst>
              </a:rPr>
              <a:t>del Décimo Circuito</a:t>
            </a:r>
          </a:p>
        </p:txBody>
      </p:sp>
      <p:cxnSp>
        <p:nvCxnSpPr>
          <p:cNvPr id="15375" name="Straight Arrow Connector 27"/>
          <p:cNvCxnSpPr>
            <a:cxnSpLocks noChangeShapeType="1"/>
          </p:cNvCxnSpPr>
          <p:nvPr/>
        </p:nvCxnSpPr>
        <p:spPr bwMode="auto">
          <a:xfrm>
            <a:off x="2514600" y="4419600"/>
            <a:ext cx="0" cy="381000"/>
          </a:xfrm>
          <a:prstGeom prst="straightConnector1">
            <a:avLst/>
          </a:prstGeom>
          <a:noFill/>
          <a:ln w="76200">
            <a:solidFill>
              <a:srgbClr val="9CBEDF"/>
            </a:solidFill>
            <a:round/>
            <a:headEnd type="triangle" w="med" len="med"/>
            <a:tailEnd/>
          </a:ln>
        </p:spPr>
      </p:cxnSp>
      <p:cxnSp>
        <p:nvCxnSpPr>
          <p:cNvPr id="15378" name="Straight Arrow Connector 27"/>
          <p:cNvCxnSpPr>
            <a:cxnSpLocks noChangeShapeType="1"/>
          </p:cNvCxnSpPr>
          <p:nvPr/>
        </p:nvCxnSpPr>
        <p:spPr bwMode="auto">
          <a:xfrm flipH="1">
            <a:off x="4648200" y="2819400"/>
            <a:ext cx="914400" cy="0"/>
          </a:xfrm>
          <a:prstGeom prst="straightConnector1">
            <a:avLst/>
          </a:prstGeom>
          <a:noFill/>
          <a:ln w="76200">
            <a:solidFill>
              <a:schemeClr val="tx1"/>
            </a:solidFill>
            <a:round/>
            <a:headEnd type="triangle" w="med" len="med"/>
            <a:tailEnd/>
          </a:ln>
        </p:spPr>
      </p:cxnSp>
      <p:pic>
        <p:nvPicPr>
          <p:cNvPr id="41995" name="Picture 6"/>
          <p:cNvPicPr>
            <a:picLocks noChangeAspect="1"/>
          </p:cNvPicPr>
          <p:nvPr/>
        </p:nvPicPr>
        <p:blipFill>
          <a:blip r:embed="rId4" cstate="print"/>
          <a:srcRect/>
          <a:stretch>
            <a:fillRect/>
          </a:stretch>
        </p:blipFill>
        <p:spPr bwMode="auto">
          <a:xfrm>
            <a:off x="1676400" y="4876800"/>
            <a:ext cx="1600200" cy="1214438"/>
          </a:xfrm>
          <a:prstGeom prst="rect">
            <a:avLst/>
          </a:prstGeom>
          <a:noFill/>
          <a:ln w="9525">
            <a:noFill/>
            <a:miter lim="800000"/>
            <a:headEnd/>
            <a:tailEnd/>
          </a:ln>
        </p:spPr>
      </p:pic>
      <p:pic>
        <p:nvPicPr>
          <p:cNvPr id="41996" name="Picture 7"/>
          <p:cNvPicPr>
            <a:picLocks noChangeAspect="1"/>
          </p:cNvPicPr>
          <p:nvPr/>
        </p:nvPicPr>
        <p:blipFill>
          <a:blip r:embed="rId5" cstate="print"/>
          <a:srcRect t="14722" b="29437"/>
          <a:stretch>
            <a:fillRect/>
          </a:stretch>
        </p:blipFill>
        <p:spPr bwMode="auto">
          <a:xfrm>
            <a:off x="457200" y="1828800"/>
            <a:ext cx="4152900" cy="1687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89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261123" name="Text Box 3"/>
          <p:cNvSpPr txBox="1">
            <a:spLocks noChangeArrowheads="1"/>
          </p:cNvSpPr>
          <p:nvPr/>
        </p:nvSpPr>
        <p:spPr bwMode="auto">
          <a:xfrm>
            <a:off x="304800" y="152400"/>
            <a:ext cx="8610600" cy="1323439"/>
          </a:xfrm>
          <a:prstGeom prst="rect">
            <a:avLst/>
          </a:prstGeom>
          <a:noFill/>
          <a:ln w="9525">
            <a:noFill/>
            <a:miter lim="800000"/>
            <a:headEnd/>
            <a:tailEnd/>
          </a:ln>
          <a:effectLst/>
        </p:spPr>
        <p:txBody>
          <a:bodyPr wrap="square">
            <a:spAutoFit/>
          </a:bodyPr>
          <a:lstStyle/>
          <a:p>
            <a:pPr algn="ctr">
              <a:spcBef>
                <a:spcPct val="50000"/>
              </a:spcBef>
              <a:defRPr/>
            </a:pPr>
            <a:r>
              <a:rPr lang="en-US" sz="4000" b="1" u="none" dirty="0">
                <a:solidFill>
                  <a:srgbClr val="002060"/>
                </a:solidFill>
                <a:effectLst>
                  <a:outerShdw blurRad="38100" dist="38100" dir="2700000" algn="tl">
                    <a:srgbClr val="000000"/>
                  </a:outerShdw>
                </a:effectLst>
                <a:latin typeface="+mj-lt"/>
              </a:rPr>
              <a:t>SEGÚN LEY, LA JUSTICIA APLICA IGUALMENTE PARA TODOS</a:t>
            </a:r>
          </a:p>
        </p:txBody>
      </p:sp>
      <p:pic>
        <p:nvPicPr>
          <p:cNvPr id="43015" name="Picture 7"/>
          <p:cNvPicPr>
            <a:picLocks noChangeAspect="1" noChangeArrowheads="1"/>
          </p:cNvPicPr>
          <p:nvPr/>
        </p:nvPicPr>
        <p:blipFill>
          <a:blip r:embed="rId3" cstate="print"/>
          <a:srcRect/>
          <a:stretch>
            <a:fillRect/>
          </a:stretch>
        </p:blipFill>
        <p:spPr bwMode="auto">
          <a:xfrm>
            <a:off x="762000" y="1636713"/>
            <a:ext cx="2743200" cy="332569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itle 1"/>
          <p:cNvSpPr txBox="1">
            <a:spLocks/>
          </p:cNvSpPr>
          <p:nvPr/>
        </p:nvSpPr>
        <p:spPr>
          <a:xfrm>
            <a:off x="2743200" y="2819400"/>
            <a:ext cx="762000" cy="381000"/>
          </a:xfrm>
          <a:prstGeom prst="rect">
            <a:avLst/>
          </a:prstGeom>
        </p:spPr>
        <p:txBody>
          <a:bodyPr/>
          <a:lstStyle/>
          <a:p>
            <a:pPr algn="ctr">
              <a:defRPr/>
            </a:pPr>
            <a:endParaRPr lang="en-US" u="none" kern="0" dirty="0">
              <a:solidFill>
                <a:schemeClr val="tx2"/>
              </a:solidFill>
              <a:effectLst>
                <a:outerShdw blurRad="38100" dist="38100" dir="2700000" algn="tl">
                  <a:srgbClr val="000000"/>
                </a:outerShdw>
              </a:effectLst>
              <a:latin typeface="+mj-lt"/>
              <a:ea typeface="+mj-ea"/>
              <a:cs typeface="+mj-cs"/>
            </a:endParaRPr>
          </a:p>
        </p:txBody>
      </p:sp>
      <p:pic>
        <p:nvPicPr>
          <p:cNvPr id="8" name="Content Placeholder 4" descr="U.S. Constitution.jpg"/>
          <p:cNvPicPr>
            <a:picLocks noChangeAspect="1"/>
          </p:cNvPicPr>
          <p:nvPr/>
        </p:nvPicPr>
        <p:blipFill>
          <a:blip r:embed="rId4" cstate="print"/>
          <a:srcRect/>
          <a:stretch>
            <a:fillRect/>
          </a:stretch>
        </p:blipFill>
        <p:spPr bwMode="auto">
          <a:xfrm>
            <a:off x="2895600" y="2362200"/>
            <a:ext cx="2743200" cy="33792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012" name="Picture 2" descr="Supreme Ct Equal Justice under Law #3"/>
          <p:cNvPicPr>
            <a:picLocks noGrp="1" noChangeAspect="1" noChangeArrowheads="1"/>
          </p:cNvPicPr>
          <p:nvPr>
            <p:ph idx="4294967295"/>
          </p:nvPr>
        </p:nvPicPr>
        <p:blipFill>
          <a:blip r:embed="rId5" cstate="print"/>
          <a:srcRect/>
          <a:stretch>
            <a:fillRect/>
          </a:stretch>
        </p:blipFill>
        <p:spPr>
          <a:xfrm>
            <a:off x="5181600" y="4038600"/>
            <a:ext cx="3200400" cy="2200384"/>
          </a:xfr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7" descr="ByronRogersFederalCourthouse"/>
          <p:cNvPicPr>
            <a:picLocks noChangeAspect="1" noChangeArrowheads="1"/>
          </p:cNvPicPr>
          <p:nvPr/>
        </p:nvPicPr>
        <p:blipFill>
          <a:blip r:embed="rId3" cstate="print"/>
          <a:srcRect/>
          <a:stretch>
            <a:fillRect/>
          </a:stretch>
        </p:blipFill>
        <p:spPr bwMode="auto">
          <a:xfrm>
            <a:off x="5029200" y="4343400"/>
            <a:ext cx="3390900" cy="2260600"/>
          </a:xfrm>
          <a:prstGeom prst="rect">
            <a:avLst/>
          </a:prstGeom>
          <a:noFill/>
          <a:ln w="9525">
            <a:noFill/>
            <a:miter lim="800000"/>
            <a:headEnd/>
            <a:tailEnd/>
          </a:ln>
        </p:spPr>
      </p:pic>
      <p:pic>
        <p:nvPicPr>
          <p:cNvPr id="44035" name="Picture 4" descr="alfredaarrajfederalcourthouse_07"/>
          <p:cNvPicPr>
            <a:picLocks noChangeAspect="1" noChangeArrowheads="1"/>
          </p:cNvPicPr>
          <p:nvPr/>
        </p:nvPicPr>
        <p:blipFill>
          <a:blip r:embed="rId4" cstate="print"/>
          <a:srcRect/>
          <a:stretch>
            <a:fillRect/>
          </a:stretch>
        </p:blipFill>
        <p:spPr bwMode="auto">
          <a:xfrm>
            <a:off x="1219200" y="3914775"/>
            <a:ext cx="2209800" cy="2943225"/>
          </a:xfrm>
          <a:prstGeom prst="rect">
            <a:avLst/>
          </a:prstGeom>
          <a:noFill/>
          <a:ln w="9525">
            <a:noFill/>
            <a:miter lim="800000"/>
            <a:headEnd/>
            <a:tailEnd/>
          </a:ln>
        </p:spPr>
      </p:pic>
      <p:pic>
        <p:nvPicPr>
          <p:cNvPr id="44036" name="Picture 4" descr="PDF version of 'The Supreme Court of the United States: Highest Court in the Land'"/>
          <p:cNvPicPr>
            <a:picLocks noChangeAspect="1" noChangeArrowheads="1"/>
          </p:cNvPicPr>
          <p:nvPr/>
        </p:nvPicPr>
        <p:blipFill>
          <a:blip r:embed="rId5" cstate="print"/>
          <a:srcRect/>
          <a:stretch>
            <a:fillRect/>
          </a:stretch>
        </p:blipFill>
        <p:spPr bwMode="auto">
          <a:xfrm>
            <a:off x="685800" y="1600200"/>
            <a:ext cx="2546350" cy="1981200"/>
          </a:xfrm>
          <a:prstGeom prst="rect">
            <a:avLst/>
          </a:prstGeom>
          <a:noFill/>
          <a:ln w="9525">
            <a:solidFill>
              <a:srgbClr val="050A0F"/>
            </a:solidFill>
            <a:miter lim="800000"/>
            <a:headEnd/>
            <a:tailEnd/>
          </a:ln>
        </p:spPr>
      </p:pic>
      <p:pic>
        <p:nvPicPr>
          <p:cNvPr id="44037" name="Picture 12"/>
          <p:cNvPicPr>
            <a:picLocks noChangeAspect="1" noChangeArrowheads="1"/>
          </p:cNvPicPr>
          <p:nvPr/>
        </p:nvPicPr>
        <p:blipFill>
          <a:blip r:embed="rId6" cstate="print"/>
          <a:srcRect/>
          <a:stretch>
            <a:fillRect/>
          </a:stretch>
        </p:blipFill>
        <p:spPr bwMode="auto">
          <a:xfrm>
            <a:off x="5334000" y="1600200"/>
            <a:ext cx="2819400" cy="2214563"/>
          </a:xfrm>
          <a:prstGeom prst="rect">
            <a:avLst/>
          </a:prstGeom>
          <a:noFill/>
          <a:ln w="9525">
            <a:noFill/>
            <a:miter lim="800000"/>
            <a:headEnd/>
            <a:tailEnd/>
          </a:ln>
        </p:spPr>
      </p:pic>
      <p:pic>
        <p:nvPicPr>
          <p:cNvPr id="44038" name="Picture 18"/>
          <p:cNvPicPr>
            <a:picLocks noChangeAspect="1" noChangeArrowheads="1"/>
          </p:cNvPicPr>
          <p:nvPr/>
        </p:nvPicPr>
        <p:blipFill>
          <a:blip r:embed="rId7" cstate="print"/>
          <a:srcRect/>
          <a:stretch>
            <a:fillRect/>
          </a:stretch>
        </p:blipFill>
        <p:spPr bwMode="auto">
          <a:xfrm>
            <a:off x="2819400" y="2971800"/>
            <a:ext cx="2743200" cy="2660650"/>
          </a:xfrm>
          <a:prstGeom prst="rect">
            <a:avLst/>
          </a:prstGeom>
          <a:noFill/>
          <a:ln w="9525">
            <a:noFill/>
            <a:miter lim="800000"/>
            <a:headEnd/>
            <a:tailEnd/>
          </a:ln>
        </p:spPr>
      </p:pic>
      <p:sp>
        <p:nvSpPr>
          <p:cNvPr id="44039" name="Rectangle 5"/>
          <p:cNvSpPr txBox="1">
            <a:spLocks noGrp="1" noChangeArrowheads="1"/>
          </p:cNvSpPr>
          <p:nvPr/>
        </p:nvSpPr>
        <p:spPr bwMode="auto">
          <a:xfrm>
            <a:off x="0" y="6702425"/>
            <a:ext cx="9144000" cy="228600"/>
          </a:xfrm>
          <a:prstGeom prst="rect">
            <a:avLst/>
          </a:prstGeom>
          <a:noFill/>
          <a:ln w="9525">
            <a:noFill/>
            <a:miter lim="800000"/>
            <a:headEnd/>
            <a:tailEnd/>
          </a:ln>
        </p:spPr>
        <p:txBody>
          <a:bodyPr anchor="b"/>
          <a:lstStyle/>
          <a:p>
            <a:pPr algn="ctr" eaLnBrk="1" hangingPunct="1"/>
            <a:r>
              <a:rPr lang="en-US" sz="1400" b="1" u="none">
                <a:solidFill>
                  <a:schemeClr val="bg1"/>
                </a:solidFill>
                <a:latin typeface="Garamond" pitchFamily="18" charset="0"/>
              </a:rPr>
              <a:t>Copyright © 2009 by Colorado Bar Association and Colorado Judicial Institute, Inc</a:t>
            </a:r>
          </a:p>
        </p:txBody>
      </p:sp>
      <p:sp>
        <p:nvSpPr>
          <p:cNvPr id="526351" name="Text Box 15"/>
          <p:cNvSpPr txBox="1">
            <a:spLocks noChangeArrowheads="1"/>
          </p:cNvSpPr>
          <p:nvPr/>
        </p:nvSpPr>
        <p:spPr bwMode="auto">
          <a:xfrm>
            <a:off x="381000" y="3124200"/>
            <a:ext cx="8077200" cy="2462213"/>
          </a:xfrm>
          <a:prstGeom prst="rect">
            <a:avLst/>
          </a:prstGeom>
          <a:noFill/>
          <a:ln w="9525">
            <a:noFill/>
            <a:miter lim="800000"/>
            <a:headEnd/>
            <a:tailEnd/>
          </a:ln>
          <a:effectLst/>
        </p:spPr>
        <p:txBody>
          <a:bodyPr wrap="square">
            <a:spAutoFit/>
          </a:bodyPr>
          <a:lstStyle/>
          <a:p>
            <a:pPr algn="ctr">
              <a:spcBef>
                <a:spcPct val="50000"/>
              </a:spcBef>
              <a:defRPr/>
            </a:pPr>
            <a:r>
              <a:rPr lang="es-MX" sz="4400" u="none" dirty="0">
                <a:effectLst>
                  <a:outerShdw blurRad="38100" dist="38100" dir="2700000" algn="tl">
                    <a:srgbClr val="000000"/>
                  </a:outerShdw>
                </a:effectLst>
                <a:latin typeface="Tahoma" charset="0"/>
                <a:ea typeface="+mn-ea"/>
              </a:rPr>
              <a:t>Los Estados Unidos y los Tribunales de Inmigración</a:t>
            </a:r>
          </a:p>
          <a:p>
            <a:pPr algn="ctr">
              <a:spcBef>
                <a:spcPct val="50000"/>
              </a:spcBef>
              <a:defRPr/>
            </a:pPr>
            <a:r>
              <a:rPr lang="es-MX" sz="4400" u="none" dirty="0">
                <a:effectLst>
                  <a:outerShdw blurRad="38100" dist="38100" dir="2700000" algn="tl">
                    <a:srgbClr val="000000"/>
                  </a:outerShdw>
                </a:effectLst>
                <a:latin typeface="Tahoma" charset="0"/>
                <a:ea typeface="+mn-ea"/>
              </a:rPr>
              <a:t>Al servicio de Colorado</a:t>
            </a:r>
          </a:p>
        </p:txBody>
      </p:sp>
      <p:sp>
        <p:nvSpPr>
          <p:cNvPr id="526350" name="Text Box 14"/>
          <p:cNvSpPr txBox="1">
            <a:spLocks noChangeArrowheads="1"/>
          </p:cNvSpPr>
          <p:nvPr/>
        </p:nvSpPr>
        <p:spPr bwMode="auto">
          <a:xfrm>
            <a:off x="-76200" y="228600"/>
            <a:ext cx="9220200" cy="2800767"/>
          </a:xfrm>
          <a:prstGeom prst="rect">
            <a:avLst/>
          </a:prstGeom>
          <a:noFill/>
          <a:ln w="9525">
            <a:noFill/>
            <a:miter lim="800000"/>
            <a:headEnd/>
            <a:tailEnd/>
          </a:ln>
          <a:effectLst/>
        </p:spPr>
        <p:txBody>
          <a:bodyPr>
            <a:spAutoFit/>
          </a:bodyPr>
          <a:lstStyle/>
          <a:p>
            <a:pPr algn="ctr">
              <a:spcBef>
                <a:spcPct val="50000"/>
              </a:spcBef>
              <a:defRPr/>
            </a:pPr>
            <a:r>
              <a:rPr lang="es-MX" sz="8800" i="1" u="none" dirty="0">
                <a:effectLst>
                  <a:outerShdw blurRad="38100" dist="38100" dir="2700000" algn="tl">
                    <a:srgbClr val="000000"/>
                  </a:outerShdw>
                </a:effectLst>
                <a:latin typeface="Tahoma" charset="0"/>
                <a:ea typeface="+mn-ea"/>
              </a:rPr>
              <a:t>Nuestros </a:t>
            </a:r>
            <a:r>
              <a:rPr lang="es-MX" sz="8800" i="1" u="none" dirty="0" smtClean="0">
                <a:effectLst>
                  <a:outerShdw blurRad="38100" dist="38100" dir="2700000" algn="tl">
                    <a:srgbClr val="000000"/>
                  </a:outerShdw>
                </a:effectLst>
                <a:latin typeface="Tahoma" charset="0"/>
                <a:ea typeface="+mn-ea"/>
              </a:rPr>
              <a:t>Tribunales</a:t>
            </a:r>
            <a:endParaRPr lang="es-MX" sz="8800" i="1" u="none" dirty="0">
              <a:effectLst>
                <a:outerShdw blurRad="38100" dist="38100" dir="2700000" algn="tl">
                  <a:srgbClr val="000000"/>
                </a:outerShdw>
              </a:effectLst>
              <a:latin typeface="Tahoma" charset="0"/>
              <a:ea typeface="+mn-ea"/>
            </a:endParaRPr>
          </a:p>
        </p:txBody>
      </p:sp>
      <p:sp>
        <p:nvSpPr>
          <p:cNvPr id="12" name="Footer Placeholder 11"/>
          <p:cNvSpPr>
            <a:spLocks noGrp="1"/>
          </p:cNvSpPr>
          <p:nvPr>
            <p:ph type="ftr" sz="quarter" idx="11"/>
          </p:nvPr>
        </p:nvSpPr>
        <p:spPr/>
        <p:txBody>
          <a:bodyPr/>
          <a:lstStyle/>
          <a:p>
            <a:pPr>
              <a:defRPr/>
            </a:pPr>
            <a:r>
              <a:rPr lang="en-US"/>
              <a:t>Copyright © 2013 by Colorado Bar Association and Colorado Judicial Institute, Inc.</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533400" y="2681288"/>
            <a:ext cx="8001000" cy="830262"/>
          </a:xfrm>
          <a:prstGeom prst="rect">
            <a:avLst/>
          </a:prstGeom>
          <a:noFill/>
          <a:ln w="9525">
            <a:noFill/>
            <a:miter lim="800000"/>
            <a:headEnd/>
            <a:tailEnd/>
          </a:ln>
          <a:effectLst/>
        </p:spPr>
        <p:txBody>
          <a:bodyPr>
            <a:spAutoFit/>
          </a:bodyPr>
          <a:lstStyle/>
          <a:p>
            <a:pPr algn="ctr">
              <a:spcBef>
                <a:spcPct val="50000"/>
              </a:spcBef>
              <a:defRPr/>
            </a:pPr>
            <a:r>
              <a:rPr lang="es-MX" sz="4800" b="1" u="none" dirty="0">
                <a:solidFill>
                  <a:srgbClr val="002060"/>
                </a:solidFill>
                <a:effectLst>
                  <a:outerShdw blurRad="38100" dist="38100" dir="2700000" algn="tl">
                    <a:srgbClr val="000000"/>
                  </a:outerShdw>
                </a:effectLst>
              </a:rPr>
              <a:t>Tres ramas de gobierno</a:t>
            </a:r>
          </a:p>
        </p:txBody>
      </p:sp>
      <p:sp>
        <p:nvSpPr>
          <p:cNvPr id="8199"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3" name="Group 2"/>
          <p:cNvGrpSpPr/>
          <p:nvPr/>
        </p:nvGrpSpPr>
        <p:grpSpPr>
          <a:xfrm>
            <a:off x="-228600" y="3810000"/>
            <a:ext cx="4152900" cy="2667000"/>
            <a:chOff x="-228600" y="3810000"/>
            <a:chExt cx="4152900" cy="2667000"/>
          </a:xfrm>
        </p:grpSpPr>
        <p:sp>
          <p:nvSpPr>
            <p:cNvPr id="565257" name="Text Box 9"/>
            <p:cNvSpPr txBox="1">
              <a:spLocks noChangeArrowheads="1"/>
            </p:cNvSpPr>
            <p:nvPr/>
          </p:nvSpPr>
          <p:spPr bwMode="auto">
            <a:xfrm>
              <a:off x="-228600" y="4586288"/>
              <a:ext cx="1752600" cy="366712"/>
            </a:xfrm>
            <a:prstGeom prst="rect">
              <a:avLst/>
            </a:prstGeom>
            <a:noFill/>
            <a:ln w="9525">
              <a:noFill/>
              <a:miter lim="800000"/>
              <a:headEnd/>
              <a:tailEnd/>
            </a:ln>
            <a:effectLst/>
          </p:spPr>
          <p:txBody>
            <a:bodyPr>
              <a:spAutoFit/>
            </a:bodyPr>
            <a:lstStyle/>
            <a:p>
              <a:pPr algn="ctr">
                <a:spcBef>
                  <a:spcPct val="50000"/>
                </a:spcBef>
                <a:defRPr/>
              </a:pPr>
              <a:r>
                <a:rPr lang="es-MX" b="1" u="none">
                  <a:effectLst>
                    <a:outerShdw blurRad="38100" dist="38100" dir="2700000" algn="tl">
                      <a:srgbClr val="000000"/>
                    </a:outerShdw>
                  </a:effectLst>
                </a:rPr>
                <a:t>Ejecutiva</a:t>
              </a:r>
            </a:p>
          </p:txBody>
        </p:sp>
        <p:pic>
          <p:nvPicPr>
            <p:cNvPr id="4105" name="Picture 14"/>
            <p:cNvPicPr>
              <a:picLocks noChangeAspect="1" noChangeArrowheads="1"/>
            </p:cNvPicPr>
            <p:nvPr/>
          </p:nvPicPr>
          <p:blipFill>
            <a:blip r:embed="rId3" cstate="print"/>
            <a:srcRect/>
            <a:stretch>
              <a:fillRect/>
            </a:stretch>
          </p:blipFill>
          <p:spPr bwMode="auto">
            <a:xfrm>
              <a:off x="1447800" y="3810000"/>
              <a:ext cx="2476500" cy="1981200"/>
            </a:xfrm>
            <a:prstGeom prst="rect">
              <a:avLst/>
            </a:prstGeom>
            <a:noFill/>
            <a:ln w="9525">
              <a:noFill/>
              <a:miter lim="800000"/>
              <a:headEnd/>
              <a:tailEnd/>
            </a:ln>
            <a:effectLst>
              <a:outerShdw dist="165100" dir="2700000" algn="tl" rotWithShape="0">
                <a:srgbClr val="808080">
                  <a:alpha val="39999"/>
                </a:srgbClr>
              </a:outerShdw>
            </a:effectLst>
          </p:spPr>
        </p:pic>
        <p:pic>
          <p:nvPicPr>
            <p:cNvPr id="16" name="Picture 7" descr="Governor's Mansion #3"/>
            <p:cNvPicPr>
              <a:picLocks noChangeAspect="1" noChangeArrowheads="1"/>
            </p:cNvPicPr>
            <p:nvPr/>
          </p:nvPicPr>
          <p:blipFill>
            <a:blip r:embed="rId4" cstate="print"/>
            <a:srcRect/>
            <a:stretch>
              <a:fillRect/>
            </a:stretch>
          </p:blipFill>
          <p:spPr bwMode="auto">
            <a:xfrm>
              <a:off x="457200" y="5259388"/>
              <a:ext cx="1828800" cy="1217612"/>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grpSp>
      <p:sp>
        <p:nvSpPr>
          <p:cNvPr id="4107" name="Picture 15"/>
          <p:cNvSpPr>
            <a:spLocks noChangeAspect="1" noChangeArrowheads="1"/>
          </p:cNvSpPr>
          <p:nvPr/>
        </p:nvSpPr>
        <p:spPr bwMode="auto">
          <a:xfrm>
            <a:off x="2286000" y="304800"/>
            <a:ext cx="2609850" cy="1752600"/>
          </a:xfrm>
          <a:prstGeom prst="rect">
            <a:avLst/>
          </a:prstGeom>
          <a:noFill/>
          <a:ln w="9525">
            <a:noFill/>
            <a:miter lim="800000"/>
            <a:headEnd/>
            <a:tailEnd/>
          </a:ln>
        </p:spPr>
        <p:txBody>
          <a:bodyPr/>
          <a:lstStyle/>
          <a:p>
            <a:endParaRPr lang="en-US"/>
          </a:p>
        </p:txBody>
      </p:sp>
      <p:sp>
        <p:nvSpPr>
          <p:cNvPr id="15"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grpSp>
        <p:nvGrpSpPr>
          <p:cNvPr id="2" name="Group 1"/>
          <p:cNvGrpSpPr/>
          <p:nvPr/>
        </p:nvGrpSpPr>
        <p:grpSpPr>
          <a:xfrm>
            <a:off x="2057400" y="228600"/>
            <a:ext cx="4876800" cy="2362200"/>
            <a:chOff x="2057400" y="228600"/>
            <a:chExt cx="4876800" cy="2362200"/>
          </a:xfrm>
        </p:grpSpPr>
        <p:sp>
          <p:nvSpPr>
            <p:cNvPr id="565256" name="Text Box 8"/>
            <p:cNvSpPr txBox="1">
              <a:spLocks noChangeArrowheads="1"/>
            </p:cNvSpPr>
            <p:nvPr/>
          </p:nvSpPr>
          <p:spPr bwMode="auto">
            <a:xfrm>
              <a:off x="2438400" y="2133600"/>
              <a:ext cx="1905000" cy="366713"/>
            </a:xfrm>
            <a:prstGeom prst="rect">
              <a:avLst/>
            </a:prstGeom>
            <a:noFill/>
            <a:ln w="9525">
              <a:noFill/>
              <a:miter lim="800000"/>
              <a:headEnd/>
              <a:tailEnd/>
            </a:ln>
            <a:effectLst/>
          </p:spPr>
          <p:txBody>
            <a:bodyPr>
              <a:spAutoFit/>
            </a:bodyPr>
            <a:lstStyle/>
            <a:p>
              <a:pPr algn="ctr">
                <a:spcBef>
                  <a:spcPct val="50000"/>
                </a:spcBef>
                <a:defRPr/>
              </a:pPr>
              <a:r>
                <a:rPr lang="es-MX" b="1" u="none" dirty="0">
                  <a:effectLst>
                    <a:outerShdw blurRad="38100" dist="38100" dir="2700000" algn="tl">
                      <a:srgbClr val="000000"/>
                    </a:outerShdw>
                  </a:effectLst>
                </a:rPr>
                <a:t>Legislativa</a:t>
              </a:r>
            </a:p>
          </p:txBody>
        </p:sp>
        <p:pic>
          <p:nvPicPr>
            <p:cNvPr id="19" name="Picture 3" descr="State Capitol"/>
            <p:cNvPicPr>
              <a:picLocks noChangeAspect="1" noChangeArrowheads="1"/>
            </p:cNvPicPr>
            <p:nvPr/>
          </p:nvPicPr>
          <p:blipFill>
            <a:blip r:embed="rId5" cstate="print"/>
            <a:srcRect/>
            <a:stretch>
              <a:fillRect/>
            </a:stretch>
          </p:blipFill>
          <p:spPr bwMode="auto">
            <a:xfrm>
              <a:off x="4191000" y="533400"/>
              <a:ext cx="2743200" cy="2057400"/>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pic>
          <p:nvPicPr>
            <p:cNvPr id="21" name="Picture 2" descr="MPj04010990000[1]"/>
            <p:cNvPicPr>
              <a:picLocks noChangeAspect="1" noChangeArrowheads="1"/>
            </p:cNvPicPr>
            <p:nvPr/>
          </p:nvPicPr>
          <p:blipFill>
            <a:blip r:embed="rId6" cstate="print"/>
            <a:srcRect/>
            <a:stretch>
              <a:fillRect/>
            </a:stretch>
          </p:blipFill>
          <p:spPr bwMode="auto">
            <a:xfrm>
              <a:off x="2057400" y="228600"/>
              <a:ext cx="2928938" cy="1952625"/>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grpSp>
      <p:grpSp>
        <p:nvGrpSpPr>
          <p:cNvPr id="6" name="Group 5"/>
          <p:cNvGrpSpPr/>
          <p:nvPr/>
        </p:nvGrpSpPr>
        <p:grpSpPr>
          <a:xfrm>
            <a:off x="4800600" y="3810000"/>
            <a:ext cx="3909204" cy="2430407"/>
            <a:chOff x="4800600" y="3810000"/>
            <a:chExt cx="3909204" cy="2430407"/>
          </a:xfrm>
        </p:grpSpPr>
        <p:grpSp>
          <p:nvGrpSpPr>
            <p:cNvPr id="4" name="Group 3"/>
            <p:cNvGrpSpPr/>
            <p:nvPr/>
          </p:nvGrpSpPr>
          <p:grpSpPr>
            <a:xfrm>
              <a:off x="4800600" y="3810000"/>
              <a:ext cx="3909204" cy="1752600"/>
              <a:chOff x="4953000" y="3886200"/>
              <a:chExt cx="4143756" cy="1828800"/>
            </a:xfrm>
          </p:grpSpPr>
          <p:pic>
            <p:nvPicPr>
              <p:cNvPr id="565252" name="Picture 4" descr="PDF version of 'The Supreme Court of the United States: Highest Court in the Land'"/>
              <p:cNvPicPr>
                <a:picLocks noChangeAspect="1" noChangeArrowheads="1"/>
              </p:cNvPicPr>
              <p:nvPr/>
            </p:nvPicPr>
            <p:blipFill>
              <a:blip r:embed="rId7" cstate="print"/>
              <a:srcRect/>
              <a:stretch>
                <a:fillRect/>
              </a:stretch>
            </p:blipFill>
            <p:spPr bwMode="auto">
              <a:xfrm>
                <a:off x="4953000" y="3886200"/>
                <a:ext cx="2351088" cy="1828800"/>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sp>
            <p:nvSpPr>
              <p:cNvPr id="565258" name="Text Box 10"/>
              <p:cNvSpPr txBox="1">
                <a:spLocks noChangeArrowheads="1"/>
              </p:cNvSpPr>
              <p:nvPr/>
            </p:nvSpPr>
            <p:spPr bwMode="auto">
              <a:xfrm>
                <a:off x="6810756" y="4283765"/>
                <a:ext cx="2286000" cy="366713"/>
              </a:xfrm>
              <a:prstGeom prst="rect">
                <a:avLst/>
              </a:prstGeom>
              <a:noFill/>
              <a:ln w="9525">
                <a:noFill/>
                <a:miter lim="800000"/>
                <a:headEnd/>
                <a:tailEnd/>
              </a:ln>
              <a:effectLst/>
            </p:spPr>
            <p:txBody>
              <a:bodyPr>
                <a:spAutoFit/>
              </a:bodyPr>
              <a:lstStyle/>
              <a:p>
                <a:pPr algn="ctr">
                  <a:spcBef>
                    <a:spcPct val="50000"/>
                  </a:spcBef>
                  <a:defRPr/>
                </a:pPr>
                <a:r>
                  <a:rPr lang="es-MX" b="1" u="none" dirty="0">
                    <a:effectLst>
                      <a:outerShdw blurRad="38100" dist="38100" dir="2700000" algn="tl">
                        <a:srgbClr val="000000"/>
                      </a:outerShdw>
                    </a:effectLst>
                  </a:rPr>
                  <a:t>Judicial</a:t>
                </a:r>
              </a:p>
            </p:txBody>
          </p:sp>
        </p:grpSp>
        <p:pic>
          <p:nvPicPr>
            <p:cNvPr id="5" name="Picture 4"/>
            <p:cNvPicPr>
              <a:picLocks noChangeAspect="1"/>
            </p:cNvPicPr>
            <p:nvPr/>
          </p:nvPicPr>
          <p:blipFill rotWithShape="1">
            <a:blip r:embed="rId8" cstate="print"/>
            <a:srcRect l="10314" t="15909" r="19064" b="9407"/>
            <a:stretch/>
          </p:blipFill>
          <p:spPr>
            <a:xfrm>
              <a:off x="6553200" y="4724400"/>
              <a:ext cx="2150298" cy="15160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10244" name="Rectangle 3"/>
          <p:cNvSpPr>
            <a:spLocks noGrp="1" noChangeArrowheads="1"/>
          </p:cNvSpPr>
          <p:nvPr>
            <p:ph type="body" idx="4294967295"/>
          </p:nvPr>
        </p:nvSpPr>
        <p:spPr>
          <a:xfrm>
            <a:off x="609600" y="1752600"/>
            <a:ext cx="8534400" cy="609600"/>
          </a:xfrm>
        </p:spPr>
        <p:txBody>
          <a:bodyPr/>
          <a:lstStyle/>
          <a:p>
            <a:pPr algn="ctr" eaLnBrk="1" hangingPunct="1">
              <a:buFont typeface="Wingdings" pitchFamily="2" charset="2"/>
              <a:buNone/>
            </a:pPr>
            <a:r>
              <a:rPr lang="es-MX" b="1" dirty="0" smtClean="0"/>
              <a:t>Corte Suprema de los Estados Unidos</a:t>
            </a:r>
          </a:p>
        </p:txBody>
      </p:sp>
      <p:sp>
        <p:nvSpPr>
          <p:cNvPr id="10255" name="Picture 17" descr="C:\Documents and Settings\b000rlg.JUDICIAL\Local Settings\Temporary Internet Files\Content.IE5\P8N2JM2S\MC900001022[1].wmf"/>
          <p:cNvSpPr>
            <a:spLocks noChangeAspect="1" noChangeArrowheads="1"/>
          </p:cNvSpPr>
          <p:nvPr/>
        </p:nvSpPr>
        <p:spPr bwMode="auto">
          <a:xfrm>
            <a:off x="427038" y="2438400"/>
            <a:ext cx="1436687" cy="762000"/>
          </a:xfrm>
          <a:prstGeom prst="rect">
            <a:avLst/>
          </a:prstGeom>
          <a:noFill/>
          <a:ln w="9525">
            <a:noFill/>
            <a:miter lim="800000"/>
            <a:headEnd/>
            <a:tailEnd/>
          </a:ln>
        </p:spPr>
        <p:txBody>
          <a:bodyPr/>
          <a:lstStyle/>
          <a:p>
            <a:endParaRPr lang="en-US"/>
          </a:p>
        </p:txBody>
      </p:sp>
      <p:grpSp>
        <p:nvGrpSpPr>
          <p:cNvPr id="3" name="Group 2"/>
          <p:cNvGrpSpPr/>
          <p:nvPr/>
        </p:nvGrpSpPr>
        <p:grpSpPr>
          <a:xfrm>
            <a:off x="3932238" y="2362200"/>
            <a:ext cx="5105400" cy="4030663"/>
            <a:chOff x="3932238" y="2362200"/>
            <a:chExt cx="5105400" cy="4030663"/>
          </a:xfrm>
        </p:grpSpPr>
        <p:sp>
          <p:nvSpPr>
            <p:cNvPr id="10246" name="Text Box 7"/>
            <p:cNvSpPr txBox="1">
              <a:spLocks noChangeArrowheads="1"/>
            </p:cNvSpPr>
            <p:nvPr/>
          </p:nvSpPr>
          <p:spPr bwMode="auto">
            <a:xfrm>
              <a:off x="3932238" y="4343400"/>
              <a:ext cx="5105400" cy="830263"/>
            </a:xfrm>
            <a:prstGeom prst="rect">
              <a:avLst/>
            </a:prstGeom>
            <a:noFill/>
            <a:ln w="9525">
              <a:noFill/>
              <a:miter lim="800000"/>
              <a:headEnd/>
              <a:tailEnd/>
            </a:ln>
          </p:spPr>
          <p:txBody>
            <a:bodyPr>
              <a:spAutoFit/>
            </a:bodyPr>
            <a:lstStyle/>
            <a:p>
              <a:pPr algn="ctr">
                <a:spcBef>
                  <a:spcPct val="50000"/>
                </a:spcBef>
              </a:pPr>
              <a:r>
                <a:rPr lang="es-MX" sz="2400" b="1" u="none"/>
                <a:t>Tribunal de Apelaciones de Colorado</a:t>
              </a:r>
            </a:p>
          </p:txBody>
        </p:sp>
        <p:sp>
          <p:nvSpPr>
            <p:cNvPr id="10248" name="Text Box 11"/>
            <p:cNvSpPr txBox="1">
              <a:spLocks noChangeArrowheads="1"/>
            </p:cNvSpPr>
            <p:nvPr/>
          </p:nvSpPr>
          <p:spPr bwMode="auto">
            <a:xfrm>
              <a:off x="4770438" y="5562600"/>
              <a:ext cx="4038600" cy="830263"/>
            </a:xfrm>
            <a:prstGeom prst="rect">
              <a:avLst/>
            </a:prstGeom>
            <a:noFill/>
            <a:ln w="9525">
              <a:noFill/>
              <a:miter lim="800000"/>
              <a:headEnd/>
              <a:tailEnd/>
            </a:ln>
          </p:spPr>
          <p:txBody>
            <a:bodyPr>
              <a:spAutoFit/>
            </a:bodyPr>
            <a:lstStyle/>
            <a:p>
              <a:pPr algn="ctr">
                <a:spcBef>
                  <a:spcPct val="50000"/>
                </a:spcBef>
              </a:pPr>
              <a:r>
                <a:rPr lang="es-MX" sz="2400" b="1" u="none"/>
                <a:t>Tribunales de primera instancia de Colorado</a:t>
              </a:r>
            </a:p>
          </p:txBody>
        </p:sp>
        <p:sp>
          <p:nvSpPr>
            <p:cNvPr id="10250" name="Line 19"/>
            <p:cNvSpPr>
              <a:spLocks noChangeShapeType="1"/>
            </p:cNvSpPr>
            <p:nvPr/>
          </p:nvSpPr>
          <p:spPr bwMode="auto">
            <a:xfrm flipH="1" flipV="1">
              <a:off x="5532438" y="2362200"/>
              <a:ext cx="914400" cy="914400"/>
            </a:xfrm>
            <a:prstGeom prst="line">
              <a:avLst/>
            </a:prstGeom>
            <a:noFill/>
            <a:ln w="76200">
              <a:solidFill>
                <a:schemeClr val="tx1"/>
              </a:solidFill>
              <a:round/>
              <a:headEnd/>
              <a:tailEnd type="triangle" w="med" len="med"/>
            </a:ln>
          </p:spPr>
          <p:txBody>
            <a:bodyPr/>
            <a:lstStyle/>
            <a:p>
              <a:endParaRPr lang="en-US"/>
            </a:p>
          </p:txBody>
        </p:sp>
        <p:sp>
          <p:nvSpPr>
            <p:cNvPr id="10251" name="Line 19"/>
            <p:cNvSpPr>
              <a:spLocks noChangeShapeType="1"/>
            </p:cNvSpPr>
            <p:nvPr/>
          </p:nvSpPr>
          <p:spPr bwMode="auto">
            <a:xfrm flipV="1">
              <a:off x="6705600" y="5105400"/>
              <a:ext cx="0" cy="533400"/>
            </a:xfrm>
            <a:prstGeom prst="line">
              <a:avLst/>
            </a:prstGeom>
            <a:noFill/>
            <a:ln w="76200">
              <a:solidFill>
                <a:schemeClr val="tx1"/>
              </a:solidFill>
              <a:round/>
              <a:headEnd/>
              <a:tailEnd type="triangle" w="med" len="med"/>
            </a:ln>
          </p:spPr>
          <p:txBody>
            <a:bodyPr/>
            <a:lstStyle/>
            <a:p>
              <a:endParaRPr lang="en-US"/>
            </a:p>
          </p:txBody>
        </p:sp>
        <p:sp>
          <p:nvSpPr>
            <p:cNvPr id="10253" name="Text Box 7"/>
            <p:cNvSpPr txBox="1">
              <a:spLocks noChangeArrowheads="1"/>
            </p:cNvSpPr>
            <p:nvPr/>
          </p:nvSpPr>
          <p:spPr bwMode="auto">
            <a:xfrm>
              <a:off x="4465638" y="3276600"/>
              <a:ext cx="4495800" cy="461963"/>
            </a:xfrm>
            <a:prstGeom prst="rect">
              <a:avLst/>
            </a:prstGeom>
            <a:noFill/>
            <a:ln w="9525">
              <a:noFill/>
              <a:miter lim="800000"/>
              <a:headEnd/>
              <a:tailEnd/>
            </a:ln>
          </p:spPr>
          <p:txBody>
            <a:bodyPr>
              <a:spAutoFit/>
            </a:bodyPr>
            <a:lstStyle/>
            <a:p>
              <a:pPr algn="ctr">
                <a:spcBef>
                  <a:spcPct val="50000"/>
                </a:spcBef>
              </a:pPr>
              <a:r>
                <a:rPr lang="es-MX" sz="2400" b="1" u="none"/>
                <a:t>Corte Suprema de Colorado </a:t>
              </a:r>
            </a:p>
          </p:txBody>
        </p:sp>
        <p:sp>
          <p:nvSpPr>
            <p:cNvPr id="10254" name="Line 19"/>
            <p:cNvSpPr>
              <a:spLocks noChangeShapeType="1"/>
            </p:cNvSpPr>
            <p:nvPr/>
          </p:nvSpPr>
          <p:spPr bwMode="auto">
            <a:xfrm flipV="1">
              <a:off x="6675438" y="3733800"/>
              <a:ext cx="0" cy="609600"/>
            </a:xfrm>
            <a:prstGeom prst="line">
              <a:avLst/>
            </a:prstGeom>
            <a:noFill/>
            <a:ln w="76200">
              <a:solidFill>
                <a:schemeClr val="tx1"/>
              </a:solidFill>
              <a:round/>
              <a:headEnd/>
              <a:tailEnd type="triangle" w="med" len="med"/>
            </a:ln>
          </p:spPr>
          <p:txBody>
            <a:bodyPr/>
            <a:lstStyle/>
            <a:p>
              <a:endParaRPr lang="en-US"/>
            </a:p>
          </p:txBody>
        </p:sp>
        <p:pic>
          <p:nvPicPr>
            <p:cNvPr id="10256" name="Picture 18" descr="C:\Documents and Settings\b000rlg.JUDICIAL\Local Settings\Temporary Internet Files\Content.IE5\P8N2JM2S\MP900362645[1].jpg"/>
            <p:cNvPicPr>
              <a:picLocks noChangeAspect="1" noChangeArrowheads="1"/>
            </p:cNvPicPr>
            <p:nvPr/>
          </p:nvPicPr>
          <p:blipFill>
            <a:blip r:embed="rId3" cstate="print"/>
            <a:srcRect/>
            <a:stretch>
              <a:fillRect/>
            </a:stretch>
          </p:blipFill>
          <p:spPr bwMode="auto">
            <a:xfrm>
              <a:off x="7056438" y="2438400"/>
              <a:ext cx="1295400" cy="862013"/>
            </a:xfrm>
            <a:prstGeom prst="rect">
              <a:avLst/>
            </a:prstGeom>
            <a:noFill/>
            <a:ln w="28575">
              <a:solidFill>
                <a:schemeClr val="tx1"/>
              </a:solidFill>
              <a:miter lim="800000"/>
              <a:headEnd/>
              <a:tailEnd/>
            </a:ln>
          </p:spPr>
        </p:pic>
      </p:grpSp>
      <p:grpSp>
        <p:nvGrpSpPr>
          <p:cNvPr id="2" name="Group 1"/>
          <p:cNvGrpSpPr/>
          <p:nvPr/>
        </p:nvGrpSpPr>
        <p:grpSpPr>
          <a:xfrm>
            <a:off x="-3175" y="2362200"/>
            <a:ext cx="4572000" cy="3943350"/>
            <a:chOff x="-3175" y="2362200"/>
            <a:chExt cx="4572000" cy="3943350"/>
          </a:xfrm>
        </p:grpSpPr>
        <p:sp>
          <p:nvSpPr>
            <p:cNvPr id="10245" name="Text Box 6"/>
            <p:cNvSpPr txBox="1">
              <a:spLocks noChangeArrowheads="1"/>
            </p:cNvSpPr>
            <p:nvPr/>
          </p:nvSpPr>
          <p:spPr bwMode="auto">
            <a:xfrm>
              <a:off x="198438" y="3429000"/>
              <a:ext cx="3962400" cy="830263"/>
            </a:xfrm>
            <a:prstGeom prst="rect">
              <a:avLst/>
            </a:prstGeom>
            <a:noFill/>
            <a:ln w="9525">
              <a:noFill/>
              <a:miter lim="800000"/>
              <a:headEnd/>
              <a:tailEnd/>
            </a:ln>
          </p:spPr>
          <p:txBody>
            <a:bodyPr>
              <a:spAutoFit/>
            </a:bodyPr>
            <a:lstStyle/>
            <a:p>
              <a:pPr algn="ctr">
                <a:spcBef>
                  <a:spcPct val="50000"/>
                </a:spcBef>
              </a:pPr>
              <a:r>
                <a:rPr lang="es-MX" sz="2400" b="1" u="none"/>
                <a:t>Tribunal de Apelaciones de los Estados Unidos</a:t>
              </a:r>
            </a:p>
          </p:txBody>
        </p:sp>
        <p:sp>
          <p:nvSpPr>
            <p:cNvPr id="10247" name="Text Box 10"/>
            <p:cNvSpPr txBox="1">
              <a:spLocks noChangeArrowheads="1"/>
            </p:cNvSpPr>
            <p:nvPr/>
          </p:nvSpPr>
          <p:spPr bwMode="auto">
            <a:xfrm>
              <a:off x="-3175" y="5105400"/>
              <a:ext cx="4572000" cy="1200150"/>
            </a:xfrm>
            <a:prstGeom prst="rect">
              <a:avLst/>
            </a:prstGeom>
            <a:noFill/>
            <a:ln w="9525">
              <a:noFill/>
              <a:miter lim="800000"/>
              <a:headEnd/>
              <a:tailEnd/>
            </a:ln>
          </p:spPr>
          <p:txBody>
            <a:bodyPr>
              <a:spAutoFit/>
            </a:bodyPr>
            <a:lstStyle/>
            <a:p>
              <a:pPr algn="ctr">
                <a:spcBef>
                  <a:spcPct val="50000"/>
                </a:spcBef>
              </a:pPr>
              <a:r>
                <a:rPr lang="es-MX" sz="2400" b="1" u="none" dirty="0"/>
                <a:t>Tribunales federales (de primera instancia) de los Estados Unidos</a:t>
              </a:r>
            </a:p>
          </p:txBody>
        </p:sp>
        <p:sp>
          <p:nvSpPr>
            <p:cNvPr id="25607" name="Line 19"/>
            <p:cNvSpPr>
              <a:spLocks noChangeShapeType="1"/>
            </p:cNvSpPr>
            <p:nvPr/>
          </p:nvSpPr>
          <p:spPr bwMode="auto">
            <a:xfrm flipV="1">
              <a:off x="2179638" y="2362200"/>
              <a:ext cx="990600" cy="1066800"/>
            </a:xfrm>
            <a:prstGeom prst="line">
              <a:avLst/>
            </a:prstGeom>
            <a:noFill/>
            <a:ln w="76200">
              <a:solidFill>
                <a:schemeClr val="tx1"/>
              </a:solidFill>
              <a:round/>
              <a:headEnd/>
              <a:tailEnd type="triangle" w="med" len="med"/>
            </a:ln>
            <a:extLst/>
          </p:spPr>
          <p:txBody>
            <a:bodyP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252" name="Line 19"/>
            <p:cNvSpPr>
              <a:spLocks noChangeShapeType="1"/>
            </p:cNvSpPr>
            <p:nvPr/>
          </p:nvSpPr>
          <p:spPr bwMode="auto">
            <a:xfrm flipV="1">
              <a:off x="2179638" y="4419600"/>
              <a:ext cx="0" cy="609600"/>
            </a:xfrm>
            <a:prstGeom prst="line">
              <a:avLst/>
            </a:prstGeom>
            <a:noFill/>
            <a:ln w="76200">
              <a:solidFill>
                <a:schemeClr val="tx1"/>
              </a:solidFill>
              <a:round/>
              <a:headEnd/>
              <a:tailEnd type="triangle" w="med" len="med"/>
            </a:ln>
          </p:spPr>
          <p:txBody>
            <a:bodyP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57" name="Picture 1"/>
            <p:cNvPicPr>
              <a:picLocks noChangeAspect="1"/>
            </p:cNvPicPr>
            <p:nvPr/>
          </p:nvPicPr>
          <p:blipFill>
            <a:blip r:embed="rId4" cstate="print"/>
            <a:srcRect t="14001" b="18561"/>
            <a:stretch>
              <a:fillRect/>
            </a:stretch>
          </p:blipFill>
          <p:spPr bwMode="auto">
            <a:xfrm>
              <a:off x="592138" y="2492375"/>
              <a:ext cx="1389062" cy="936625"/>
            </a:xfrm>
            <a:prstGeom prst="rect">
              <a:avLst/>
            </a:prstGeom>
            <a:noFill/>
            <a:ln w="9525">
              <a:noFill/>
              <a:miter lim="800000"/>
              <a:headEnd/>
              <a:tailEnd/>
            </a:ln>
          </p:spPr>
        </p:pic>
      </p:grpSp>
      <p:sp>
        <p:nvSpPr>
          <p:cNvPr id="18" name="Rectangle 2"/>
          <p:cNvSpPr txBox="1">
            <a:spLocks noChangeArrowheads="1"/>
          </p:cNvSpPr>
          <p:nvPr/>
        </p:nvSpPr>
        <p:spPr>
          <a:xfrm>
            <a:off x="0" y="-31489"/>
            <a:ext cx="9144000" cy="13716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s-MX" smtClean="0">
                <a:solidFill>
                  <a:srgbClr val="002060"/>
                </a:solidFill>
              </a:rPr>
              <a:t>Dos sistemas judiciales</a:t>
            </a:r>
            <a:endParaRPr lang="es-MX"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533400" y="152400"/>
            <a:ext cx="8001000" cy="1570038"/>
          </a:xfrm>
          <a:prstGeom prst="rect">
            <a:avLst/>
          </a:prstGeom>
          <a:noFill/>
          <a:ln w="9525">
            <a:noFill/>
            <a:miter lim="800000"/>
            <a:headEnd/>
            <a:tailEnd/>
          </a:ln>
          <a:effectLst/>
        </p:spPr>
        <p:txBody>
          <a:bodyPr>
            <a:spAutoFit/>
          </a:bodyPr>
          <a:lstStyle/>
          <a:p>
            <a:pPr algn="ctr">
              <a:spcBef>
                <a:spcPct val="50000"/>
              </a:spcBef>
              <a:defRPr/>
            </a:pPr>
            <a:r>
              <a:rPr lang="es-MX" sz="3200" b="1" u="none" dirty="0">
                <a:solidFill>
                  <a:srgbClr val="002060"/>
                </a:solidFill>
                <a:effectLst>
                  <a:outerShdw blurRad="38100" dist="38100" dir="2700000" algn="tl">
                    <a:srgbClr val="000000"/>
                  </a:outerShdw>
                </a:effectLst>
              </a:rPr>
              <a:t>Los asuntos inmigratorios </a:t>
            </a:r>
            <a:r>
              <a:rPr lang="es-MX" sz="3200" b="1" u="none" dirty="0" err="1">
                <a:solidFill>
                  <a:srgbClr val="002060"/>
                </a:solidFill>
                <a:effectLst>
                  <a:outerShdw blurRad="38100" dist="38100" dir="2700000" algn="tl">
                    <a:srgbClr val="000000"/>
                  </a:outerShdw>
                </a:effectLst>
              </a:rPr>
              <a:t>estan</a:t>
            </a:r>
            <a:r>
              <a:rPr lang="es-MX" sz="3200" b="1" u="none" dirty="0">
                <a:solidFill>
                  <a:srgbClr val="002060"/>
                </a:solidFill>
                <a:effectLst>
                  <a:outerShdw blurRad="38100" dist="38100" dir="2700000" algn="tl">
                    <a:srgbClr val="000000"/>
                  </a:outerShdw>
                </a:effectLst>
              </a:rPr>
              <a:t> bajo la </a:t>
            </a:r>
            <a:r>
              <a:rPr lang="es-MX" sz="3200" b="1" u="none" dirty="0" err="1">
                <a:solidFill>
                  <a:srgbClr val="002060"/>
                </a:solidFill>
                <a:effectLst>
                  <a:outerShdw blurRad="38100" dist="38100" dir="2700000" algn="tl">
                    <a:srgbClr val="000000"/>
                  </a:outerShdw>
                </a:effectLst>
              </a:rPr>
              <a:t>juridicción</a:t>
            </a:r>
            <a:r>
              <a:rPr lang="es-MX" sz="3200" b="1" u="none" dirty="0">
                <a:solidFill>
                  <a:srgbClr val="002060"/>
                </a:solidFill>
                <a:effectLst>
                  <a:outerShdw blurRad="38100" dist="38100" dir="2700000" algn="tl">
                    <a:srgbClr val="000000"/>
                  </a:outerShdw>
                </a:effectLst>
              </a:rPr>
              <a:t> de las entidades federales en la rama ejecutiva</a:t>
            </a:r>
          </a:p>
        </p:txBody>
      </p:sp>
      <p:sp>
        <p:nvSpPr>
          <p:cNvPr id="12291"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cxnSp>
        <p:nvCxnSpPr>
          <p:cNvPr id="2" name="Straight Arrow Connector 20"/>
          <p:cNvCxnSpPr>
            <a:cxnSpLocks noChangeShapeType="1"/>
          </p:cNvCxnSpPr>
          <p:nvPr/>
        </p:nvCxnSpPr>
        <p:spPr bwMode="auto">
          <a:xfrm flipH="1">
            <a:off x="4114800" y="5029200"/>
            <a:ext cx="838200" cy="0"/>
          </a:xfrm>
          <a:prstGeom prst="straightConnector1">
            <a:avLst/>
          </a:prstGeom>
          <a:noFill/>
          <a:ln w="76200">
            <a:solidFill>
              <a:schemeClr val="tx1"/>
            </a:solidFill>
            <a:round/>
            <a:headEnd type="triangle" w="med" len="med"/>
            <a:tailEnd/>
          </a:ln>
        </p:spPr>
      </p:cxnSp>
      <p:grpSp>
        <p:nvGrpSpPr>
          <p:cNvPr id="4" name="Group 3"/>
          <p:cNvGrpSpPr/>
          <p:nvPr/>
        </p:nvGrpSpPr>
        <p:grpSpPr>
          <a:xfrm>
            <a:off x="11113" y="2286000"/>
            <a:ext cx="4484687" cy="3884613"/>
            <a:chOff x="11113" y="2286000"/>
            <a:chExt cx="4484687" cy="3884613"/>
          </a:xfrm>
        </p:grpSpPr>
        <p:sp>
          <p:nvSpPr>
            <p:cNvPr id="12294" name="TextBox 18"/>
            <p:cNvSpPr txBox="1">
              <a:spLocks noChangeArrowheads="1"/>
            </p:cNvSpPr>
            <p:nvPr/>
          </p:nvSpPr>
          <p:spPr bwMode="auto">
            <a:xfrm>
              <a:off x="11113" y="4724400"/>
              <a:ext cx="4484687" cy="1446213"/>
            </a:xfrm>
            <a:prstGeom prst="rect">
              <a:avLst/>
            </a:prstGeom>
            <a:noFill/>
            <a:ln w="9525">
              <a:noFill/>
              <a:miter lim="800000"/>
              <a:headEnd/>
              <a:tailEnd/>
            </a:ln>
          </p:spPr>
          <p:txBody>
            <a:bodyPr>
              <a:spAutoFit/>
            </a:bodyPr>
            <a:lstStyle/>
            <a:p>
              <a:pPr algn="ctr">
                <a:defRPr/>
              </a:pPr>
              <a:r>
                <a:rPr lang="es-MX" sz="2400" b="1" u="none" dirty="0">
                  <a:effectLst>
                    <a:outerShdw blurRad="38100" dist="38100" dir="2700000" algn="tl">
                      <a:srgbClr val="000000"/>
                    </a:outerShdw>
                  </a:effectLst>
                </a:rPr>
                <a:t>Servicio de Inmigración </a:t>
              </a:r>
            </a:p>
            <a:p>
              <a:pPr algn="ctr">
                <a:defRPr/>
              </a:pPr>
              <a:r>
                <a:rPr lang="es-MX" sz="2400" b="1" u="none" dirty="0">
                  <a:effectLst>
                    <a:outerShdw blurRad="38100" dist="38100" dir="2700000" algn="tl">
                      <a:srgbClr val="000000"/>
                    </a:outerShdw>
                  </a:effectLst>
                </a:rPr>
                <a:t>y Control de Aduanas</a:t>
              </a:r>
            </a:p>
            <a:p>
              <a:pPr algn="ctr">
                <a:defRPr/>
              </a:pPr>
              <a:r>
                <a:rPr lang="es-MX" sz="2000" u="none" dirty="0">
                  <a:effectLst>
                    <a:outerShdw blurRad="38100" dist="38100" dir="2700000" algn="tl">
                      <a:srgbClr val="000000"/>
                    </a:outerShdw>
                  </a:effectLst>
                </a:rPr>
                <a:t>Acción de detención y deportación</a:t>
              </a:r>
            </a:p>
            <a:p>
              <a:pPr algn="ctr">
                <a:defRPr/>
              </a:pPr>
              <a:r>
                <a:rPr lang="es-MX" sz="2000" u="none" dirty="0">
                  <a:effectLst>
                    <a:outerShdw blurRad="38100" dist="38100" dir="2700000" algn="tl">
                      <a:srgbClr val="000000"/>
                    </a:outerShdw>
                  </a:effectLst>
                </a:rPr>
                <a:t>Abogados del Tribunal de Inmigración</a:t>
              </a:r>
            </a:p>
          </p:txBody>
        </p:sp>
        <p:pic>
          <p:nvPicPr>
            <p:cNvPr id="3" name="Picture 21"/>
            <p:cNvPicPr>
              <a:picLocks noChangeAspect="1" noChangeArrowheads="1"/>
            </p:cNvPicPr>
            <p:nvPr/>
          </p:nvPicPr>
          <p:blipFill>
            <a:blip r:embed="rId3" cstate="print"/>
            <a:srcRect/>
            <a:stretch>
              <a:fillRect/>
            </a:stretch>
          </p:blipFill>
          <p:spPr bwMode="auto">
            <a:xfrm>
              <a:off x="838200" y="2286000"/>
              <a:ext cx="2057400" cy="2057400"/>
            </a:xfrm>
            <a:prstGeom prst="rect">
              <a:avLst/>
            </a:prstGeom>
            <a:noFill/>
            <a:ln w="9525">
              <a:noFill/>
              <a:miter lim="800000"/>
              <a:headEnd/>
              <a:tailEnd/>
            </a:ln>
          </p:spPr>
        </p:pic>
      </p:grpSp>
      <p:grpSp>
        <p:nvGrpSpPr>
          <p:cNvPr id="5" name="Group 4"/>
          <p:cNvGrpSpPr/>
          <p:nvPr/>
        </p:nvGrpSpPr>
        <p:grpSpPr>
          <a:xfrm>
            <a:off x="4953000" y="2286000"/>
            <a:ext cx="4343400" cy="3592513"/>
            <a:chOff x="4953000" y="2286000"/>
            <a:chExt cx="4343400" cy="3592513"/>
          </a:xfrm>
        </p:grpSpPr>
        <p:sp>
          <p:nvSpPr>
            <p:cNvPr id="12295" name="TextBox 21"/>
            <p:cNvSpPr txBox="1">
              <a:spLocks noChangeArrowheads="1"/>
            </p:cNvSpPr>
            <p:nvPr/>
          </p:nvSpPr>
          <p:spPr bwMode="auto">
            <a:xfrm>
              <a:off x="4953000" y="4800600"/>
              <a:ext cx="4343400" cy="1077913"/>
            </a:xfrm>
            <a:prstGeom prst="rect">
              <a:avLst/>
            </a:prstGeom>
            <a:noFill/>
            <a:ln w="9525">
              <a:noFill/>
              <a:miter lim="800000"/>
              <a:headEnd/>
              <a:tailEnd/>
            </a:ln>
          </p:spPr>
          <p:txBody>
            <a:bodyPr>
              <a:spAutoFit/>
            </a:bodyPr>
            <a:lstStyle/>
            <a:p>
              <a:pPr algn="ctr">
                <a:defRPr/>
              </a:pPr>
              <a:r>
                <a:rPr lang="es-MX" sz="2400" b="1" u="none" dirty="0">
                  <a:effectLst>
                    <a:outerShdw blurRad="38100" dist="38100" dir="2700000" algn="tl">
                      <a:srgbClr val="000000"/>
                    </a:outerShdw>
                  </a:effectLst>
                </a:rPr>
                <a:t>Tribunales de Inmigración</a:t>
              </a:r>
            </a:p>
            <a:p>
              <a:pPr algn="ctr">
                <a:defRPr/>
              </a:pPr>
              <a:r>
                <a:rPr lang="es-MX" sz="2000" u="none" dirty="0">
                  <a:effectLst>
                    <a:outerShdw blurRad="38100" dist="38100" dir="2700000" algn="tl">
                      <a:srgbClr val="000000"/>
                    </a:outerShdw>
                  </a:effectLst>
                </a:rPr>
                <a:t>Los jueces de derecho</a:t>
              </a:r>
            </a:p>
            <a:p>
              <a:pPr algn="ctr">
                <a:defRPr/>
              </a:pPr>
              <a:r>
                <a:rPr lang="es-MX" sz="2000" u="none" dirty="0">
                  <a:effectLst>
                    <a:outerShdw blurRad="38100" dist="38100" dir="2700000" algn="tl">
                      <a:srgbClr val="000000"/>
                    </a:outerShdw>
                  </a:effectLst>
                </a:rPr>
                <a:t> administrativo conocen los casos</a:t>
              </a:r>
            </a:p>
          </p:txBody>
        </p:sp>
        <p:pic>
          <p:nvPicPr>
            <p:cNvPr id="12296" name="Picture 22"/>
            <p:cNvPicPr>
              <a:picLocks noChangeAspect="1" noChangeArrowheads="1"/>
            </p:cNvPicPr>
            <p:nvPr/>
          </p:nvPicPr>
          <p:blipFill>
            <a:blip r:embed="rId4" cstate="print"/>
            <a:srcRect/>
            <a:stretch>
              <a:fillRect/>
            </a:stretch>
          </p:blipFill>
          <p:spPr bwMode="auto">
            <a:xfrm>
              <a:off x="6324600" y="2286000"/>
              <a:ext cx="2133600" cy="2133600"/>
            </a:xfrm>
            <a:prstGeom prst="rect">
              <a:avLst/>
            </a:prstGeom>
            <a:noFill/>
            <a:ln w="9525">
              <a:noFill/>
              <a:miter lim="800000"/>
              <a:headEnd/>
              <a:tailEnd/>
            </a:ln>
          </p:spPr>
        </p:pic>
      </p:grpSp>
      <p:pic>
        <p:nvPicPr>
          <p:cNvPr id="12297" name="Picture 14"/>
          <p:cNvPicPr>
            <a:picLocks noChangeAspect="1" noChangeArrowheads="1"/>
          </p:cNvPicPr>
          <p:nvPr/>
        </p:nvPicPr>
        <p:blipFill>
          <a:blip r:embed="rId5" cstate="print"/>
          <a:srcRect/>
          <a:stretch>
            <a:fillRect/>
          </a:stretch>
        </p:blipFill>
        <p:spPr bwMode="auto">
          <a:xfrm>
            <a:off x="3200400" y="1981200"/>
            <a:ext cx="2762250" cy="2209800"/>
          </a:xfrm>
          <a:prstGeom prst="rect">
            <a:avLst/>
          </a:prstGeom>
          <a:noFill/>
          <a:ln w="9525">
            <a:noFill/>
            <a:miter lim="800000"/>
            <a:headEnd/>
            <a:tailEnd/>
          </a:ln>
        </p:spPr>
      </p:pic>
      <p:sp>
        <p:nvSpPr>
          <p:cNvPr id="11"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381000" y="152400"/>
            <a:ext cx="8305800" cy="646113"/>
          </a:xfrm>
          <a:prstGeom prst="rect">
            <a:avLst/>
          </a:prstGeom>
          <a:noFill/>
          <a:ln w="9525">
            <a:noFill/>
            <a:miter lim="800000"/>
            <a:headEnd/>
            <a:tailEnd/>
          </a:ln>
          <a:effectLst/>
        </p:spPr>
        <p:txBody>
          <a:bodyPr>
            <a:spAutoFit/>
          </a:bodyPr>
          <a:lstStyle/>
          <a:p>
            <a:pPr algn="ctr">
              <a:spcBef>
                <a:spcPct val="50000"/>
              </a:spcBef>
              <a:defRPr/>
            </a:pPr>
            <a:r>
              <a:rPr lang="es-MX" sz="3600" b="1" u="none" dirty="0">
                <a:solidFill>
                  <a:srgbClr val="002060"/>
                </a:solidFill>
                <a:effectLst>
                  <a:outerShdw blurRad="38100" dist="38100" dir="2700000" algn="tl">
                    <a:srgbClr val="000000"/>
                  </a:outerShdw>
                </a:effectLst>
              </a:rPr>
              <a:t>Por ejemplo:</a:t>
            </a:r>
          </a:p>
        </p:txBody>
      </p:sp>
      <p:sp>
        <p:nvSpPr>
          <p:cNvPr id="13315"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pic>
        <p:nvPicPr>
          <p:cNvPr id="29699" name="Picture 9" descr="C:\Documents and Settings\b000rlg.JUDICIAL\Local Settings\Temporary Internet Files\Content.IE5\HZC6IWGX\MC900287628[1].wmf"/>
          <p:cNvPicPr>
            <a:picLocks noChangeAspect="1" noChangeArrowheads="1"/>
          </p:cNvPicPr>
          <p:nvPr/>
        </p:nvPicPr>
        <p:blipFill>
          <a:blip r:embed="rId3" cstate="print"/>
          <a:srcRect/>
          <a:stretch>
            <a:fillRect/>
          </a:stretch>
        </p:blipFill>
        <p:spPr bwMode="auto">
          <a:xfrm>
            <a:off x="914400" y="1143000"/>
            <a:ext cx="6896100" cy="5083175"/>
          </a:xfrm>
          <a:prstGeom prst="rect">
            <a:avLst/>
          </a:prstGeom>
          <a:noFill/>
          <a:ln w="9525">
            <a:noFill/>
            <a:miter lim="800000"/>
            <a:headEnd/>
            <a:tailEnd/>
          </a:ln>
          <a:effectLst>
            <a:outerShdw dist="190500" dir="2700000" algn="tl" rotWithShape="0">
              <a:srgbClr val="808080">
                <a:alpha val="39999"/>
              </a:srgbClr>
            </a:outerShdw>
          </a:effectLst>
        </p:spPr>
      </p:pic>
      <p:sp>
        <p:nvSpPr>
          <p:cNvPr id="6"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eaLnBrk="1" fontAlgn="auto" hangingPunct="1">
              <a:spcAft>
                <a:spcPts val="0"/>
              </a:spcAft>
              <a:defRPr/>
            </a:pPr>
            <a:r>
              <a:rPr lang="es-MX" dirty="0" smtClean="0">
                <a:solidFill>
                  <a:srgbClr val="002060"/>
                </a:solidFill>
              </a:rPr>
              <a:t>La causa penal</a:t>
            </a:r>
          </a:p>
        </p:txBody>
      </p:sp>
      <p:sp>
        <p:nvSpPr>
          <p:cNvPr id="9"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8197" name="TextBox 24"/>
          <p:cNvSpPr txBox="1">
            <a:spLocks noChangeArrowheads="1"/>
          </p:cNvSpPr>
          <p:nvPr/>
        </p:nvSpPr>
        <p:spPr bwMode="auto">
          <a:xfrm>
            <a:off x="3962400" y="1676400"/>
            <a:ext cx="4953000" cy="1570038"/>
          </a:xfrm>
          <a:prstGeom prst="rect">
            <a:avLst/>
          </a:prstGeom>
          <a:noFill/>
          <a:ln w="9525">
            <a:noFill/>
            <a:miter lim="800000"/>
            <a:headEnd/>
            <a:tailEnd/>
          </a:ln>
        </p:spPr>
        <p:txBody>
          <a:bodyPr>
            <a:spAutoFit/>
          </a:bodyPr>
          <a:lstStyle/>
          <a:p>
            <a:r>
              <a:rPr lang="es-MX" sz="2400" b="1" u="none" dirty="0"/>
              <a:t>La mayoría de las causas penales se resuelven mediante un acuerdo negociado con la Fiscalía</a:t>
            </a:r>
          </a:p>
        </p:txBody>
      </p:sp>
      <p:pic>
        <p:nvPicPr>
          <p:cNvPr id="16389" name="Picture 6" descr="Denver_District"/>
          <p:cNvPicPr>
            <a:picLocks noChangeAspect="1" noChangeArrowheads="1"/>
          </p:cNvPicPr>
          <p:nvPr/>
        </p:nvPicPr>
        <p:blipFill>
          <a:blip r:embed="rId3" cstate="print"/>
          <a:srcRect l="20967"/>
          <a:stretch>
            <a:fillRect/>
          </a:stretch>
        </p:blipFill>
        <p:spPr bwMode="auto">
          <a:xfrm>
            <a:off x="304800" y="2133600"/>
            <a:ext cx="3306763" cy="2819400"/>
          </a:xfrm>
          <a:prstGeom prst="rect">
            <a:avLst/>
          </a:prstGeom>
          <a:noFill/>
          <a:ln w="9525">
            <a:noFill/>
            <a:miter lim="800000"/>
            <a:headEnd/>
            <a:tailEnd/>
          </a:ln>
        </p:spPr>
      </p:pic>
      <p:sp>
        <p:nvSpPr>
          <p:cNvPr id="7" name="TextBox 24"/>
          <p:cNvSpPr txBox="1">
            <a:spLocks noChangeArrowheads="1"/>
          </p:cNvSpPr>
          <p:nvPr/>
        </p:nvSpPr>
        <p:spPr bwMode="auto">
          <a:xfrm>
            <a:off x="3962400" y="5029200"/>
            <a:ext cx="4953000" cy="1200150"/>
          </a:xfrm>
          <a:prstGeom prst="rect">
            <a:avLst/>
          </a:prstGeom>
          <a:noFill/>
          <a:ln w="9525">
            <a:noFill/>
            <a:miter lim="800000"/>
            <a:headEnd/>
            <a:tailEnd/>
          </a:ln>
        </p:spPr>
        <p:txBody>
          <a:bodyPr>
            <a:spAutoFit/>
          </a:bodyPr>
          <a:lstStyle/>
          <a:p>
            <a:r>
              <a:rPr lang="es-MX" sz="2400" b="1" u="none" dirty="0"/>
              <a:t>Si hay un juicio, el acusado podrá ser hallado culpable o no culpable por un jurado</a:t>
            </a:r>
          </a:p>
        </p:txBody>
      </p:sp>
      <p:sp>
        <p:nvSpPr>
          <p:cNvPr id="8" name="TextBox 24"/>
          <p:cNvSpPr txBox="1">
            <a:spLocks noChangeArrowheads="1"/>
          </p:cNvSpPr>
          <p:nvPr/>
        </p:nvSpPr>
        <p:spPr bwMode="auto">
          <a:xfrm>
            <a:off x="3962400" y="3352800"/>
            <a:ext cx="4953000" cy="1570038"/>
          </a:xfrm>
          <a:prstGeom prst="rect">
            <a:avLst/>
          </a:prstGeom>
          <a:noFill/>
          <a:ln w="9525">
            <a:noFill/>
            <a:miter lim="800000"/>
            <a:headEnd/>
            <a:tailEnd/>
          </a:ln>
        </p:spPr>
        <p:txBody>
          <a:bodyPr>
            <a:spAutoFit/>
          </a:bodyPr>
          <a:lstStyle/>
          <a:p>
            <a:r>
              <a:rPr lang="es-MX" sz="2400" b="1" u="none" dirty="0"/>
              <a:t>Puede que el acusado hallado culpable (condenado) tenga que ir a la cárcel o pagar una multa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325563"/>
          </a:xfrm>
        </p:spPr>
        <p:txBody>
          <a:bodyPr>
            <a:normAutofit fontScale="90000"/>
          </a:bodyPr>
          <a:lstStyle/>
          <a:p>
            <a:pPr eaLnBrk="1" fontAlgn="auto" hangingPunct="1">
              <a:spcAft>
                <a:spcPts val="0"/>
              </a:spcAft>
              <a:defRPr/>
            </a:pPr>
            <a:r>
              <a:rPr lang="es-MX" dirty="0" smtClean="0">
                <a:solidFill>
                  <a:srgbClr val="002060"/>
                </a:solidFill>
              </a:rPr>
              <a:t>Consecuencias inmigratorias </a:t>
            </a:r>
            <a:br>
              <a:rPr lang="es-MX" dirty="0" smtClean="0">
                <a:solidFill>
                  <a:srgbClr val="002060"/>
                </a:solidFill>
              </a:rPr>
            </a:br>
            <a:r>
              <a:rPr lang="es-MX" dirty="0" smtClean="0">
                <a:solidFill>
                  <a:srgbClr val="002060"/>
                </a:solidFill>
              </a:rPr>
              <a:t>de la causa penal</a:t>
            </a:r>
          </a:p>
        </p:txBody>
      </p:sp>
      <p:sp>
        <p:nvSpPr>
          <p:cNvPr id="9"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8197" name="TextBox 24"/>
          <p:cNvSpPr txBox="1">
            <a:spLocks noChangeArrowheads="1"/>
          </p:cNvSpPr>
          <p:nvPr/>
        </p:nvSpPr>
        <p:spPr bwMode="auto">
          <a:xfrm>
            <a:off x="3733800" y="1524000"/>
            <a:ext cx="5181600" cy="1508125"/>
          </a:xfrm>
          <a:prstGeom prst="rect">
            <a:avLst/>
          </a:prstGeom>
          <a:noFill/>
          <a:ln w="9525">
            <a:noFill/>
            <a:miter lim="800000"/>
            <a:headEnd/>
            <a:tailEnd/>
          </a:ln>
        </p:spPr>
        <p:txBody>
          <a:bodyPr>
            <a:spAutoFit/>
          </a:bodyPr>
          <a:lstStyle/>
          <a:p>
            <a:pPr>
              <a:defRPr/>
            </a:pPr>
            <a:r>
              <a:rPr lang="es-MX" sz="2300" b="1" u="none" dirty="0">
                <a:effectLst>
                  <a:outerShdw blurRad="38100" dist="38100" dir="2700000" algn="tl">
                    <a:srgbClr val="000000"/>
                  </a:outerShdw>
                </a:effectLst>
              </a:rPr>
              <a:t>Una condena, resultante de una declaración de culpabilidad o de un juicio, puede tener consecuencias inmigratorias</a:t>
            </a:r>
          </a:p>
        </p:txBody>
      </p:sp>
      <p:pic>
        <p:nvPicPr>
          <p:cNvPr id="19461" name="Picture 17" descr="C:\Documents and Settings\b000rlg.JUDICIAL\Local Settings\Temporary Internet Files\Content.IE5\SK692QPL\MC900018951[1].wmf"/>
          <p:cNvPicPr>
            <a:picLocks noChangeAspect="1" noChangeArrowheads="1"/>
          </p:cNvPicPr>
          <p:nvPr/>
        </p:nvPicPr>
        <p:blipFill>
          <a:blip r:embed="rId3" cstate="print"/>
          <a:srcRect/>
          <a:stretch>
            <a:fillRect/>
          </a:stretch>
        </p:blipFill>
        <p:spPr bwMode="auto">
          <a:xfrm>
            <a:off x="304800" y="2590800"/>
            <a:ext cx="3216275" cy="2151063"/>
          </a:xfrm>
          <a:prstGeom prst="rect">
            <a:avLst/>
          </a:prstGeom>
          <a:noFill/>
          <a:ln w="9525">
            <a:noFill/>
            <a:miter lim="800000"/>
            <a:headEnd/>
            <a:tailEnd/>
          </a:ln>
        </p:spPr>
      </p:pic>
      <p:sp>
        <p:nvSpPr>
          <p:cNvPr id="7" name="TextBox 24"/>
          <p:cNvSpPr txBox="1">
            <a:spLocks noChangeArrowheads="1"/>
          </p:cNvSpPr>
          <p:nvPr/>
        </p:nvSpPr>
        <p:spPr bwMode="auto">
          <a:xfrm>
            <a:off x="3733800" y="5029200"/>
            <a:ext cx="4953000" cy="1508125"/>
          </a:xfrm>
          <a:prstGeom prst="rect">
            <a:avLst/>
          </a:prstGeom>
          <a:noFill/>
          <a:ln w="9525">
            <a:noFill/>
            <a:miter lim="800000"/>
            <a:headEnd/>
            <a:tailEnd/>
          </a:ln>
        </p:spPr>
        <p:txBody>
          <a:bodyPr>
            <a:spAutoFit/>
          </a:bodyPr>
          <a:lstStyle/>
          <a:p>
            <a:pPr>
              <a:defRPr/>
            </a:pPr>
            <a:r>
              <a:rPr lang="es-MX" sz="2300" b="1" u="none" dirty="0">
                <a:effectLst>
                  <a:outerShdw blurRad="38100" dist="38100" dir="2700000" algn="tl">
                    <a:srgbClr val="000000"/>
                  </a:outerShdw>
                </a:effectLst>
              </a:rPr>
              <a:t>Debe consultar a un abogado de inmigración antes de decidir si le conviene aceptar un acuerdo con la Fiscalía</a:t>
            </a:r>
          </a:p>
        </p:txBody>
      </p:sp>
      <p:sp>
        <p:nvSpPr>
          <p:cNvPr id="8" name="TextBox 24"/>
          <p:cNvSpPr txBox="1">
            <a:spLocks noChangeArrowheads="1"/>
          </p:cNvSpPr>
          <p:nvPr/>
        </p:nvSpPr>
        <p:spPr bwMode="auto">
          <a:xfrm>
            <a:off x="3733800" y="3124200"/>
            <a:ext cx="5105400" cy="1862138"/>
          </a:xfrm>
          <a:prstGeom prst="rect">
            <a:avLst/>
          </a:prstGeom>
          <a:noFill/>
          <a:ln w="9525">
            <a:noFill/>
            <a:miter lim="800000"/>
            <a:headEnd/>
            <a:tailEnd/>
          </a:ln>
        </p:spPr>
        <p:txBody>
          <a:bodyPr>
            <a:spAutoFit/>
          </a:bodyPr>
          <a:lstStyle/>
          <a:p>
            <a:pPr>
              <a:defRPr/>
            </a:pPr>
            <a:r>
              <a:rPr lang="es-MX" sz="2300" b="1" u="none" dirty="0">
                <a:effectLst>
                  <a:outerShdw blurRad="38100" dist="38100" dir="2700000" algn="tl">
                    <a:srgbClr val="000000"/>
                  </a:outerShdw>
                </a:effectLst>
              </a:rPr>
              <a:t>Un inmigrante con representación legal en una causa penal debe </a:t>
            </a:r>
            <a:r>
              <a:rPr lang="es-MX" sz="2300" b="1" u="none" dirty="0" err="1">
                <a:effectLst>
                  <a:outerShdw blurRad="38100" dist="38100" dir="2700000" algn="tl">
                    <a:srgbClr val="000000"/>
                  </a:outerShdw>
                </a:effectLst>
              </a:rPr>
              <a:t>informale</a:t>
            </a:r>
            <a:r>
              <a:rPr lang="es-MX" sz="2300" b="1" u="none" dirty="0">
                <a:effectLst>
                  <a:outerShdw blurRad="38100" dist="38100" dir="2700000" algn="tl">
                    <a:srgbClr val="000000"/>
                  </a:outerShdw>
                </a:effectLst>
              </a:rPr>
              <a:t> a su abogado de su condición inmigratoria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8"/>
          <p:cNvSpPr>
            <a:spLocks noGrp="1"/>
          </p:cNvSpPr>
          <p:nvPr>
            <p:ph type="ftr" sz="quarter" idx="11"/>
          </p:nvPr>
        </p:nvSpPr>
        <p:spPr/>
        <p:txBody>
          <a:bodyPr/>
          <a:lstStyle/>
          <a:p>
            <a:pPr>
              <a:defRPr/>
            </a:pPr>
            <a:r>
              <a:rPr lang="en-US"/>
              <a:t>Copyright © 2013 by Colorado Bar Association and Colorado Judicial Institute, Inc.</a:t>
            </a:r>
          </a:p>
        </p:txBody>
      </p:sp>
      <p:sp>
        <p:nvSpPr>
          <p:cNvPr id="115715" name="Rectangle 2"/>
          <p:cNvSpPr>
            <a:spLocks noGrp="1" noChangeArrowheads="1"/>
          </p:cNvSpPr>
          <p:nvPr>
            <p:ph type="title" idx="4294967295"/>
          </p:nvPr>
        </p:nvSpPr>
        <p:spPr>
          <a:xfrm>
            <a:off x="0" y="152400"/>
            <a:ext cx="9144000" cy="1066800"/>
          </a:xfrm>
        </p:spPr>
        <p:txBody>
          <a:bodyPr>
            <a:normAutofit fontScale="90000"/>
          </a:bodyPr>
          <a:lstStyle/>
          <a:p>
            <a:pPr eaLnBrk="1" fontAlgn="auto" hangingPunct="1">
              <a:spcAft>
                <a:spcPts val="0"/>
              </a:spcAft>
              <a:defRPr/>
            </a:pPr>
            <a:r>
              <a:rPr lang="es-MX" sz="4000" dirty="0" smtClean="0">
                <a:solidFill>
                  <a:srgbClr val="002060"/>
                </a:solidFill>
              </a:rPr>
              <a:t>¿Cómo se inicia </a:t>
            </a:r>
            <a:br>
              <a:rPr lang="es-MX" sz="4000" dirty="0" smtClean="0">
                <a:solidFill>
                  <a:srgbClr val="002060"/>
                </a:solidFill>
              </a:rPr>
            </a:br>
            <a:r>
              <a:rPr lang="es-MX" sz="4000" dirty="0" smtClean="0">
                <a:solidFill>
                  <a:srgbClr val="002060"/>
                </a:solidFill>
              </a:rPr>
              <a:t>un proceso de inmigración?</a:t>
            </a:r>
          </a:p>
        </p:txBody>
      </p:sp>
      <p:sp>
        <p:nvSpPr>
          <p:cNvPr id="8208" name="TextBox 19"/>
          <p:cNvSpPr txBox="1">
            <a:spLocks noChangeArrowheads="1"/>
          </p:cNvSpPr>
          <p:nvPr/>
        </p:nvSpPr>
        <p:spPr bwMode="auto">
          <a:xfrm>
            <a:off x="2971800" y="5715000"/>
            <a:ext cx="3810000" cy="584200"/>
          </a:xfrm>
          <a:prstGeom prst="rect">
            <a:avLst/>
          </a:prstGeom>
          <a:noFill/>
          <a:ln w="9525">
            <a:noFill/>
            <a:miter lim="800000"/>
            <a:headEnd/>
            <a:tailEnd/>
          </a:ln>
        </p:spPr>
        <p:txBody>
          <a:bodyPr>
            <a:spAutoFit/>
          </a:bodyPr>
          <a:lstStyle/>
          <a:p>
            <a:pPr algn="ctr">
              <a:defRPr/>
            </a:pPr>
            <a:endParaRPr lang="en-US" sz="3200" u="none" dirty="0">
              <a:effectLst>
                <a:outerShdw blurRad="38100" dist="38100" dir="2700000" algn="tl">
                  <a:srgbClr val="000000">
                    <a:alpha val="43137"/>
                  </a:srgbClr>
                </a:outerShdw>
              </a:effectLst>
              <a:latin typeface="+mn-lt"/>
              <a:ea typeface="+mn-ea"/>
            </a:endParaRPr>
          </a:p>
        </p:txBody>
      </p:sp>
      <p:sp>
        <p:nvSpPr>
          <p:cNvPr id="8214" name="TextBox 37"/>
          <p:cNvSpPr txBox="1">
            <a:spLocks noChangeArrowheads="1"/>
          </p:cNvSpPr>
          <p:nvPr/>
        </p:nvSpPr>
        <p:spPr bwMode="auto">
          <a:xfrm>
            <a:off x="4497388" y="2743200"/>
            <a:ext cx="185737" cy="584200"/>
          </a:xfrm>
          <a:prstGeom prst="rect">
            <a:avLst/>
          </a:prstGeom>
          <a:noFill/>
          <a:ln w="9525">
            <a:noFill/>
            <a:miter lim="800000"/>
            <a:headEnd/>
            <a:tailEnd/>
          </a:ln>
        </p:spPr>
        <p:txBody>
          <a:bodyPr wrap="none">
            <a:spAutoFit/>
          </a:bodyPr>
          <a:lstStyle/>
          <a:p>
            <a:pPr algn="ctr">
              <a:defRPr/>
            </a:pPr>
            <a:endParaRPr lang="en-US" sz="3200" u="none" dirty="0">
              <a:effectLst>
                <a:outerShdw blurRad="38100" dist="38100" dir="2700000" algn="tl">
                  <a:srgbClr val="000000">
                    <a:alpha val="43137"/>
                  </a:srgbClr>
                </a:outerShdw>
              </a:effectLst>
              <a:ea typeface="+mn-ea"/>
            </a:endParaRPr>
          </a:p>
        </p:txBody>
      </p:sp>
      <p:sp>
        <p:nvSpPr>
          <p:cNvPr id="11" name="Rectangle 3"/>
          <p:cNvSpPr txBox="1">
            <a:spLocks noChangeArrowheads="1"/>
          </p:cNvSpPr>
          <p:nvPr/>
        </p:nvSpPr>
        <p:spPr bwMode="auto">
          <a:xfrm>
            <a:off x="1066800" y="1447800"/>
            <a:ext cx="7315200" cy="685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s-MX" sz="3200" b="1" u="none" dirty="0">
                <a:effectLst>
                  <a:outerShdw blurRad="38100" dist="38100" dir="2700000" algn="tl">
                    <a:srgbClr val="000000"/>
                  </a:outerShdw>
                </a:effectLst>
              </a:rPr>
              <a:t>Salida de la cárcel</a:t>
            </a:r>
          </a:p>
        </p:txBody>
      </p:sp>
      <p:grpSp>
        <p:nvGrpSpPr>
          <p:cNvPr id="12" name="Group 11"/>
          <p:cNvGrpSpPr/>
          <p:nvPr/>
        </p:nvGrpSpPr>
        <p:grpSpPr>
          <a:xfrm>
            <a:off x="1219200" y="4953000"/>
            <a:ext cx="7315200" cy="1524000"/>
            <a:chOff x="1219200" y="4953000"/>
            <a:chExt cx="7315200" cy="1524000"/>
          </a:xfrm>
        </p:grpSpPr>
        <p:sp>
          <p:nvSpPr>
            <p:cNvPr id="14" name="Rectangle 3"/>
            <p:cNvSpPr txBox="1">
              <a:spLocks noChangeArrowheads="1"/>
            </p:cNvSpPr>
            <p:nvPr/>
          </p:nvSpPr>
          <p:spPr bwMode="auto">
            <a:xfrm>
              <a:off x="1219200" y="5638800"/>
              <a:ext cx="7315200" cy="8382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s-MX" sz="3200" b="1" u="none" dirty="0">
                  <a:effectLst>
                    <a:outerShdw blurRad="38100" dist="38100" dir="2700000" algn="tl">
                      <a:srgbClr val="000000"/>
                    </a:outerShdw>
                  </a:effectLst>
                </a:rPr>
                <a:t>Caso de inmigración</a:t>
              </a:r>
            </a:p>
          </p:txBody>
        </p:sp>
        <p:cxnSp>
          <p:nvCxnSpPr>
            <p:cNvPr id="17" name="Straight Arrow Connector 27"/>
            <p:cNvCxnSpPr>
              <a:cxnSpLocks noChangeShapeType="1"/>
            </p:cNvCxnSpPr>
            <p:nvPr/>
          </p:nvCxnSpPr>
          <p:spPr bwMode="auto">
            <a:xfrm flipV="1">
              <a:off x="4724400" y="4953000"/>
              <a:ext cx="0" cy="685800"/>
            </a:xfrm>
            <a:prstGeom prst="straightConnector1">
              <a:avLst/>
            </a:prstGeom>
            <a:noFill/>
            <a:ln w="76200">
              <a:solidFill>
                <a:schemeClr val="tx1"/>
              </a:solidFill>
              <a:round/>
              <a:headEnd type="triangle" w="med" len="med"/>
              <a:tailEnd/>
            </a:ln>
          </p:spPr>
        </p:cxnSp>
      </p:grpSp>
      <p:sp>
        <p:nvSpPr>
          <p:cNvPr id="19" name="Rectangle 3"/>
          <p:cNvSpPr txBox="1">
            <a:spLocks noChangeArrowheads="1"/>
          </p:cNvSpPr>
          <p:nvPr/>
        </p:nvSpPr>
        <p:spPr bwMode="auto">
          <a:xfrm>
            <a:off x="838200" y="2590800"/>
            <a:ext cx="7772400" cy="2209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s-MX" sz="3200" b="1" u="none" dirty="0">
                <a:effectLst>
                  <a:outerShdw blurRad="38100" dist="38100" dir="2700000" algn="tl">
                    <a:srgbClr val="000000"/>
                  </a:outerShdw>
                </a:effectLst>
              </a:rPr>
              <a:t>Detención en el Servicio de Inmigración y Control de Aduanas</a:t>
            </a:r>
          </a:p>
          <a:p>
            <a:pPr marL="342900" indent="-342900" algn="ctr">
              <a:spcBef>
                <a:spcPct val="20000"/>
              </a:spcBef>
              <a:buClr>
                <a:schemeClr val="hlink"/>
              </a:buClr>
              <a:buSzPct val="65000"/>
              <a:defRPr/>
            </a:pPr>
            <a:r>
              <a:rPr lang="es-MX" sz="3200" b="1" u="none" dirty="0">
                <a:effectLst>
                  <a:outerShdw blurRad="38100" dist="38100" dir="2700000" algn="tl">
                    <a:srgbClr val="000000"/>
                  </a:outerShdw>
                </a:effectLst>
              </a:rPr>
              <a:t>Plazo de 48 horas </a:t>
            </a:r>
          </a:p>
          <a:p>
            <a:pPr marL="342900" indent="-342900" algn="ctr">
              <a:spcBef>
                <a:spcPct val="20000"/>
              </a:spcBef>
              <a:buClr>
                <a:schemeClr val="hlink"/>
              </a:buClr>
              <a:buSzPct val="65000"/>
              <a:defRPr/>
            </a:pPr>
            <a:r>
              <a:rPr lang="es-MX" sz="3200" b="1" u="none" dirty="0">
                <a:effectLst>
                  <a:outerShdw blurRad="38100" dist="38100" dir="2700000" algn="tl">
                    <a:srgbClr val="000000"/>
                  </a:outerShdw>
                </a:effectLst>
              </a:rPr>
              <a:t>Para protestar la detención</a:t>
            </a:r>
          </a:p>
        </p:txBody>
      </p:sp>
      <p:cxnSp>
        <p:nvCxnSpPr>
          <p:cNvPr id="13" name="Straight Arrow Connector 27"/>
          <p:cNvCxnSpPr>
            <a:cxnSpLocks noChangeShapeType="1"/>
          </p:cNvCxnSpPr>
          <p:nvPr/>
        </p:nvCxnSpPr>
        <p:spPr bwMode="auto">
          <a:xfrm flipV="1">
            <a:off x="4800600" y="1981200"/>
            <a:ext cx="0" cy="685800"/>
          </a:xfrm>
          <a:prstGeom prst="straightConnector1">
            <a:avLst/>
          </a:prstGeom>
          <a:noFill/>
          <a:ln w="76200">
            <a:solidFill>
              <a:schemeClr val="tx1"/>
            </a:solidFill>
            <a:round/>
            <a:headEnd type="triangle"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8792</TotalTime>
  <Words>1910</Words>
  <Application>Microsoft Office PowerPoint</Application>
  <PresentationFormat>On-screen Show (4:3)</PresentationFormat>
  <Paragraphs>180</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Apex</vt:lpstr>
      <vt:lpstr>1_Apex</vt:lpstr>
      <vt:lpstr>Civic</vt:lpstr>
      <vt:lpstr>Slide 1</vt:lpstr>
      <vt:lpstr>Slide 2</vt:lpstr>
      <vt:lpstr>Slide 3</vt:lpstr>
      <vt:lpstr>Slide 4</vt:lpstr>
      <vt:lpstr>Slide 5</vt:lpstr>
      <vt:lpstr>Slide 6</vt:lpstr>
      <vt:lpstr>La causa penal</vt:lpstr>
      <vt:lpstr>Consecuencias inmigratorias  de la causa penal</vt:lpstr>
      <vt:lpstr>¿Cómo se inicia  un proceso de inmigración?</vt:lpstr>
      <vt:lpstr>Tribunal de Inmigración de los Estados Unidos</vt:lpstr>
      <vt:lpstr>Tribunal de Inmigración de los Estados Unidos</vt:lpstr>
      <vt:lpstr>Tribunal de Inmigración de los Estados Unidos</vt:lpstr>
      <vt:lpstr>Tribunal de Inmigración de los Estados Unidos</vt:lpstr>
      <vt:lpstr>Tribunal de Inmigración de los Estados Unidos</vt:lpstr>
      <vt:lpstr>Proceso inicial</vt:lpstr>
      <vt:lpstr>Solicitud de documentos</vt:lpstr>
      <vt:lpstr>Juicio</vt:lpstr>
      <vt:lpstr>Los tribunales de inmigración  deben seguir las siguientes leyes</vt:lpstr>
      <vt:lpstr>Fallo del juez de inmigración</vt:lpstr>
      <vt:lpstr>El Tribunal de Inmigración  no tiene la última palabra</vt:lpstr>
      <vt:lpstr>El Tribunal de Inmigración  no tiene la última palabra</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Meghan Bush</dc:creator>
  <cp:lastModifiedBy>meghan bush</cp:lastModifiedBy>
  <cp:revision>54</cp:revision>
  <cp:lastPrinted>1601-01-01T00:00:00Z</cp:lastPrinted>
  <dcterms:created xsi:type="dcterms:W3CDTF">1601-01-01T00:00:00Z</dcterms:created>
  <dcterms:modified xsi:type="dcterms:W3CDTF">2013-08-13T16:13:11Z</dcterms:modified>
</cp:coreProperties>
</file>