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16"/>
  </p:notesMasterIdLst>
  <p:handoutMasterIdLst>
    <p:handoutMasterId r:id="rId17"/>
  </p:handoutMasterIdLst>
  <p:sldIdLst>
    <p:sldId id="352" r:id="rId2"/>
    <p:sldId id="354" r:id="rId3"/>
    <p:sldId id="357" r:id="rId4"/>
    <p:sldId id="355" r:id="rId5"/>
    <p:sldId id="349" r:id="rId6"/>
    <p:sldId id="358" r:id="rId7"/>
    <p:sldId id="362" r:id="rId8"/>
    <p:sldId id="348" r:id="rId9"/>
    <p:sldId id="363" r:id="rId10"/>
    <p:sldId id="364" r:id="rId11"/>
    <p:sldId id="350" r:id="rId12"/>
    <p:sldId id="366" r:id="rId13"/>
    <p:sldId id="365" r:id="rId14"/>
    <p:sldId id="367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2268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05881980-222E-4313-9535-C3850C953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346AF591-C181-418E-B884-54ED9C5B9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E2DDE7-EE38-405D-8363-EDF7288AC8A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6650" y="720725"/>
            <a:ext cx="1385888" cy="1039813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1920875"/>
            <a:ext cx="5851525" cy="6959600"/>
          </a:xfrm>
          <a:noFill/>
          <a:ln/>
        </p:spPr>
        <p:txBody>
          <a:bodyPr/>
          <a:lstStyle/>
          <a:p>
            <a:pPr eaLnBrk="1" hangingPunct="1"/>
            <a:r>
              <a:rPr lang="en-US" sz="2000" smtClean="0"/>
              <a:t>Introduce yourself.</a:t>
            </a:r>
          </a:p>
          <a:p>
            <a:pPr eaLnBrk="1" hangingPunct="1"/>
            <a:r>
              <a:rPr lang="en-US" sz="2000" smtClean="0"/>
              <a:t>Introduce OC, as a joint activity of citizens, lawyers, and judges to provide information to the public about our state and federal courts.</a:t>
            </a:r>
          </a:p>
          <a:p>
            <a:pPr eaLnBrk="1" hangingPunct="1"/>
            <a:r>
              <a:rPr lang="en-US" sz="2000" smtClean="0"/>
              <a:t>Today’s presentation is about the state courts in Colorado.</a:t>
            </a:r>
            <a:endParaRPr lang="en-US" sz="1600" smtClean="0"/>
          </a:p>
          <a:p>
            <a:pPr eaLnBrk="1" hangingPunct="1"/>
            <a:r>
              <a:rPr lang="en-US" sz="2000" smtClean="0"/>
              <a:t>How many of you have been called for jury </a:t>
            </a:r>
            <a:r>
              <a:rPr lang="en-US" sz="2000" u="sng" smtClean="0"/>
              <a:t>service</a:t>
            </a:r>
            <a:r>
              <a:rPr lang="en-US" sz="2000" smtClean="0"/>
              <a:t>?  </a:t>
            </a:r>
            <a:r>
              <a:rPr lang="en-US" sz="1400" i="1" smtClean="0"/>
              <a:t>Use the words “serve” and “service” frequently.</a:t>
            </a:r>
            <a:endParaRPr lang="en-US" sz="2000" smtClean="0"/>
          </a:p>
          <a:p>
            <a:pPr eaLnBrk="1" hangingPunct="1"/>
            <a:r>
              <a:rPr lang="en-US" sz="2000" smtClean="0"/>
              <a:t>How many have actually </a:t>
            </a:r>
            <a:r>
              <a:rPr lang="en-US" sz="2000" u="sng" smtClean="0"/>
              <a:t>served</a:t>
            </a:r>
            <a:r>
              <a:rPr lang="en-US" sz="2000" smtClean="0"/>
              <a:t> on a jury?  </a:t>
            </a:r>
          </a:p>
          <a:p>
            <a:pPr eaLnBrk="1" hangingPunct="1"/>
            <a:r>
              <a:rPr lang="en-US" sz="2000" smtClean="0"/>
              <a:t>What was your role?</a:t>
            </a:r>
            <a:endParaRPr lang="en-US" sz="1600" smtClean="0"/>
          </a:p>
          <a:p>
            <a:pPr eaLnBrk="1" hangingPunct="1"/>
            <a:r>
              <a:rPr lang="en-US" sz="2000" smtClean="0"/>
              <a:t>What did you take into account in reaching your decision?</a:t>
            </a:r>
          </a:p>
          <a:p>
            <a:pPr eaLnBrk="1" hangingPunct="1"/>
            <a:r>
              <a:rPr lang="en-US" sz="2000" smtClean="0"/>
              <a:t>When you were questioned about your qualifications to serve as a juror, do you remember the kinds of questions you were asked?  What was the purpose of those questions?</a:t>
            </a:r>
          </a:p>
          <a:p>
            <a:pPr eaLnBrk="1" hangingPunct="1"/>
            <a:r>
              <a:rPr lang="en-US" sz="2000" smtClean="0"/>
              <a:t>Was it to determine if you could be fair and impartial?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BDB99D-A9B0-4C5E-9025-26FA47F0990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B9BB98-0BC7-410E-80BF-711BD9BE04D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20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E2DDE7-EE38-405D-8363-EDF7288AC8A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6650" y="720725"/>
            <a:ext cx="1385888" cy="1039813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1920875"/>
            <a:ext cx="5851525" cy="6959600"/>
          </a:xfrm>
          <a:noFill/>
          <a:ln/>
        </p:spPr>
        <p:txBody>
          <a:bodyPr/>
          <a:lstStyle/>
          <a:p>
            <a:pPr eaLnBrk="1" hangingPunct="1"/>
            <a:r>
              <a:rPr lang="en-US" sz="2000" smtClean="0"/>
              <a:t>Introduce yourself.</a:t>
            </a:r>
          </a:p>
          <a:p>
            <a:pPr eaLnBrk="1" hangingPunct="1"/>
            <a:r>
              <a:rPr lang="en-US" sz="2000" smtClean="0"/>
              <a:t>Introduce OC, as a joint activity of citizens, lawyers, and judges to provide information to the public about our state and federal courts.</a:t>
            </a:r>
          </a:p>
          <a:p>
            <a:pPr eaLnBrk="1" hangingPunct="1"/>
            <a:r>
              <a:rPr lang="en-US" sz="2000" smtClean="0"/>
              <a:t>Today’s presentation is about the state courts in Colorado.</a:t>
            </a:r>
            <a:endParaRPr lang="en-US" sz="1600" smtClean="0"/>
          </a:p>
          <a:p>
            <a:pPr eaLnBrk="1" hangingPunct="1"/>
            <a:r>
              <a:rPr lang="en-US" sz="2000" smtClean="0"/>
              <a:t>How many of you have been called for jury </a:t>
            </a:r>
            <a:r>
              <a:rPr lang="en-US" sz="2000" u="sng" smtClean="0"/>
              <a:t>service</a:t>
            </a:r>
            <a:r>
              <a:rPr lang="en-US" sz="2000" smtClean="0"/>
              <a:t>?  </a:t>
            </a:r>
            <a:r>
              <a:rPr lang="en-US" sz="1400" i="1" smtClean="0"/>
              <a:t>Use the words “serve” and “service” frequently.</a:t>
            </a:r>
            <a:endParaRPr lang="en-US" sz="2000" smtClean="0"/>
          </a:p>
          <a:p>
            <a:pPr eaLnBrk="1" hangingPunct="1"/>
            <a:r>
              <a:rPr lang="en-US" sz="2000" smtClean="0"/>
              <a:t>How many have actually </a:t>
            </a:r>
            <a:r>
              <a:rPr lang="en-US" sz="2000" u="sng" smtClean="0"/>
              <a:t>served</a:t>
            </a:r>
            <a:r>
              <a:rPr lang="en-US" sz="2000" smtClean="0"/>
              <a:t> on a jury?  </a:t>
            </a:r>
          </a:p>
          <a:p>
            <a:pPr eaLnBrk="1" hangingPunct="1"/>
            <a:r>
              <a:rPr lang="en-US" sz="2000" smtClean="0"/>
              <a:t>What was your role?</a:t>
            </a:r>
            <a:endParaRPr lang="en-US" sz="1600" smtClean="0"/>
          </a:p>
          <a:p>
            <a:pPr eaLnBrk="1" hangingPunct="1"/>
            <a:r>
              <a:rPr lang="en-US" sz="2000" smtClean="0"/>
              <a:t>What did you take into account in reaching your decision?</a:t>
            </a:r>
          </a:p>
          <a:p>
            <a:pPr eaLnBrk="1" hangingPunct="1"/>
            <a:r>
              <a:rPr lang="en-US" sz="2000" smtClean="0"/>
              <a:t>When you were questioned about your qualifications to serve as a juror, do you remember the kinds of questions you were asked?  What was the purpose of those questions?</a:t>
            </a:r>
          </a:p>
          <a:p>
            <a:pPr eaLnBrk="1" hangingPunct="1"/>
            <a:r>
              <a:rPr lang="en-US" sz="2000" smtClean="0"/>
              <a:t>Was it to determine if you could be fair and impartial?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75A02-4DB7-42A0-8FA7-BDD8CEBE1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D664A-2FFF-442A-A80C-C00EA138F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5A2E6-AA5B-4E26-8888-2D3F803A25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9F6EE-7B07-496F-A329-095E8F849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9CFF5-749F-43C4-ADE9-C982C4159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FDA9E-82E3-4E39-82B9-28A8E871F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FE8DC-1330-4D39-8C69-6037CA851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1DA2A-F47F-4789-9084-49349F40EA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97B58-F6AB-4FC5-9CD2-9E9DA3462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666B3-6C0F-494E-8CC2-12F977219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BA74C-7154-4F1A-B2F8-142D98781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5755B3B-018F-4D98-8990-BDF73FA7C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hyperlink" Target="http://usinfo.state.gov/journals/itdhr/0405/ijde/pdf.htm" TargetMode="External"/><Relationship Id="rId9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C45E-66D0-4BDF-A8D2-F3CB3F4F26E8}" type="slidenum">
              <a:rPr lang="en-US"/>
              <a:pPr>
                <a:defRPr/>
              </a:pPr>
              <a:t>1</a:t>
            </a:fld>
            <a:endParaRPr lang="en-US"/>
          </a:p>
        </p:txBody>
      </p:sp>
      <p:pic>
        <p:nvPicPr>
          <p:cNvPr id="512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3890" y="453390"/>
            <a:ext cx="7966710" cy="556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895600" y="48768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67000" y="5257800"/>
            <a:ext cx="4038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rgbClr val="002060"/>
                </a:solidFill>
                <a:latin typeface="Garamond" pitchFamily="18" charset="0"/>
              </a:rPr>
              <a:t>Serving Arizona</a:t>
            </a:r>
            <a:endParaRPr lang="en-US" sz="4400" b="1" i="1" dirty="0">
              <a:solidFill>
                <a:srgbClr val="00206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RULE OF LAW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876800"/>
            <a:ext cx="685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914400" y="228600"/>
            <a:ext cx="7315200" cy="1676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PROCESS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 PROTECTION</a:t>
            </a:r>
            <a:endParaRPr lang="en-US" sz="2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GUARANTEED RIGHTS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34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SEPARATION OF POWERS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2007 by Colorado Bar Association and Colorado Judicial Institute, Inc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9992FC-3AAF-4FC6-9620-59DD388EDF9F}" type="slidenum">
              <a:rPr lang="en-US"/>
              <a:pPr>
                <a:defRPr/>
              </a:pPr>
              <a:t>11</a:t>
            </a:fld>
            <a:endParaRPr lang="en-US"/>
          </a:p>
        </p:txBody>
      </p:sp>
      <p:pic>
        <p:nvPicPr>
          <p:cNvPr id="565250" name="Picture 2" descr="MPj040109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228600"/>
            <a:ext cx="1981200" cy="1320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65252" name="Picture 4" descr="PDF version of 'The Supreme Court of the United States: Highest Court in the Land'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4597400"/>
            <a:ext cx="1828800" cy="1422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65254" name="Picture 6" descr="White Hous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5400" y="4502150"/>
            <a:ext cx="1828800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5256" name="Text Box 8"/>
          <p:cNvSpPr txBox="1">
            <a:spLocks noChangeArrowheads="1"/>
          </p:cNvSpPr>
          <p:nvPr/>
        </p:nvSpPr>
        <p:spPr bwMode="auto">
          <a:xfrm>
            <a:off x="2362200" y="1524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none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Legislative</a:t>
            </a:r>
          </a:p>
        </p:txBody>
      </p:sp>
      <p:sp>
        <p:nvSpPr>
          <p:cNvPr id="565257" name="Text Box 9"/>
          <p:cNvSpPr txBox="1">
            <a:spLocks noChangeArrowheads="1"/>
          </p:cNvSpPr>
          <p:nvPr/>
        </p:nvSpPr>
        <p:spPr bwMode="auto">
          <a:xfrm>
            <a:off x="-228600" y="4586288"/>
            <a:ext cx="1752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none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Executive</a:t>
            </a:r>
          </a:p>
        </p:txBody>
      </p:sp>
      <p:sp>
        <p:nvSpPr>
          <p:cNvPr id="565258" name="Text Box 10"/>
          <p:cNvSpPr txBox="1">
            <a:spLocks noChangeArrowheads="1"/>
          </p:cNvSpPr>
          <p:nvPr/>
        </p:nvSpPr>
        <p:spPr bwMode="auto">
          <a:xfrm>
            <a:off x="6629400" y="4586288"/>
            <a:ext cx="2286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none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Judicial</a:t>
            </a:r>
          </a:p>
        </p:txBody>
      </p:sp>
      <p:sp>
        <p:nvSpPr>
          <p:cNvPr id="565259" name="Text Box 11"/>
          <p:cNvSpPr txBox="1">
            <a:spLocks noChangeArrowheads="1"/>
          </p:cNvSpPr>
          <p:nvPr/>
        </p:nvSpPr>
        <p:spPr bwMode="auto">
          <a:xfrm>
            <a:off x="1371600" y="2681288"/>
            <a:ext cx="60960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u="none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Three Branches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52400" y="636905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0" name="Picture 2" descr="http://thumbs.dreamstime.com/x/arizona-state-capitol-21530117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91000" y="685799"/>
            <a:ext cx="2133600" cy="13548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052" name="Picture 4" descr="http://www.azcourts.gov/Portals/9/North%20Side%20of%20Court_thumb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24600" y="5029200"/>
            <a:ext cx="2533650" cy="1181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054" name="Picture 6" descr="http://kjzz.org/sites/default/files/Brewer%20signing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5105400"/>
            <a:ext cx="1645920" cy="12344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5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5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5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65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5256" grpId="0"/>
      <p:bldP spid="565257" grpId="0"/>
      <p:bldP spid="5652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 OF LAW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876800"/>
            <a:ext cx="685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914400" y="228600"/>
            <a:ext cx="7315200" cy="1676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PROCESS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 PROTECTION</a:t>
            </a:r>
            <a:endParaRPr lang="en-US" sz="2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GUARANTEED RIGHTS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34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SEPARATION OF POWERS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GOVERNMENT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LAWS, NOT MEN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876800"/>
            <a:ext cx="685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914400" y="228600"/>
            <a:ext cx="7315200" cy="1676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PROCESS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 PROTECTION</a:t>
            </a:r>
            <a:endParaRPr lang="en-US" sz="2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GUARANTEED RIGHTS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34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C45E-66D0-4BDF-A8D2-F3CB3F4F26E8}" type="slidenum">
              <a:rPr lang="en-US"/>
              <a:pPr>
                <a:defRPr/>
              </a:pPr>
              <a:t>14</a:t>
            </a:fld>
            <a:endParaRPr lang="en-US"/>
          </a:p>
        </p:txBody>
      </p:sp>
      <p:pic>
        <p:nvPicPr>
          <p:cNvPr id="512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914400"/>
            <a:ext cx="6638925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895600" y="48768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67000" y="4876800"/>
            <a:ext cx="4038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smtClean="0">
                <a:solidFill>
                  <a:srgbClr val="002060"/>
                </a:solidFill>
                <a:latin typeface="Garamond" pitchFamily="18" charset="0"/>
              </a:rPr>
              <a:t>Serving Arizona</a:t>
            </a:r>
            <a:endParaRPr lang="en-US" sz="4400" b="1" i="1" dirty="0">
              <a:solidFill>
                <a:srgbClr val="00206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876800"/>
            <a:ext cx="685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876800"/>
            <a:ext cx="685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52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34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RULE OF LAW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876800"/>
            <a:ext cx="685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914400" y="228600"/>
            <a:ext cx="7315200" cy="1676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52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34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1872615" y="1143000"/>
            <a:ext cx="5366385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RULE OF LAW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876800"/>
            <a:ext cx="685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914400" y="228600"/>
            <a:ext cx="7315200" cy="1676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PROCESS</a:t>
            </a:r>
            <a:endParaRPr 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34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RULE OF LAW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876800"/>
            <a:ext cx="685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914400" y="228600"/>
            <a:ext cx="7315200" cy="1676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PROCESS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 PROTECTION</a:t>
            </a:r>
            <a:endParaRPr lang="en-US" sz="2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34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21BF04-7025-4037-B1B3-8B09AAF3A0BB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7172" name="Picture 2" descr="Supreme Ct Equal Justice under Law #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905000" y="990600"/>
            <a:ext cx="5334000" cy="3667125"/>
          </a:xfrm>
          <a:noFill/>
        </p:spPr>
      </p:pic>
      <p:sp>
        <p:nvSpPr>
          <p:cNvPr id="261123" name="Text Box 3"/>
          <p:cNvSpPr txBox="1">
            <a:spLocks noChangeArrowheads="1"/>
          </p:cNvSpPr>
          <p:nvPr/>
        </p:nvSpPr>
        <p:spPr bwMode="auto">
          <a:xfrm>
            <a:off x="1752600" y="4876800"/>
            <a:ext cx="5562600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900" b="1" u="none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EQUAL JUSTICE UNDER LAW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u="none" dirty="0">
                <a:latin typeface="Tahoma" charset="0"/>
              </a:rPr>
              <a:t>Entrance to the U.S. Supreme Court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52400" y="636905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RULE OF LAW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876800"/>
            <a:ext cx="685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914400" y="228600"/>
            <a:ext cx="7315200" cy="1676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PROCESS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 PROTECTION</a:t>
            </a:r>
            <a:endParaRPr lang="en-US" sz="2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GUARANTEED RIGHTS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34200" y="1905000"/>
            <a:ext cx="6858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izona June 2014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Arizona June 2014</Template>
  <TotalTime>1228</TotalTime>
  <Words>369</Words>
  <Application>Microsoft Office PowerPoint</Application>
  <PresentationFormat>On-screen Show (4:3)</PresentationFormat>
  <Paragraphs>68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Arizona June 2014</vt:lpstr>
      <vt:lpstr>Slide 1</vt:lpstr>
      <vt:lpstr>Slide 2</vt:lpstr>
      <vt:lpstr>Slide 3</vt:lpstr>
      <vt:lpstr>RULE OF LAW</vt:lpstr>
      <vt:lpstr>Slide 5</vt:lpstr>
      <vt:lpstr>RULE OF LAW</vt:lpstr>
      <vt:lpstr>RULE OF LAW</vt:lpstr>
      <vt:lpstr>Slide 8</vt:lpstr>
      <vt:lpstr>RULE OF LAW</vt:lpstr>
      <vt:lpstr>RULE OF LAW</vt:lpstr>
      <vt:lpstr>Slide 11</vt:lpstr>
      <vt:lpstr>RULE OF LAW</vt:lpstr>
      <vt:lpstr>GOVERNMENT  OF LAWS, NOT MEN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 Carparelli</dc:creator>
  <cp:lastModifiedBy>Russ Carparelli</cp:lastModifiedBy>
  <cp:revision>102</cp:revision>
  <dcterms:created xsi:type="dcterms:W3CDTF">2014-06-21T22:35:28Z</dcterms:created>
  <dcterms:modified xsi:type="dcterms:W3CDTF">2014-06-24T13:09:00Z</dcterms:modified>
</cp:coreProperties>
</file>