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816" r:id="rId2"/>
  </p:sldMasterIdLst>
  <p:notesMasterIdLst>
    <p:notesMasterId r:id="rId15"/>
  </p:notesMasterIdLst>
  <p:handoutMasterIdLst>
    <p:handoutMasterId r:id="rId16"/>
  </p:handoutMasterIdLst>
  <p:sldIdLst>
    <p:sldId id="599" r:id="rId3"/>
    <p:sldId id="411" r:id="rId4"/>
    <p:sldId id="616" r:id="rId5"/>
    <p:sldId id="618" r:id="rId6"/>
    <p:sldId id="415" r:id="rId7"/>
    <p:sldId id="600" r:id="rId8"/>
    <p:sldId id="601" r:id="rId9"/>
    <p:sldId id="602" r:id="rId10"/>
    <p:sldId id="611" r:id="rId11"/>
    <p:sldId id="619" r:id="rId12"/>
    <p:sldId id="621" r:id="rId13"/>
    <p:sldId id="598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171"/>
    <a:srgbClr val="050A0F"/>
    <a:srgbClr val="E5FFFF"/>
    <a:srgbClr val="FFFF00"/>
    <a:srgbClr val="2D0DEB"/>
    <a:srgbClr val="CC9900"/>
    <a:srgbClr val="663300"/>
    <a:srgbClr val="00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9" autoAdjust="0"/>
    <p:restoredTop sz="71778" autoAdjust="0"/>
  </p:normalViewPr>
  <p:slideViewPr>
    <p:cSldViewPr>
      <p:cViewPr>
        <p:scale>
          <a:sx n="50" d="100"/>
          <a:sy n="50" d="100"/>
        </p:scale>
        <p:origin x="-581" y="-1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608" y="51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fld id="{A512725E-A683-4B3A-BF48-AA92369BC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fld id="{A4F93589-017C-45E6-82D3-5C9E746E9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9D04F-9098-421F-8934-7EAF385FD9F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20725"/>
            <a:ext cx="1385888" cy="10398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920875"/>
            <a:ext cx="5851525" cy="69596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buSzPct val="160000"/>
              <a:buFontTx/>
              <a:buChar char="•"/>
            </a:pPr>
            <a:r>
              <a:rPr lang="en-US" sz="1800" b="1" dirty="0" smtClean="0"/>
              <a:t> Introduce yourself</a:t>
            </a:r>
            <a:r>
              <a:rPr lang="en-US" sz="1800" dirty="0" smtClean="0"/>
              <a:t>.</a:t>
            </a:r>
          </a:p>
          <a:p>
            <a:pPr eaLnBrk="1" hangingPunct="1">
              <a:lnSpc>
                <a:spcPct val="80000"/>
              </a:lnSpc>
              <a:buSzPct val="160000"/>
              <a:buFontTx/>
              <a:buChar char="•"/>
            </a:pPr>
            <a:r>
              <a:rPr lang="en-US" sz="1800" dirty="0" smtClean="0"/>
              <a:t> </a:t>
            </a:r>
            <a:r>
              <a:rPr lang="en-US" sz="1800" b="1" dirty="0" smtClean="0"/>
              <a:t>Introduce Our Courts</a:t>
            </a:r>
            <a:r>
              <a:rPr lang="en-US" sz="1800" dirty="0" smtClean="0"/>
              <a:t>: Our Courts is a joint activity of citizens, lawyers, and judges to provide information to the public about our state and federal courts. </a:t>
            </a:r>
          </a:p>
          <a:p>
            <a:pPr eaLnBrk="1" hangingPunct="1">
              <a:lnSpc>
                <a:spcPct val="80000"/>
              </a:lnSpc>
              <a:buSzPct val="160000"/>
              <a:buFontTx/>
              <a:buChar char="•"/>
            </a:pPr>
            <a:r>
              <a:rPr lang="en-US" sz="1800" b="1" dirty="0" smtClean="0"/>
              <a:t>Ask the Audience</a:t>
            </a:r>
            <a:r>
              <a:rPr lang="en-US" sz="1800" dirty="0" smtClean="0"/>
              <a:t>:</a:t>
            </a:r>
          </a:p>
          <a:p>
            <a:pPr lvl="2" eaLnBrk="1" hangingPunct="1">
              <a:lnSpc>
                <a:spcPct val="80000"/>
              </a:lnSpc>
              <a:buSzPct val="160000"/>
              <a:buFontTx/>
              <a:buChar char="•"/>
            </a:pPr>
            <a:r>
              <a:rPr lang="en-US" sz="1800" dirty="0" smtClean="0"/>
              <a:t>Have you heard the expression, “Don’t make a federal case out of it”?  How about, “I’m going to take my case all the way to the Supreme Court”?</a:t>
            </a:r>
          </a:p>
          <a:p>
            <a:pPr lvl="2" eaLnBrk="1" hangingPunct="1">
              <a:lnSpc>
                <a:spcPct val="80000"/>
              </a:lnSpc>
              <a:buSzPct val="160000"/>
              <a:buFontTx/>
              <a:buChar char="•"/>
            </a:pPr>
            <a:r>
              <a:rPr lang="en-US" sz="1800" dirty="0" smtClean="0"/>
              <a:t>It may surprise some of you to hear that most cases are in the state court system and not in our federal court system.  It isn’t easy to make a federal case out of something, and it is very rare to get a case to the Supreme Court.</a:t>
            </a:r>
          </a:p>
          <a:p>
            <a:pPr eaLnBrk="1" hangingPunct="1">
              <a:lnSpc>
                <a:spcPct val="80000"/>
              </a:lnSpc>
              <a:buSzPct val="160000"/>
              <a:buFontTx/>
              <a:buChar char="•"/>
            </a:pPr>
            <a:r>
              <a:rPr lang="en-US" sz="1800" b="1" dirty="0" smtClean="0"/>
              <a:t>Our goal today is to introduce you to our fundamental judicial</a:t>
            </a:r>
            <a:r>
              <a:rPr lang="en-US" sz="1800" b="1" baseline="0" dirty="0" smtClean="0"/>
              <a:t> concepts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buSzPct val="160000"/>
              <a:buFontTx/>
              <a:buChar char="•"/>
            </a:pPr>
            <a:r>
              <a:rPr lang="en-US" sz="1800" dirty="0" smtClean="0"/>
              <a:t>We’ll start by discussing our two parallel but separate government systems (federal and state).</a:t>
            </a:r>
          </a:p>
          <a:p>
            <a:pPr eaLnBrk="1" hangingPunct="1">
              <a:lnSpc>
                <a:spcPct val="80000"/>
              </a:lnSpc>
              <a:buSzPct val="160000"/>
              <a:buFontTx/>
              <a:buChar char="•"/>
            </a:pPr>
            <a:r>
              <a:rPr lang="en-US" sz="1800" b="1" dirty="0" smtClean="0"/>
              <a:t>When we are done today, I feel confident that you will all leave here with a better understanding of our the fundamental principles behind our courts.</a:t>
            </a:r>
            <a:endParaRPr lang="en-US" sz="1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Two Scenarios</a:t>
            </a:r>
          </a:p>
          <a:p>
            <a:endParaRPr lang="en-US" dirty="0" smtClean="0"/>
          </a:p>
          <a:p>
            <a:r>
              <a:rPr lang="en-US" dirty="0" smtClean="0"/>
              <a:t>Injured student</a:t>
            </a:r>
            <a:r>
              <a:rPr lang="en-US" baseline="0" dirty="0" smtClean="0"/>
              <a:t> sues: 1) Bus Driver; 2) Trucking Company; 3) State Highway Department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Student’s Damages are $100,000.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Two Scenarios to Illustrate Separation of Powers and Fair &amp; Impartial Judiciary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Examples: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After judgment is entered against State Highway Department for 30% of the student’s damages, legislature passes law that throws out verdicts against the state unless the state was more than 50% at fault --- And applies it to all cases starting in 2012. 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Bus driver is the friend of a potential juror and/or attends the same church as the judge.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93589-017C-45E6-82D3-5C9E746E93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9690E-FCDE-4ABC-B4FC-4C2029B04C8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EDED5-878D-4D6B-8914-59A5654A6F0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8163" y="708025"/>
            <a:ext cx="3659187" cy="27432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3698875"/>
            <a:ext cx="5851525" cy="5183188"/>
          </a:xfrm>
          <a:noFill/>
          <a:ln/>
        </p:spPr>
        <p:txBody>
          <a:bodyPr/>
          <a:lstStyle/>
          <a:p>
            <a:pPr eaLnBrk="1" hangingPunct="1">
              <a:buSzPct val="160000"/>
              <a:buFontTx/>
              <a:buChar char="•"/>
            </a:pPr>
            <a:r>
              <a:rPr lang="en-US" sz="1500" dirty="0" smtClean="0"/>
              <a:t>I’m sure that you all remember that there are three branches of government</a:t>
            </a:r>
          </a:p>
          <a:p>
            <a:pPr marL="777875" lvl="1" indent="-298450" eaLnBrk="1" hangingPunct="1">
              <a:buSzPct val="160000"/>
              <a:buFontTx/>
              <a:buChar char="•"/>
            </a:pPr>
            <a:r>
              <a:rPr lang="en-US" sz="1500" dirty="0" smtClean="0"/>
              <a:t>Legislative</a:t>
            </a:r>
          </a:p>
          <a:p>
            <a:pPr marL="777875" lvl="1" indent="-298450" eaLnBrk="1" hangingPunct="1">
              <a:buSzPct val="160000"/>
              <a:buFontTx/>
              <a:buChar char="•"/>
            </a:pPr>
            <a:r>
              <a:rPr lang="en-US" sz="1500" dirty="0" smtClean="0"/>
              <a:t>Executive</a:t>
            </a:r>
          </a:p>
          <a:p>
            <a:pPr marL="777875" lvl="1" indent="-298450" eaLnBrk="1" hangingPunct="1">
              <a:buSzPct val="160000"/>
              <a:buFontTx/>
              <a:buChar char="•"/>
            </a:pPr>
            <a:r>
              <a:rPr lang="en-US" sz="1500" dirty="0" smtClean="0"/>
              <a:t>Judicial</a:t>
            </a:r>
          </a:p>
          <a:p>
            <a:pPr eaLnBrk="1" hangingPunct="1">
              <a:buSzPct val="160000"/>
              <a:buFontTx/>
              <a:buChar char="•"/>
            </a:pPr>
            <a:r>
              <a:rPr lang="en-US" sz="1500" dirty="0" smtClean="0"/>
              <a:t>These are photos representing those branches in both the federal and the state systems.</a:t>
            </a:r>
          </a:p>
          <a:p>
            <a:pPr eaLnBrk="1" hangingPunct="1">
              <a:buSzPct val="160000"/>
              <a:buFontTx/>
              <a:buChar char="•"/>
            </a:pPr>
            <a:r>
              <a:rPr lang="en-US" sz="1500" dirty="0" smtClean="0"/>
              <a:t>This slide also makes an important point that underlies much of what we will be discussing today:</a:t>
            </a:r>
          </a:p>
          <a:p>
            <a:pPr marL="777875" lvl="1" indent="-298450" eaLnBrk="1" hangingPunct="1">
              <a:buSzPct val="160000"/>
              <a:buFontTx/>
              <a:buChar char="•"/>
            </a:pPr>
            <a:r>
              <a:rPr lang="en-US" sz="1500" dirty="0" smtClean="0"/>
              <a:t>We are governed by two parallel but separate government systems.</a:t>
            </a:r>
          </a:p>
          <a:p>
            <a:pPr marL="777875" lvl="1" indent="-298450" eaLnBrk="1" hangingPunct="1">
              <a:buSzPct val="160000"/>
              <a:buFontTx/>
              <a:buChar char="•"/>
            </a:pPr>
            <a:r>
              <a:rPr lang="en-US" sz="1500" dirty="0" smtClean="0"/>
              <a:t>The states have their own government system, represented by the photos of our Arizona capitol, governor’s mansion, and Supreme Court building.</a:t>
            </a:r>
          </a:p>
          <a:p>
            <a:pPr marL="777875" lvl="1" indent="-298450" eaLnBrk="1" hangingPunct="1">
              <a:buSzPct val="160000"/>
              <a:buFontTx/>
              <a:buChar char="•"/>
            </a:pPr>
            <a:r>
              <a:rPr lang="en-US" sz="1500" dirty="0" smtClean="0"/>
              <a:t>And the federal government has a completely separate governmental system that governs us.</a:t>
            </a:r>
          </a:p>
          <a:p>
            <a:pPr marL="777875" lvl="1" indent="-298450" eaLnBrk="1" hangingPunct="1">
              <a:buSzPct val="160000"/>
              <a:buFontTx/>
              <a:buChar char="•"/>
            </a:pPr>
            <a:r>
              <a:rPr lang="en-US" sz="1500" dirty="0" smtClean="0"/>
              <a:t>When people hear about courts, they may think of one system of courts.  There are really two, the state court system and the federal or U.S. court system.</a:t>
            </a:r>
          </a:p>
          <a:p>
            <a:pPr marL="777875" lvl="1" indent="-298450" eaLnBrk="1" hangingPunct="1">
              <a:buSzPct val="160000"/>
              <a:buFontTx/>
              <a:buChar char="•"/>
            </a:pPr>
            <a:r>
              <a:rPr lang="en-US" sz="1500" dirty="0" smtClean="0"/>
              <a:t>Today, I will be talking about our federal or U.S. courts, and, particularly, our Arizona federal courts.</a:t>
            </a:r>
          </a:p>
          <a:p>
            <a:pPr marL="777875" lvl="1" indent="-298450" eaLnBrk="1" hangingPunct="1">
              <a:buSzPct val="160000"/>
              <a:buFontTx/>
              <a:buChar char="•"/>
            </a:pPr>
            <a:endParaRPr lang="en-US" sz="15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B229C-5BC6-447F-9CFB-B34748C3B1D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6D67C-4274-4C85-A076-1651DE84B4F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900" dirty="0" smtClean="0"/>
          </a:p>
          <a:p>
            <a:pPr eaLnBrk="1" hangingPunct="1">
              <a:buSzPct val="160000"/>
              <a:buFontTx/>
              <a:buChar char="•"/>
            </a:pPr>
            <a:r>
              <a:rPr lang="en-US" sz="2100" b="1" dirty="0" smtClean="0"/>
              <a:t> Equal Justice Under Law</a:t>
            </a:r>
            <a:r>
              <a:rPr lang="en-US" sz="2100" dirty="0" smtClean="0"/>
              <a:t>: This is what it says at the entrance to the U.S. Supreme Court.</a:t>
            </a:r>
          </a:p>
          <a:p>
            <a:pPr eaLnBrk="1" hangingPunct="1">
              <a:spcBef>
                <a:spcPct val="0"/>
              </a:spcBef>
              <a:buSzPct val="160000"/>
              <a:buFontTx/>
              <a:buChar char="•"/>
            </a:pPr>
            <a:endParaRPr lang="en-US" sz="2100" dirty="0" smtClean="0"/>
          </a:p>
          <a:p>
            <a:pPr eaLnBrk="1" hangingPunct="1">
              <a:spcBef>
                <a:spcPct val="0"/>
              </a:spcBef>
              <a:buSzPct val="160000"/>
              <a:buFontTx/>
              <a:buChar char="•"/>
            </a:pPr>
            <a:r>
              <a:rPr lang="en-US" sz="2100" dirty="0" smtClean="0"/>
              <a:t> This is what our state and federal courts have been doing for more than 230 years and must continue to do.</a:t>
            </a:r>
          </a:p>
          <a:p>
            <a:pPr eaLnBrk="1" hangingPunct="1">
              <a:buSzPct val="160000"/>
              <a:buFontTx/>
              <a:buChar char="•"/>
            </a:pPr>
            <a:endParaRPr lang="en-US" sz="2100" dirty="0" smtClean="0"/>
          </a:p>
          <a:p>
            <a:pPr eaLnBrk="1" hangingPunct="1">
              <a:buSzPct val="160000"/>
            </a:pPr>
            <a:endParaRPr lang="en-US" sz="2100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C62B6-238A-419F-8EF6-E59D4D1F913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u="sng" smtClean="0"/>
              <a:t>The Theme:</a:t>
            </a:r>
            <a:r>
              <a:rPr lang="en-US" u="sng" smtClean="0"/>
              <a:t> </a:t>
            </a:r>
            <a:r>
              <a:rPr lang="en-US" b="1" u="sng" smtClean="0"/>
              <a:t>Equal Justice</a:t>
            </a:r>
          </a:p>
          <a:p>
            <a:r>
              <a:rPr lang="en-US" smtClean="0"/>
              <a:t>To preserve the freedom of each and every individual, our courts must provide EQUAL JUSTICE.</a:t>
            </a:r>
          </a:p>
          <a:p>
            <a:r>
              <a:rPr lang="en-US" smtClean="0"/>
              <a:t> </a:t>
            </a:r>
          </a:p>
          <a:p>
            <a:r>
              <a:rPr lang="en-US" smtClean="0"/>
              <a:t>We do this with  </a:t>
            </a:r>
          </a:p>
          <a:p>
            <a:r>
              <a:rPr lang="en-US" smtClean="0"/>
              <a:t> </a:t>
            </a:r>
          </a:p>
          <a:p>
            <a:pPr>
              <a:buFontTx/>
              <a:buChar char="•"/>
            </a:pPr>
            <a:r>
              <a:rPr lang="en-US" smtClean="0"/>
              <a:t>Fair &amp; Impartial Courts</a:t>
            </a:r>
          </a:p>
          <a:p>
            <a:r>
              <a:rPr lang="en-US" smtClean="0"/>
              <a:t> </a:t>
            </a:r>
          </a:p>
          <a:p>
            <a:pPr>
              <a:buFontTx/>
              <a:buChar char="•"/>
            </a:pPr>
            <a:r>
              <a:rPr lang="en-US" smtClean="0"/>
              <a:t>Applying the RULE OF LAW</a:t>
            </a:r>
          </a:p>
          <a:p>
            <a:r>
              <a:rPr lang="en-US" smtClean="0"/>
              <a:t> </a:t>
            </a:r>
          </a:p>
          <a:p>
            <a:pPr>
              <a:buFontTx/>
              <a:buChar char="•"/>
            </a:pPr>
            <a:r>
              <a:rPr lang="en-US" smtClean="0"/>
              <a:t>EQUALLY TO ALL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D098C-8FCE-44CD-A0F1-654E7B4D829F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9F286-CCA6-4611-A462-55E1DC6AAEBE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F4C26-B3DB-431E-88AF-DA10B9463B2C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93589-017C-45E6-82D3-5C9E746E93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8DA3-64F9-4D4F-9AE8-837C05C58593}" type="datetime1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96CC-49B8-4815-9F08-5429D6F38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4D79-728E-4D2D-9151-D4B7E767BBBD}" type="datetime1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3DCF-31AE-4A0D-82B6-6AC7F47E3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91C37-E098-4158-8963-B6F0CFEA7D64}" type="datetime1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6902-3E95-4934-9E20-C6E7AF301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D90653-1E51-4A6C-86D8-48E52A472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solidFill>
                  <a:srgbClr val="969696">
                    <a:shade val="75000"/>
                  </a:srgb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8E75CAFC-4C00-473E-A0FD-937E51B09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DE0EF982-C450-4371-844B-794E5B200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solidFill>
                  <a:srgbClr val="969696">
                    <a:shade val="75000"/>
                  </a:srgb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C40A141-B707-492B-B953-6657B0A7A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9D8D21AC-D0CD-4FEE-98E8-00E837438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F18C4820-0E39-4C33-9882-D8509A536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9E3C8969-A9F9-4121-A637-07417CFF2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9CAE047-DE69-4112-998A-9EDF8B8DA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F75E7-16B4-4116-B40A-63BC8FD9CA25}" type="datetime1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03AF4-2A05-451A-96A4-7416815F6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solidFill>
                  <a:srgbClr val="969696">
                    <a:shade val="75000"/>
                  </a:srgb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8457BC43-08A9-4CC7-85A1-131B280E3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290DDABE-3116-4B3C-A737-73C2D740A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CFF17729-4942-4EE5-A58D-F9CDD02E6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9D65D289-32D2-4083-9185-6E7928055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962B-C61D-4AD7-8B23-53B6AB52D42B}" type="datetime1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D7CC-910D-4216-B119-B3199FDA4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95D1-AA41-4B34-8790-2DEF1B43E52F}" type="datetime1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93738-AAF9-4118-AF8D-650AF312B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2EEF-06F5-4026-9A9E-AC308E42D035}" type="datetime1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C1070-26E4-4BC3-8EF8-AD7BD4F85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2C22-0A1E-4510-824F-A761E729D83F}" type="datetime1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AE23-9FE2-450E-BC75-C4724F1A7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95AE-A99D-4293-AD90-9787D702B6F2}" type="datetime1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A366-F20B-4DB8-BF20-9C0E02AC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C932-23F3-4E08-9547-EA389B649D26}" type="datetime1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8DCF-06AD-40D5-B240-81039762F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90D5-666E-47A4-8903-87E1092725AB}" type="datetime1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557C-C369-4C81-8881-350823893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8DF69DF-2776-4092-BAB9-55D6CA9460F7}" type="datetime1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0E5D17A-045D-46F1-80F7-C607DD06F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8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9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u="none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u="none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u="none">
                <a:solidFill>
                  <a:srgbClr val="969696">
                    <a:shade val="75000"/>
                  </a:srgbClr>
                </a:solidFill>
                <a:latin typeface="Georgia"/>
              </a:defRPr>
            </a:lvl1pPr>
          </a:lstStyle>
          <a:p>
            <a:pPr>
              <a:defRPr/>
            </a:pPr>
            <a:fld id="{397EDBE1-C084-40BB-B717-D829B228C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3838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ata\OneDrive\Our%20Courts%20Arizona\Fundamentals%20Materials\Chesterfield,%20NJ%20Accident%20Animation.mp4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sinfo.state.gov/journals/itdhr/0405/ijde/pdf.htm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Placeholder 12" descr="OurCourts_Colorado_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4343400" y="914400"/>
            <a:ext cx="4064000" cy="4572000"/>
          </a:xfrm>
        </p:spPr>
      </p:pic>
      <p:sp>
        <p:nvSpPr>
          <p:cNvPr id="16387" name="Text Placeholder 11"/>
          <p:cNvSpPr>
            <a:spLocks noGrp="1"/>
          </p:cNvSpPr>
          <p:nvPr>
            <p:ph type="body" sz="half" idx="2"/>
          </p:nvPr>
        </p:nvSpPr>
        <p:spPr>
          <a:xfrm>
            <a:off x="95250" y="1066800"/>
            <a:ext cx="4019550" cy="47244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latin typeface="Bell MT" pitchFamily="18" charset="0"/>
                <a:ea typeface="Batang" pitchFamily="18" charset="-127"/>
              </a:rPr>
              <a:t>Court Fundamentals</a:t>
            </a:r>
          </a:p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Bell MT" pitchFamily="18" charset="0"/>
                <a:ea typeface="Batang" pitchFamily="18" charset="-127"/>
              </a:rPr>
              <a:t>-Third Branch</a:t>
            </a:r>
          </a:p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Bell MT" pitchFamily="18" charset="0"/>
                <a:ea typeface="Batang" pitchFamily="18" charset="-127"/>
              </a:rPr>
              <a:t>-Equal Justice</a:t>
            </a:r>
            <a:endParaRPr lang="en-US" sz="3600" b="1" dirty="0" smtClean="0">
              <a:solidFill>
                <a:schemeClr val="tx1"/>
              </a:solidFill>
              <a:latin typeface="Bell MT" pitchFamily="18" charset="0"/>
              <a:ea typeface="Batang" pitchFamily="18" charset="-127"/>
            </a:endParaRPr>
          </a:p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Bell MT" pitchFamily="18" charset="0"/>
                <a:ea typeface="Batang" pitchFamily="18" charset="-127"/>
              </a:rPr>
              <a:t>-Fair &amp; Impartial</a:t>
            </a:r>
            <a:endParaRPr lang="en-US" sz="3600" b="1" dirty="0" smtClean="0">
              <a:solidFill>
                <a:schemeClr val="tx1"/>
              </a:solidFill>
              <a:latin typeface="Bell MT" pitchFamily="18" charset="0"/>
              <a:ea typeface="Batang" pitchFamily="18" charset="-127"/>
            </a:endParaRPr>
          </a:p>
          <a:p>
            <a:pPr eaLnBrk="1" hangingPunct="1">
              <a:buFontTx/>
              <a:buChar char="-"/>
            </a:pPr>
            <a:endParaRPr lang="en-US" sz="3600" b="1" dirty="0" smtClean="0">
              <a:solidFill>
                <a:schemeClr val="tx1"/>
              </a:solidFill>
              <a:latin typeface="Bell MT" pitchFamily="18" charset="0"/>
              <a:ea typeface="Batang" pitchFamily="18" charset="-127"/>
            </a:endParaRPr>
          </a:p>
          <a:p>
            <a:pPr eaLnBrk="1" hangingPunct="1"/>
            <a:endParaRPr lang="en-US" sz="3600" b="1" dirty="0" smtClean="0">
              <a:solidFill>
                <a:schemeClr val="tx1"/>
              </a:solidFill>
              <a:latin typeface="Bell MT" pitchFamily="18" charset="0"/>
              <a:ea typeface="Batang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The Accident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esterfield, NJ Accident Animat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457200"/>
            <a:ext cx="7863417" cy="6126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8" descr="New Imag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80170" y="2468563"/>
            <a:ext cx="231706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 descr="Cheyenne Coun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133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delta co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69848" y="1371600"/>
            <a:ext cx="170950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denver district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971204" y="838200"/>
            <a:ext cx="1144191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elbert c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993785" y="4495800"/>
            <a:ext cx="190706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jackson c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985842"/>
            <a:ext cx="1722438" cy="94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9" descr="jefferson c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4038600"/>
            <a:ext cx="13319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0" descr="logan count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191000" y="438150"/>
            <a:ext cx="152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1" descr="weld co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245721" y="3505200"/>
            <a:ext cx="131855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2" descr="san miguel co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096000" y="4659624"/>
            <a:ext cx="1371600" cy="92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3" descr="El Paso County Courthouse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981444" y="2590800"/>
            <a:ext cx="6675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9600" y="1524000"/>
            <a:ext cx="800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i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Our Courts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143000" y="31242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Serving </a:t>
            </a:r>
            <a:r>
              <a:rPr lang="en-US" sz="48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Arizona</a:t>
            </a:r>
            <a:endParaRPr lang="en-US" sz="4800" b="1" u="none" dirty="0"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81000" y="39624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Serving Justice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New Image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36552" y="5451475"/>
            <a:ext cx="1519296" cy="1025525"/>
          </a:xfrm>
          <a:prstGeom prst="rect">
            <a:avLst/>
          </a:prstGeom>
          <a:noFill/>
          <a:ln w="9525">
            <a:solidFill>
              <a:srgbClr val="050A0F"/>
            </a:solidFill>
            <a:miter lim="800000"/>
            <a:headEnd/>
            <a:tailEnd/>
          </a:ln>
        </p:spPr>
      </p:pic>
      <p:sp>
        <p:nvSpPr>
          <p:cNvPr id="1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endParaRPr lang="en-US" sz="1400" u="none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65251" name="Picture 3" descr="State Capitol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91000" y="533400"/>
            <a:ext cx="1752600" cy="1314450"/>
          </a:xfrm>
          <a:prstGeom prst="rect">
            <a:avLst/>
          </a:prstGeom>
          <a:noFill/>
          <a:ln w="9525">
            <a:solidFill>
              <a:srgbClr val="050A0F"/>
            </a:solidFill>
            <a:miter lim="800000"/>
            <a:headEnd/>
            <a:tailEnd/>
          </a:ln>
        </p:spPr>
      </p:pic>
      <p:sp>
        <p:nvSpPr>
          <p:cNvPr id="565256" name="Text Box 8"/>
          <p:cNvSpPr txBox="1">
            <a:spLocks noChangeArrowheads="1"/>
          </p:cNvSpPr>
          <p:nvPr/>
        </p:nvSpPr>
        <p:spPr bwMode="auto">
          <a:xfrm>
            <a:off x="2362200" y="15240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Legislative</a:t>
            </a:r>
            <a:endParaRPr lang="en-US" b="1" u="none" dirty="0"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</a:endParaRPr>
          </a:p>
        </p:txBody>
      </p:sp>
      <p:sp>
        <p:nvSpPr>
          <p:cNvPr id="565257" name="Text Box 9"/>
          <p:cNvSpPr txBox="1">
            <a:spLocks noChangeArrowheads="1"/>
          </p:cNvSpPr>
          <p:nvPr/>
        </p:nvSpPr>
        <p:spPr bwMode="auto">
          <a:xfrm>
            <a:off x="-76200" y="4586288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Executive</a:t>
            </a:r>
          </a:p>
        </p:txBody>
      </p:sp>
      <p:sp>
        <p:nvSpPr>
          <p:cNvPr id="565258" name="Text Box 10"/>
          <p:cNvSpPr txBox="1">
            <a:spLocks noChangeArrowheads="1"/>
          </p:cNvSpPr>
          <p:nvPr/>
        </p:nvSpPr>
        <p:spPr bwMode="auto">
          <a:xfrm>
            <a:off x="6705600" y="47961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Judicial</a:t>
            </a:r>
          </a:p>
        </p:txBody>
      </p:sp>
      <p:sp>
        <p:nvSpPr>
          <p:cNvPr id="565259" name="Text Box 11"/>
          <p:cNvSpPr txBox="1">
            <a:spLocks noChangeArrowheads="1"/>
          </p:cNvSpPr>
          <p:nvPr/>
        </p:nvSpPr>
        <p:spPr bwMode="auto">
          <a:xfrm>
            <a:off x="1371600" y="2681288"/>
            <a:ext cx="609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6000" b="1" u="none" dirty="0">
                <a:solidFill>
                  <a:srgbClr val="1E21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Three Branches</a:t>
            </a:r>
          </a:p>
        </p:txBody>
      </p:sp>
      <p:pic>
        <p:nvPicPr>
          <p:cNvPr id="565250" name="Picture 2" descr="MPj04010990000[1]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00867" y="228600"/>
            <a:ext cx="1761066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5254" name="Picture 6" descr="White House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524000" y="4613900"/>
            <a:ext cx="1828800" cy="9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5252" name="Picture 4" descr="PDF version of 'The Supreme Court of the United States: Highest Court in the Land'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334000" y="4780738"/>
            <a:ext cx="1828800" cy="8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5255" name="Picture 7" descr="Governor's Mansion #3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87413" y="5259388"/>
            <a:ext cx="1625574" cy="1217612"/>
          </a:xfrm>
          <a:prstGeom prst="rect">
            <a:avLst/>
          </a:prstGeom>
          <a:noFill/>
          <a:ln w="9525">
            <a:solidFill>
              <a:srgbClr val="050A0F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6" grpId="0" autoUpdateAnimBg="0"/>
      <p:bldP spid="565257" grpId="0" autoUpdateAnimBg="0"/>
      <p:bldP spid="5652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276600" y="1524000"/>
            <a:ext cx="26654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59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Legislative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50825" y="5949950"/>
            <a:ext cx="29527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Executive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5580063" y="5949950"/>
            <a:ext cx="3313112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Courts/Judiciary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042988" y="260350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AU">
              <a:latin typeface="Arial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143000" y="304800"/>
            <a:ext cx="7056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Separation of Powers</a:t>
            </a:r>
          </a:p>
        </p:txBody>
      </p:sp>
      <p:sp>
        <p:nvSpPr>
          <p:cNvPr id="9" name="Isosceles Triangle 8"/>
          <p:cNvSpPr/>
          <p:nvPr/>
        </p:nvSpPr>
        <p:spPr bwMode="auto">
          <a:xfrm>
            <a:off x="2057400" y="2362200"/>
            <a:ext cx="5105400" cy="3505200"/>
          </a:xfrm>
          <a:prstGeom prst="triangle">
            <a:avLst>
              <a:gd name="adj" fmla="val 50298"/>
            </a:avLst>
          </a:prstGeom>
          <a:solidFill>
            <a:srgbClr val="E3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u="none" dirty="0" smtClean="0">
                <a:solidFill>
                  <a:srgbClr val="1E2171"/>
                </a:solidFill>
              </a:rPr>
              <a:t>Three Branches of Government</a:t>
            </a:r>
            <a:endParaRPr lang="en-US" sz="3200" b="1" u="none" dirty="0">
              <a:solidFill>
                <a:srgbClr val="1E21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91400" cy="1143000"/>
          </a:xfrm>
          <a:solidFill>
            <a:srgbClr val="9999FF"/>
          </a:solidFill>
          <a:ln w="76200" cmpd="tri">
            <a:solidFill>
              <a:srgbClr val="000080"/>
            </a:solidFill>
          </a:ln>
        </p:spPr>
        <p:txBody>
          <a:bodyPr/>
          <a:lstStyle/>
          <a:p>
            <a:r>
              <a:rPr lang="en-US" smtClean="0">
                <a:solidFill>
                  <a:srgbClr val="003366"/>
                </a:solidFill>
              </a:rPr>
              <a:t>Separation of Powers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124200"/>
            <a:ext cx="6477000" cy="3124200"/>
          </a:xfrm>
          <a:noFill/>
          <a:ln w="38100" cap="flat">
            <a:solidFill>
              <a:srgbClr val="990000"/>
            </a:solidFill>
            <a:prstDash val="sysDot"/>
          </a:ln>
        </p:spPr>
        <p:txBody>
          <a:bodyPr/>
          <a:lstStyle/>
          <a:p>
            <a:pPr lvl="1">
              <a:buClr>
                <a:srgbClr val="990000"/>
              </a:buClr>
              <a:buSzPct val="85000"/>
              <a:buFont typeface="Monotype Sorts" pitchFamily="2" charset="2"/>
              <a:buChar char="¶"/>
            </a:pPr>
            <a:r>
              <a:rPr lang="en-US" dirty="0" smtClean="0"/>
              <a:t> </a:t>
            </a:r>
            <a:r>
              <a:rPr lang="en-US" sz="2400" dirty="0" smtClean="0">
                <a:latin typeface="Lucida Sans" pitchFamily="34" charset="0"/>
                <a:hlinkClick r:id="rId3" action="ppaction://hlinksldjump"/>
              </a:rPr>
              <a:t>Legislative Branch</a:t>
            </a:r>
          </a:p>
          <a:p>
            <a:pPr lvl="2">
              <a:buClr>
                <a:srgbClr val="990000"/>
              </a:buClr>
              <a:buSzPct val="85000"/>
              <a:buFont typeface="Monotype Sorts" pitchFamily="2" charset="2"/>
              <a:buChar char="¶"/>
            </a:pPr>
            <a:r>
              <a:rPr lang="en-US" sz="2000" dirty="0" smtClean="0">
                <a:latin typeface="Lucida Sans" pitchFamily="34" charset="0"/>
              </a:rPr>
              <a:t> Makes our laws</a:t>
            </a:r>
          </a:p>
          <a:p>
            <a:pPr lvl="1">
              <a:buClr>
                <a:srgbClr val="990000"/>
              </a:buClr>
              <a:buSzPct val="85000"/>
              <a:buFont typeface="Monotype Sorts" pitchFamily="2" charset="2"/>
              <a:buChar char="¶"/>
            </a:pPr>
            <a:r>
              <a:rPr lang="en-US" sz="2400" dirty="0" smtClean="0">
                <a:latin typeface="Lucida Sans" pitchFamily="34" charset="0"/>
              </a:rPr>
              <a:t>	</a:t>
            </a:r>
            <a:r>
              <a:rPr lang="en-US" sz="2400" dirty="0" smtClean="0">
                <a:latin typeface="Lucida Sans" pitchFamily="34" charset="0"/>
                <a:hlinkClick r:id="" action="ppaction://hlinkshowjump?jump=nextslide"/>
              </a:rPr>
              <a:t>Executive Branch</a:t>
            </a:r>
            <a:endParaRPr lang="en-US" sz="2400" dirty="0" smtClean="0">
              <a:latin typeface="Lucida Sans" pitchFamily="34" charset="0"/>
            </a:endParaRPr>
          </a:p>
          <a:p>
            <a:pPr lvl="2">
              <a:buClr>
                <a:srgbClr val="990000"/>
              </a:buClr>
              <a:buSzPct val="85000"/>
              <a:buFont typeface="Monotype Sorts" pitchFamily="2" charset="2"/>
              <a:buChar char="¶"/>
            </a:pPr>
            <a:r>
              <a:rPr lang="en-US" sz="2000" dirty="0" smtClean="0">
                <a:latin typeface="Lucida Sans" pitchFamily="34" charset="0"/>
              </a:rPr>
              <a:t> </a:t>
            </a:r>
            <a:r>
              <a:rPr lang="en-US" sz="2000" dirty="0" smtClean="0">
                <a:latin typeface="Lucida Sans" pitchFamily="34" charset="0"/>
              </a:rPr>
              <a:t>Governor </a:t>
            </a:r>
            <a:r>
              <a:rPr lang="en-US" sz="2000" dirty="0" smtClean="0">
                <a:latin typeface="Lucida Sans" pitchFamily="34" charset="0"/>
              </a:rPr>
              <a:t>enforces our laws</a:t>
            </a:r>
          </a:p>
          <a:p>
            <a:pPr lvl="1">
              <a:buClr>
                <a:srgbClr val="990000"/>
              </a:buClr>
              <a:buSzPct val="85000"/>
              <a:buFont typeface="Monotype Sorts" pitchFamily="2" charset="2"/>
              <a:buChar char="¶"/>
            </a:pP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smtClean="0">
                <a:latin typeface="Lucida Sans" pitchFamily="34" charset="0"/>
                <a:hlinkClick r:id="" action="ppaction://noaction"/>
              </a:rPr>
              <a:t>Judicial Branch</a:t>
            </a:r>
            <a:endParaRPr lang="en-US" sz="2400" dirty="0" smtClean="0">
              <a:latin typeface="Lucida Sans" pitchFamily="34" charset="0"/>
            </a:endParaRPr>
          </a:p>
          <a:p>
            <a:pPr lvl="2">
              <a:buClr>
                <a:srgbClr val="990000"/>
              </a:buClr>
              <a:buSzPct val="85000"/>
              <a:buFont typeface="Monotype Sorts" pitchFamily="2" charset="2"/>
              <a:buChar char="¶"/>
            </a:pPr>
            <a:r>
              <a:rPr lang="en-US" sz="2000" dirty="0" smtClean="0">
                <a:latin typeface="Lucida Sans" pitchFamily="34" charset="0"/>
              </a:rPr>
              <a:t> The </a:t>
            </a:r>
            <a:r>
              <a:rPr lang="en-US" sz="2000" dirty="0" smtClean="0">
                <a:latin typeface="Lucida Sans" pitchFamily="34" charset="0"/>
              </a:rPr>
              <a:t>appellate </a:t>
            </a:r>
            <a:r>
              <a:rPr lang="en-US" sz="2000" dirty="0" smtClean="0">
                <a:latin typeface="Lucida Sans" pitchFamily="34" charset="0"/>
              </a:rPr>
              <a:t>courts interpret our laws; the trial courts apply the laws.</a:t>
            </a:r>
          </a:p>
        </p:txBody>
      </p:sp>
      <p:pic>
        <p:nvPicPr>
          <p:cNvPr id="3076" name="Picture 4" descr="19ca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9342" y="2971800"/>
            <a:ext cx="1291166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SCOURT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38600" y="5953125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res-sea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39000" y="4038600"/>
            <a:ext cx="1066800" cy="79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533400" y="2057400"/>
            <a:ext cx="807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/>
              <a:t>Governments are </a:t>
            </a:r>
            <a:r>
              <a:rPr lang="en-US" sz="1800" b="1" dirty="0"/>
              <a:t>divided into three branches,  each with different powers. Each branch is given some powers which enables it to “check” or limit the power of the other two branches.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upreme Ct Equal Justice under Law #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856"/>
          <a:stretch>
            <a:fillRect/>
          </a:stretch>
        </p:blipFill>
        <p:spPr>
          <a:xfrm>
            <a:off x="1905000" y="990600"/>
            <a:ext cx="5181600" cy="3667125"/>
          </a:xfrm>
        </p:spPr>
      </p:pic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838200" y="4876800"/>
            <a:ext cx="7391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u="none" dirty="0">
                <a:solidFill>
                  <a:srgbClr val="1E21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EQUAL JUSTICE UNDER LAW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u="none" dirty="0">
                <a:latin typeface="Bell MT" pitchFamily="18" charset="0"/>
              </a:rPr>
              <a:t>Entrance to the U.S. Supreme Court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9"/>
          <p:cNvSpPr txBox="1">
            <a:spLocks noChangeArrowheads="1"/>
          </p:cNvSpPr>
          <p:nvPr/>
        </p:nvSpPr>
        <p:spPr bwMode="auto">
          <a:xfrm>
            <a:off x="152400" y="636905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457200"/>
            <a:ext cx="7924800" cy="5247620"/>
            <a:chOff x="609600" y="457200"/>
            <a:chExt cx="7924800" cy="5247620"/>
          </a:xfrm>
        </p:grpSpPr>
        <p:sp>
          <p:nvSpPr>
            <p:cNvPr id="53253" name="Text Box 4"/>
            <p:cNvSpPr txBox="1">
              <a:spLocks noChangeArrowheads="1"/>
            </p:cNvSpPr>
            <p:nvPr/>
          </p:nvSpPr>
          <p:spPr bwMode="auto">
            <a:xfrm>
              <a:off x="5943600" y="2209800"/>
              <a:ext cx="2590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u="none" dirty="0">
                  <a:latin typeface="Bell MT" pitchFamily="18" charset="0"/>
                </a:rPr>
                <a:t>Equally to All</a:t>
              </a:r>
            </a:p>
          </p:txBody>
        </p:sp>
        <p:sp>
          <p:nvSpPr>
            <p:cNvPr id="53254" name="Text Box 5"/>
            <p:cNvSpPr txBox="1">
              <a:spLocks noChangeArrowheads="1"/>
            </p:cNvSpPr>
            <p:nvPr/>
          </p:nvSpPr>
          <p:spPr bwMode="auto">
            <a:xfrm>
              <a:off x="609600" y="1997075"/>
              <a:ext cx="28194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u="none" dirty="0">
                  <a:latin typeface="Bell MT" pitchFamily="18" charset="0"/>
                </a:rPr>
                <a:t>Applying </a:t>
              </a:r>
            </a:p>
            <a:p>
              <a:pPr algn="ctr"/>
              <a:r>
                <a:rPr lang="en-US" sz="2800" u="none" dirty="0">
                  <a:latin typeface="Bell MT" pitchFamily="18" charset="0"/>
                </a:rPr>
                <a:t>the Rule of Law</a:t>
              </a:r>
            </a:p>
          </p:txBody>
        </p:sp>
        <p:sp>
          <p:nvSpPr>
            <p:cNvPr id="53255" name="Text Box 6"/>
            <p:cNvSpPr txBox="1">
              <a:spLocks noChangeArrowheads="1"/>
            </p:cNvSpPr>
            <p:nvPr/>
          </p:nvSpPr>
          <p:spPr bwMode="auto">
            <a:xfrm>
              <a:off x="2286000" y="5181600"/>
              <a:ext cx="480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u="none" dirty="0">
                  <a:latin typeface="Bell MT" pitchFamily="18" charset="0"/>
                </a:rPr>
                <a:t>Fair &amp; Impartial Courts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057400" y="457200"/>
              <a:ext cx="5105400" cy="4724400"/>
              <a:chOff x="2057400" y="457200"/>
              <a:chExt cx="5105400" cy="4724400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2057400" y="457200"/>
                <a:ext cx="5105400" cy="4724400"/>
              </a:xfrm>
              <a:prstGeom prst="triangle">
                <a:avLst>
                  <a:gd name="adj" fmla="val 50298"/>
                </a:avLst>
              </a:prstGeom>
              <a:solidFill>
                <a:srgbClr val="E31B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258" name="TextBox 9"/>
              <p:cNvSpPr txBox="1">
                <a:spLocks noChangeArrowheads="1"/>
              </p:cNvSpPr>
              <p:nvPr/>
            </p:nvSpPr>
            <p:spPr bwMode="auto">
              <a:xfrm>
                <a:off x="2971800" y="2743200"/>
                <a:ext cx="3153228" cy="2000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200" b="1" u="none" dirty="0">
                    <a:solidFill>
                      <a:srgbClr val="1E217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ll MT" pitchFamily="18" charset="0"/>
                  </a:rPr>
                  <a:t>Equal Justice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dirty="0" smtClean="0"/>
              <a:t>What is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dirty="0"/>
              <a:t>a</a:t>
            </a:r>
            <a:r>
              <a:rPr lang="en-US" sz="4400" dirty="0" smtClean="0"/>
              <a:t> “fair and impartial judiciary”?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	A Judge is bound to decide each case fairly, in accord with the relevant facts and applicable law, even when the decision is not the one the home crowd wants.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	</a:t>
            </a:r>
            <a:r>
              <a:rPr lang="en-US" sz="2400" b="1" smtClean="0"/>
              <a:t>-- William H. Rehnquist, Chief Justice-1986-2005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Fair and impartial courts protect: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(1) the Rule of Law – by ensuring that every person enjoys the same protections and restrictions under the law;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(2)  Constitutional Integrity – by ensuring that one societal institution has the power to overturn laws that violate the Constitution;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(3)  Application of the Law – by guaranteeing that legitimate laws can be enforced in daily life, not simply stated in theory.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|1.4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9872</TotalTime>
  <Words>641</Words>
  <Application>Microsoft Office PowerPoint</Application>
  <PresentationFormat>On-screen Show (4:3)</PresentationFormat>
  <Paragraphs>101</Paragraphs>
  <Slides>12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Apex</vt:lpstr>
      <vt:lpstr>Civic</vt:lpstr>
      <vt:lpstr>Slide 1</vt:lpstr>
      <vt:lpstr>Slide 2</vt:lpstr>
      <vt:lpstr>Slide 3</vt:lpstr>
      <vt:lpstr>Separation of Powers</vt:lpstr>
      <vt:lpstr>Slide 5</vt:lpstr>
      <vt:lpstr>Slide 6</vt:lpstr>
      <vt:lpstr>Slide 7</vt:lpstr>
      <vt:lpstr>Slide 8</vt:lpstr>
      <vt:lpstr>Fair and impartial courts protect:</vt:lpstr>
      <vt:lpstr>The Accident Case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Courts: Arizona</dc:title>
  <dc:creator>Michael Miller</dc:creator>
  <cp:keywords>Fundamentals</cp:keywords>
  <dc:description>Subgroup Hellon &amp; DeBruhl; Taken from various slides used by CO &amp; FL courts, as well as generally available on internet.</dc:description>
  <cp:lastModifiedBy>Michael Miller</cp:lastModifiedBy>
  <cp:revision>358</cp:revision>
  <dcterms:created xsi:type="dcterms:W3CDTF">2007-04-27T20:25:04Z</dcterms:created>
  <dcterms:modified xsi:type="dcterms:W3CDTF">2014-08-18T18:52:22Z</dcterms:modified>
</cp:coreProperties>
</file>