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E0E5"/>
    <a:srgbClr val="C5AEE8"/>
    <a:srgbClr val="CAD7EE"/>
    <a:srgbClr val="2F5395"/>
    <a:srgbClr val="5D84CB"/>
    <a:srgbClr val="8EAA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324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A12F-9D2D-4CEF-8BF1-00490EC6F8FB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93D9-9C64-40E8-BE13-E319A75B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746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A12F-9D2D-4CEF-8BF1-00490EC6F8FB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93D9-9C64-40E8-BE13-E319A75B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827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A12F-9D2D-4CEF-8BF1-00490EC6F8FB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93D9-9C64-40E8-BE13-E319A75B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882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A12F-9D2D-4CEF-8BF1-00490EC6F8FB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93D9-9C64-40E8-BE13-E319A75B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002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A12F-9D2D-4CEF-8BF1-00490EC6F8FB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93D9-9C64-40E8-BE13-E319A75B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994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A12F-9D2D-4CEF-8BF1-00490EC6F8FB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93D9-9C64-40E8-BE13-E319A75B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763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A12F-9D2D-4CEF-8BF1-00490EC6F8FB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93D9-9C64-40E8-BE13-E319A75B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592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A12F-9D2D-4CEF-8BF1-00490EC6F8FB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93D9-9C64-40E8-BE13-E319A75B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286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A12F-9D2D-4CEF-8BF1-00490EC6F8FB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93D9-9C64-40E8-BE13-E319A75B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480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A12F-9D2D-4CEF-8BF1-00490EC6F8FB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93D9-9C64-40E8-BE13-E319A75B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430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A12F-9D2D-4CEF-8BF1-00490EC6F8FB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93D9-9C64-40E8-BE13-E319A75B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289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DA12F-9D2D-4CEF-8BF1-00490EC6F8FB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B93D9-9C64-40E8-BE13-E319A75B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051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Freeform 40"/>
          <p:cNvSpPr/>
          <p:nvPr/>
        </p:nvSpPr>
        <p:spPr>
          <a:xfrm rot="16200000">
            <a:off x="5495398" y="1417774"/>
            <a:ext cx="1786097" cy="1114800"/>
          </a:xfrm>
          <a:custGeom>
            <a:avLst/>
            <a:gdLst>
              <a:gd name="connsiteX0" fmla="*/ 0 w 1114799"/>
              <a:gd name="connsiteY0" fmla="*/ 55740 h 1786096"/>
              <a:gd name="connsiteX1" fmla="*/ 55740 w 1114799"/>
              <a:gd name="connsiteY1" fmla="*/ 0 h 1786096"/>
              <a:gd name="connsiteX2" fmla="*/ 1059059 w 1114799"/>
              <a:gd name="connsiteY2" fmla="*/ 0 h 1786096"/>
              <a:gd name="connsiteX3" fmla="*/ 1114799 w 1114799"/>
              <a:gd name="connsiteY3" fmla="*/ 55740 h 1786096"/>
              <a:gd name="connsiteX4" fmla="*/ 1114799 w 1114799"/>
              <a:gd name="connsiteY4" fmla="*/ 1730356 h 1786096"/>
              <a:gd name="connsiteX5" fmla="*/ 1059059 w 1114799"/>
              <a:gd name="connsiteY5" fmla="*/ 1786096 h 1786096"/>
              <a:gd name="connsiteX6" fmla="*/ 55740 w 1114799"/>
              <a:gd name="connsiteY6" fmla="*/ 1786096 h 1786096"/>
              <a:gd name="connsiteX7" fmla="*/ 0 w 1114799"/>
              <a:gd name="connsiteY7" fmla="*/ 1730356 h 1786096"/>
              <a:gd name="connsiteX8" fmla="*/ 0 w 1114799"/>
              <a:gd name="connsiteY8" fmla="*/ 55740 h 1786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4799" h="1786096">
                <a:moveTo>
                  <a:pt x="1080008" y="1"/>
                </a:moveTo>
                <a:cubicBezTo>
                  <a:pt x="1099222" y="1"/>
                  <a:pt x="1114799" y="39984"/>
                  <a:pt x="1114799" y="89306"/>
                </a:cubicBezTo>
                <a:lnTo>
                  <a:pt x="1114799" y="1696790"/>
                </a:lnTo>
                <a:cubicBezTo>
                  <a:pt x="1114799" y="1746112"/>
                  <a:pt x="1099222" y="1786095"/>
                  <a:pt x="1080008" y="1786095"/>
                </a:cubicBezTo>
                <a:lnTo>
                  <a:pt x="34791" y="1786095"/>
                </a:lnTo>
                <a:cubicBezTo>
                  <a:pt x="15577" y="1786095"/>
                  <a:pt x="0" y="1746112"/>
                  <a:pt x="0" y="1696790"/>
                </a:cubicBezTo>
                <a:lnTo>
                  <a:pt x="0" y="89306"/>
                </a:lnTo>
                <a:cubicBezTo>
                  <a:pt x="0" y="39984"/>
                  <a:pt x="15577" y="1"/>
                  <a:pt x="34791" y="1"/>
                </a:cubicBezTo>
                <a:lnTo>
                  <a:pt x="1080008" y="1"/>
                </a:lnTo>
                <a:close/>
              </a:path>
            </a:pathLst>
          </a:custGeom>
          <a:solidFill>
            <a:srgbClr val="B1E0E5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2">
              <a:hueOff val="-291073"/>
              <a:satOff val="-16786"/>
              <a:lumOff val="1726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21496" tIns="44578" rIns="57786" bIns="891839" numCol="1" spcCol="1270" anchor="t" anchorCtr="0">
            <a:noAutofit/>
          </a:bodyPr>
          <a:lstStyle/>
          <a:p>
            <a:pPr lvl="0" algn="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kern="1200" dirty="0" smtClean="0">
                <a:solidFill>
                  <a:sysClr val="windowText" lastClr="000000"/>
                </a:solidFill>
              </a:rPr>
              <a:t>Court Internal Testing</a:t>
            </a:r>
            <a:endParaRPr lang="en-US" sz="1200" kern="1200" dirty="0">
              <a:solidFill>
                <a:sysClr val="windowText" lastClr="00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017199" y="1079599"/>
            <a:ext cx="9649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Unit Testing</a:t>
            </a:r>
          </a:p>
          <a:p>
            <a:endParaRPr lang="en-US" sz="900" dirty="0"/>
          </a:p>
          <a:p>
            <a:r>
              <a:rPr lang="en-US" sz="900" dirty="0" smtClean="0"/>
              <a:t>User Acceptance Testing</a:t>
            </a:r>
            <a:endParaRPr lang="en-US" sz="900" dirty="0"/>
          </a:p>
        </p:txBody>
      </p:sp>
      <p:sp>
        <p:nvSpPr>
          <p:cNvPr id="53" name="Rounded Rectangle 52"/>
          <p:cNvSpPr/>
          <p:nvPr/>
        </p:nvSpPr>
        <p:spPr>
          <a:xfrm>
            <a:off x="5827224" y="2609889"/>
            <a:ext cx="266700" cy="24765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4" name="Text Box 12"/>
          <p:cNvSpPr txBox="1"/>
          <p:nvPr/>
        </p:nvSpPr>
        <p:spPr>
          <a:xfrm>
            <a:off x="5784361" y="2537753"/>
            <a:ext cx="352425" cy="452880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endParaRPr lang="en-US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Freeform 5"/>
          <p:cNvSpPr/>
          <p:nvPr/>
        </p:nvSpPr>
        <p:spPr>
          <a:xfrm rot="16200000">
            <a:off x="2385691" y="1005454"/>
            <a:ext cx="961458" cy="1114800"/>
          </a:xfrm>
          <a:custGeom>
            <a:avLst/>
            <a:gdLst>
              <a:gd name="connsiteX0" fmla="*/ 0 w 1114799"/>
              <a:gd name="connsiteY0" fmla="*/ 42214 h 844286"/>
              <a:gd name="connsiteX1" fmla="*/ 42214 w 1114799"/>
              <a:gd name="connsiteY1" fmla="*/ 0 h 844286"/>
              <a:gd name="connsiteX2" fmla="*/ 1072585 w 1114799"/>
              <a:gd name="connsiteY2" fmla="*/ 0 h 844286"/>
              <a:gd name="connsiteX3" fmla="*/ 1114799 w 1114799"/>
              <a:gd name="connsiteY3" fmla="*/ 42214 h 844286"/>
              <a:gd name="connsiteX4" fmla="*/ 1114799 w 1114799"/>
              <a:gd name="connsiteY4" fmla="*/ 802072 h 844286"/>
              <a:gd name="connsiteX5" fmla="*/ 1072585 w 1114799"/>
              <a:gd name="connsiteY5" fmla="*/ 844286 h 844286"/>
              <a:gd name="connsiteX6" fmla="*/ 42214 w 1114799"/>
              <a:gd name="connsiteY6" fmla="*/ 844286 h 844286"/>
              <a:gd name="connsiteX7" fmla="*/ 0 w 1114799"/>
              <a:gd name="connsiteY7" fmla="*/ 802072 h 844286"/>
              <a:gd name="connsiteX8" fmla="*/ 0 w 1114799"/>
              <a:gd name="connsiteY8" fmla="*/ 42214 h 844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4799" h="844286">
                <a:moveTo>
                  <a:pt x="1059059" y="0"/>
                </a:moveTo>
                <a:cubicBezTo>
                  <a:pt x="1089843" y="0"/>
                  <a:pt x="1114798" y="14314"/>
                  <a:pt x="1114798" y="31971"/>
                </a:cubicBezTo>
                <a:lnTo>
                  <a:pt x="1114798" y="812315"/>
                </a:lnTo>
                <a:cubicBezTo>
                  <a:pt x="1114798" y="829972"/>
                  <a:pt x="1089843" y="844286"/>
                  <a:pt x="1059059" y="844286"/>
                </a:cubicBezTo>
                <a:lnTo>
                  <a:pt x="55740" y="844286"/>
                </a:lnTo>
                <a:cubicBezTo>
                  <a:pt x="24956" y="844286"/>
                  <a:pt x="1" y="829972"/>
                  <a:pt x="1" y="812315"/>
                </a:cubicBezTo>
                <a:lnTo>
                  <a:pt x="1" y="31971"/>
                </a:lnTo>
                <a:cubicBezTo>
                  <a:pt x="1" y="14314"/>
                  <a:pt x="24956" y="0"/>
                  <a:pt x="55740" y="0"/>
                </a:cubicBezTo>
                <a:lnTo>
                  <a:pt x="1059059" y="0"/>
                </a:lnTo>
                <a:close/>
              </a:path>
            </a:pathLst>
          </a:custGeom>
          <a:solidFill>
            <a:srgbClr val="FFF2CC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1971" tIns="44579" rIns="57786" bIns="891839" numCol="1" spcCol="1270" anchor="t" anchorCtr="0">
            <a:noAutofit/>
          </a:bodyPr>
          <a:lstStyle/>
          <a:p>
            <a:pPr lvl="0" algn="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kern="1200" cap="none" spc="0" dirty="0">
                <a:ln w="0"/>
                <a:solidFill>
                  <a:schemeClr val="tx1"/>
                </a:solidFill>
                <a:effectLst/>
              </a:rPr>
              <a:t>Review</a:t>
            </a:r>
            <a:endParaRPr lang="en-US" sz="1300" kern="1200" dirty="0">
              <a:solidFill>
                <a:schemeClr val="tx1">
                  <a:lumMod val="65000"/>
                  <a:lumOff val="35000"/>
                </a:schemeClr>
              </a:solidFill>
              <a:effectLst/>
            </a:endParaRPr>
          </a:p>
        </p:txBody>
      </p:sp>
      <p:sp>
        <p:nvSpPr>
          <p:cNvPr id="8" name="Freeform 7"/>
          <p:cNvSpPr/>
          <p:nvPr/>
        </p:nvSpPr>
        <p:spPr>
          <a:xfrm rot="16200000">
            <a:off x="3139714" y="1417774"/>
            <a:ext cx="1786097" cy="1114800"/>
          </a:xfrm>
          <a:custGeom>
            <a:avLst/>
            <a:gdLst>
              <a:gd name="connsiteX0" fmla="*/ 0 w 1114799"/>
              <a:gd name="connsiteY0" fmla="*/ 55740 h 1786096"/>
              <a:gd name="connsiteX1" fmla="*/ 55740 w 1114799"/>
              <a:gd name="connsiteY1" fmla="*/ 0 h 1786096"/>
              <a:gd name="connsiteX2" fmla="*/ 1059059 w 1114799"/>
              <a:gd name="connsiteY2" fmla="*/ 0 h 1786096"/>
              <a:gd name="connsiteX3" fmla="*/ 1114799 w 1114799"/>
              <a:gd name="connsiteY3" fmla="*/ 55740 h 1786096"/>
              <a:gd name="connsiteX4" fmla="*/ 1114799 w 1114799"/>
              <a:gd name="connsiteY4" fmla="*/ 1730356 h 1786096"/>
              <a:gd name="connsiteX5" fmla="*/ 1059059 w 1114799"/>
              <a:gd name="connsiteY5" fmla="*/ 1786096 h 1786096"/>
              <a:gd name="connsiteX6" fmla="*/ 55740 w 1114799"/>
              <a:gd name="connsiteY6" fmla="*/ 1786096 h 1786096"/>
              <a:gd name="connsiteX7" fmla="*/ 0 w 1114799"/>
              <a:gd name="connsiteY7" fmla="*/ 1730356 h 1786096"/>
              <a:gd name="connsiteX8" fmla="*/ 0 w 1114799"/>
              <a:gd name="connsiteY8" fmla="*/ 55740 h 1786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4799" h="1786096">
                <a:moveTo>
                  <a:pt x="1080008" y="1"/>
                </a:moveTo>
                <a:cubicBezTo>
                  <a:pt x="1099222" y="1"/>
                  <a:pt x="1114799" y="39984"/>
                  <a:pt x="1114799" y="89306"/>
                </a:cubicBezTo>
                <a:lnTo>
                  <a:pt x="1114799" y="1696790"/>
                </a:lnTo>
                <a:cubicBezTo>
                  <a:pt x="1114799" y="1746112"/>
                  <a:pt x="1099222" y="1786095"/>
                  <a:pt x="1080008" y="1786095"/>
                </a:cubicBezTo>
                <a:lnTo>
                  <a:pt x="34791" y="1786095"/>
                </a:lnTo>
                <a:cubicBezTo>
                  <a:pt x="15577" y="1786095"/>
                  <a:pt x="0" y="1746112"/>
                  <a:pt x="0" y="1696790"/>
                </a:cubicBezTo>
                <a:lnTo>
                  <a:pt x="0" y="89306"/>
                </a:lnTo>
                <a:cubicBezTo>
                  <a:pt x="0" y="39984"/>
                  <a:pt x="15577" y="1"/>
                  <a:pt x="34791" y="1"/>
                </a:cubicBezTo>
                <a:lnTo>
                  <a:pt x="1080008" y="1"/>
                </a:lnTo>
                <a:close/>
              </a:path>
            </a:pathLst>
          </a:custGeom>
          <a:solidFill>
            <a:srgbClr val="FFD966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2">
              <a:hueOff val="-291073"/>
              <a:satOff val="-16786"/>
              <a:lumOff val="1726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21496" tIns="44578" rIns="57786" bIns="891839" numCol="1" spcCol="1270" anchor="t" anchorCtr="0">
            <a:noAutofit/>
          </a:bodyPr>
          <a:lstStyle/>
          <a:p>
            <a:pPr lvl="0" algn="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kern="1200" dirty="0">
                <a:solidFill>
                  <a:sysClr val="windowText" lastClr="000000"/>
                </a:solidFill>
              </a:rPr>
              <a:t>Analysis &amp; Design</a:t>
            </a:r>
          </a:p>
        </p:txBody>
      </p:sp>
      <p:sp>
        <p:nvSpPr>
          <p:cNvPr id="9" name="Flowchart: Extract 8"/>
          <p:cNvSpPr/>
          <p:nvPr/>
        </p:nvSpPr>
        <p:spPr>
          <a:xfrm rot="5400000">
            <a:off x="3318497" y="1184401"/>
            <a:ext cx="196681" cy="167219"/>
          </a:xfrm>
          <a:prstGeom prst="flowChartExtra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Freeform 10"/>
          <p:cNvSpPr/>
          <p:nvPr/>
        </p:nvSpPr>
        <p:spPr>
          <a:xfrm rot="16200000">
            <a:off x="3848029" y="1894853"/>
            <a:ext cx="2740254" cy="1114800"/>
          </a:xfrm>
          <a:custGeom>
            <a:avLst/>
            <a:gdLst>
              <a:gd name="connsiteX0" fmla="*/ 0 w 1114799"/>
              <a:gd name="connsiteY0" fmla="*/ 55740 h 2740253"/>
              <a:gd name="connsiteX1" fmla="*/ 55740 w 1114799"/>
              <a:gd name="connsiteY1" fmla="*/ 0 h 2740253"/>
              <a:gd name="connsiteX2" fmla="*/ 1059059 w 1114799"/>
              <a:gd name="connsiteY2" fmla="*/ 0 h 2740253"/>
              <a:gd name="connsiteX3" fmla="*/ 1114799 w 1114799"/>
              <a:gd name="connsiteY3" fmla="*/ 55740 h 2740253"/>
              <a:gd name="connsiteX4" fmla="*/ 1114799 w 1114799"/>
              <a:gd name="connsiteY4" fmla="*/ 2684513 h 2740253"/>
              <a:gd name="connsiteX5" fmla="*/ 1059059 w 1114799"/>
              <a:gd name="connsiteY5" fmla="*/ 2740253 h 2740253"/>
              <a:gd name="connsiteX6" fmla="*/ 55740 w 1114799"/>
              <a:gd name="connsiteY6" fmla="*/ 2740253 h 2740253"/>
              <a:gd name="connsiteX7" fmla="*/ 0 w 1114799"/>
              <a:gd name="connsiteY7" fmla="*/ 2684513 h 2740253"/>
              <a:gd name="connsiteX8" fmla="*/ 0 w 1114799"/>
              <a:gd name="connsiteY8" fmla="*/ 55740 h 27402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4799" h="2740253">
                <a:moveTo>
                  <a:pt x="1092123" y="2"/>
                </a:moveTo>
                <a:cubicBezTo>
                  <a:pt x="1104646" y="2"/>
                  <a:pt x="1114799" y="61346"/>
                  <a:pt x="1114799" y="137015"/>
                </a:cubicBezTo>
                <a:lnTo>
                  <a:pt x="1114799" y="2603238"/>
                </a:lnTo>
                <a:cubicBezTo>
                  <a:pt x="1114799" y="2678907"/>
                  <a:pt x="1104646" y="2740251"/>
                  <a:pt x="1092123" y="2740251"/>
                </a:cubicBezTo>
                <a:lnTo>
                  <a:pt x="22676" y="2740251"/>
                </a:lnTo>
                <a:cubicBezTo>
                  <a:pt x="10153" y="2740251"/>
                  <a:pt x="0" y="2678907"/>
                  <a:pt x="0" y="2603238"/>
                </a:cubicBezTo>
                <a:lnTo>
                  <a:pt x="0" y="137015"/>
                </a:lnTo>
                <a:cubicBezTo>
                  <a:pt x="0" y="61346"/>
                  <a:pt x="10153" y="2"/>
                  <a:pt x="22676" y="2"/>
                </a:cubicBezTo>
                <a:lnTo>
                  <a:pt x="1092123" y="2"/>
                </a:lnTo>
                <a:close/>
              </a:path>
            </a:pathLst>
          </a:custGeom>
          <a:solidFill>
            <a:srgbClr val="BDD6EE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2">
              <a:hueOff val="-582145"/>
              <a:satOff val="-33571"/>
              <a:lumOff val="3451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3246" tIns="44578" rIns="57784" bIns="891839" numCol="1" spcCol="1270" anchor="t" anchorCtr="0">
            <a:noAutofit/>
          </a:bodyPr>
          <a:lstStyle/>
          <a:p>
            <a:pPr lvl="0" algn="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kern="1200" dirty="0">
                <a:solidFill>
                  <a:sysClr val="windowText" lastClr="000000"/>
                </a:solidFill>
              </a:rPr>
              <a:t>Court Development</a:t>
            </a:r>
          </a:p>
        </p:txBody>
      </p:sp>
      <p:sp>
        <p:nvSpPr>
          <p:cNvPr id="12" name="Flowchart: Extract 11"/>
          <p:cNvSpPr/>
          <p:nvPr/>
        </p:nvSpPr>
        <p:spPr>
          <a:xfrm rot="5400000">
            <a:off x="4494151" y="1184402"/>
            <a:ext cx="196681" cy="167219"/>
          </a:xfrm>
          <a:prstGeom prst="flowChartExtra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Flowchart: Extract 14"/>
          <p:cNvSpPr/>
          <p:nvPr/>
        </p:nvSpPr>
        <p:spPr>
          <a:xfrm rot="5400000">
            <a:off x="5686527" y="1184400"/>
            <a:ext cx="196681" cy="167219"/>
          </a:xfrm>
          <a:prstGeom prst="flowChartExtra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3" name="TextBox 22"/>
          <p:cNvSpPr txBox="1"/>
          <p:nvPr/>
        </p:nvSpPr>
        <p:spPr>
          <a:xfrm>
            <a:off x="2498579" y="1082124"/>
            <a:ext cx="87789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Business &amp; Technical Requirements</a:t>
            </a:r>
          </a:p>
          <a:p>
            <a:endParaRPr lang="en-US" sz="900" dirty="0" smtClean="0"/>
          </a:p>
          <a:p>
            <a:r>
              <a:rPr lang="en-US" sz="900" dirty="0" smtClean="0"/>
              <a:t>Review Policy</a:t>
            </a:r>
            <a:endParaRPr lang="en-US" sz="900" dirty="0"/>
          </a:p>
        </p:txBody>
      </p:sp>
      <p:sp>
        <p:nvSpPr>
          <p:cNvPr id="25" name="TextBox 24"/>
          <p:cNvSpPr txBox="1"/>
          <p:nvPr/>
        </p:nvSpPr>
        <p:spPr>
          <a:xfrm>
            <a:off x="3661515" y="1079599"/>
            <a:ext cx="9649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CMS Design</a:t>
            </a:r>
          </a:p>
          <a:p>
            <a:endParaRPr lang="en-US" sz="900" dirty="0"/>
          </a:p>
          <a:p>
            <a:r>
              <a:rPr lang="en-US" sz="900" dirty="0" smtClean="0"/>
              <a:t>Business Process Impacts</a:t>
            </a:r>
            <a:endParaRPr lang="en-US" sz="900" dirty="0"/>
          </a:p>
        </p:txBody>
      </p:sp>
      <p:sp>
        <p:nvSpPr>
          <p:cNvPr id="28" name="Rounded Rectangle 27"/>
          <p:cNvSpPr/>
          <p:nvPr/>
        </p:nvSpPr>
        <p:spPr>
          <a:xfrm>
            <a:off x="2291178" y="1808460"/>
            <a:ext cx="266700" cy="24765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9" name="Text Box 12"/>
          <p:cNvSpPr txBox="1"/>
          <p:nvPr/>
        </p:nvSpPr>
        <p:spPr>
          <a:xfrm>
            <a:off x="2235999" y="1733422"/>
            <a:ext cx="352425" cy="452880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en-US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3471540" y="2609889"/>
            <a:ext cx="266700" cy="24765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3" name="Rounded Rectangle 32"/>
          <p:cNvSpPr/>
          <p:nvPr/>
        </p:nvSpPr>
        <p:spPr>
          <a:xfrm>
            <a:off x="4661124" y="3562204"/>
            <a:ext cx="266700" cy="24765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0" name="Text Box 12"/>
          <p:cNvSpPr txBox="1"/>
          <p:nvPr/>
        </p:nvSpPr>
        <p:spPr>
          <a:xfrm>
            <a:off x="3428677" y="2537753"/>
            <a:ext cx="352425" cy="452880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n-US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Text Box 12"/>
          <p:cNvSpPr txBox="1"/>
          <p:nvPr/>
        </p:nvSpPr>
        <p:spPr>
          <a:xfrm>
            <a:off x="4618256" y="3491882"/>
            <a:ext cx="352425" cy="452880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en-US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Freeform 13"/>
          <p:cNvSpPr/>
          <p:nvPr/>
        </p:nvSpPr>
        <p:spPr>
          <a:xfrm rot="16200000">
            <a:off x="6195131" y="1886063"/>
            <a:ext cx="2727728" cy="1114800"/>
          </a:xfrm>
          <a:custGeom>
            <a:avLst/>
            <a:gdLst>
              <a:gd name="connsiteX0" fmla="*/ 0 w 1114799"/>
              <a:gd name="connsiteY0" fmla="*/ 55740 h 2225898"/>
              <a:gd name="connsiteX1" fmla="*/ 55740 w 1114799"/>
              <a:gd name="connsiteY1" fmla="*/ 0 h 2225898"/>
              <a:gd name="connsiteX2" fmla="*/ 1059059 w 1114799"/>
              <a:gd name="connsiteY2" fmla="*/ 0 h 2225898"/>
              <a:gd name="connsiteX3" fmla="*/ 1114799 w 1114799"/>
              <a:gd name="connsiteY3" fmla="*/ 55740 h 2225898"/>
              <a:gd name="connsiteX4" fmla="*/ 1114799 w 1114799"/>
              <a:gd name="connsiteY4" fmla="*/ 2170158 h 2225898"/>
              <a:gd name="connsiteX5" fmla="*/ 1059059 w 1114799"/>
              <a:gd name="connsiteY5" fmla="*/ 2225898 h 2225898"/>
              <a:gd name="connsiteX6" fmla="*/ 55740 w 1114799"/>
              <a:gd name="connsiteY6" fmla="*/ 2225898 h 2225898"/>
              <a:gd name="connsiteX7" fmla="*/ 0 w 1114799"/>
              <a:gd name="connsiteY7" fmla="*/ 2170158 h 2225898"/>
              <a:gd name="connsiteX8" fmla="*/ 0 w 1114799"/>
              <a:gd name="connsiteY8" fmla="*/ 55740 h 2225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4799" h="2225898">
                <a:moveTo>
                  <a:pt x="1086882" y="1"/>
                </a:moveTo>
                <a:cubicBezTo>
                  <a:pt x="1102300" y="1"/>
                  <a:pt x="1114799" y="49830"/>
                  <a:pt x="1114799" y="111296"/>
                </a:cubicBezTo>
                <a:lnTo>
                  <a:pt x="1114799" y="2114602"/>
                </a:lnTo>
                <a:cubicBezTo>
                  <a:pt x="1114799" y="2176068"/>
                  <a:pt x="1102300" y="2225897"/>
                  <a:pt x="1086882" y="2225897"/>
                </a:cubicBezTo>
                <a:lnTo>
                  <a:pt x="27917" y="2225897"/>
                </a:lnTo>
                <a:cubicBezTo>
                  <a:pt x="12499" y="2225897"/>
                  <a:pt x="0" y="2176068"/>
                  <a:pt x="0" y="2114602"/>
                </a:cubicBezTo>
                <a:lnTo>
                  <a:pt x="0" y="111296"/>
                </a:lnTo>
                <a:cubicBezTo>
                  <a:pt x="0" y="49830"/>
                  <a:pt x="12499" y="1"/>
                  <a:pt x="27917" y="1"/>
                </a:cubicBezTo>
                <a:lnTo>
                  <a:pt x="1086882" y="1"/>
                </a:lnTo>
                <a:close/>
              </a:path>
            </a:pathLst>
          </a:custGeom>
          <a:solidFill>
            <a:srgbClr val="8EAADB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2">
              <a:hueOff val="-873218"/>
              <a:satOff val="-50357"/>
              <a:lumOff val="517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00661" tIns="44578" rIns="57786" bIns="891839" numCol="1" spcCol="1270" anchor="t" anchorCtr="0">
            <a:noAutofit/>
          </a:bodyPr>
          <a:lstStyle/>
          <a:p>
            <a:pPr lvl="0" algn="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kern="1200" dirty="0">
                <a:solidFill>
                  <a:sysClr val="windowText" lastClr="000000"/>
                </a:solidFill>
              </a:rPr>
              <a:t>Full Integration Testing</a:t>
            </a:r>
          </a:p>
        </p:txBody>
      </p:sp>
      <p:sp>
        <p:nvSpPr>
          <p:cNvPr id="17" name="Freeform 16"/>
          <p:cNvSpPr/>
          <p:nvPr/>
        </p:nvSpPr>
        <p:spPr>
          <a:xfrm rot="16200000">
            <a:off x="7819764" y="1415248"/>
            <a:ext cx="1786097" cy="1114800"/>
          </a:xfrm>
          <a:custGeom>
            <a:avLst/>
            <a:gdLst>
              <a:gd name="connsiteX0" fmla="*/ 0 w 1114799"/>
              <a:gd name="connsiteY0" fmla="*/ 55740 h 1764906"/>
              <a:gd name="connsiteX1" fmla="*/ 55740 w 1114799"/>
              <a:gd name="connsiteY1" fmla="*/ 0 h 1764906"/>
              <a:gd name="connsiteX2" fmla="*/ 1059059 w 1114799"/>
              <a:gd name="connsiteY2" fmla="*/ 0 h 1764906"/>
              <a:gd name="connsiteX3" fmla="*/ 1114799 w 1114799"/>
              <a:gd name="connsiteY3" fmla="*/ 55740 h 1764906"/>
              <a:gd name="connsiteX4" fmla="*/ 1114799 w 1114799"/>
              <a:gd name="connsiteY4" fmla="*/ 1709166 h 1764906"/>
              <a:gd name="connsiteX5" fmla="*/ 1059059 w 1114799"/>
              <a:gd name="connsiteY5" fmla="*/ 1764906 h 1764906"/>
              <a:gd name="connsiteX6" fmla="*/ 55740 w 1114799"/>
              <a:gd name="connsiteY6" fmla="*/ 1764906 h 1764906"/>
              <a:gd name="connsiteX7" fmla="*/ 0 w 1114799"/>
              <a:gd name="connsiteY7" fmla="*/ 1709166 h 1764906"/>
              <a:gd name="connsiteX8" fmla="*/ 0 w 1114799"/>
              <a:gd name="connsiteY8" fmla="*/ 55740 h 1764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4799" h="1764906">
                <a:moveTo>
                  <a:pt x="1079591" y="1"/>
                </a:moveTo>
                <a:cubicBezTo>
                  <a:pt x="1099035" y="1"/>
                  <a:pt x="1114799" y="39510"/>
                  <a:pt x="1114799" y="88246"/>
                </a:cubicBezTo>
                <a:lnTo>
                  <a:pt x="1114799" y="1676660"/>
                </a:lnTo>
                <a:cubicBezTo>
                  <a:pt x="1114799" y="1725396"/>
                  <a:pt x="1099035" y="1764905"/>
                  <a:pt x="1079591" y="1764905"/>
                </a:cubicBezTo>
                <a:lnTo>
                  <a:pt x="35208" y="1764905"/>
                </a:lnTo>
                <a:cubicBezTo>
                  <a:pt x="15764" y="1764905"/>
                  <a:pt x="0" y="1725396"/>
                  <a:pt x="0" y="1676660"/>
                </a:cubicBezTo>
                <a:lnTo>
                  <a:pt x="0" y="88246"/>
                </a:lnTo>
                <a:cubicBezTo>
                  <a:pt x="0" y="39510"/>
                  <a:pt x="15764" y="1"/>
                  <a:pt x="35208" y="1"/>
                </a:cubicBezTo>
                <a:lnTo>
                  <a:pt x="1079591" y="1"/>
                </a:lnTo>
                <a:close/>
              </a:path>
            </a:pathLst>
          </a:custGeom>
          <a:solidFill>
            <a:srgbClr val="4E93D2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2">
              <a:hueOff val="-1164290"/>
              <a:satOff val="-67142"/>
              <a:lumOff val="6902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17683" tIns="44579" rIns="57786" bIns="891839" numCol="1" spcCol="1270" anchor="t" anchorCtr="0">
            <a:noAutofit/>
          </a:bodyPr>
          <a:lstStyle/>
          <a:p>
            <a:pPr lvl="0" algn="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kern="1200" dirty="0">
                <a:solidFill>
                  <a:sysClr val="windowText" lastClr="000000"/>
                </a:solidFill>
              </a:rPr>
              <a:t>Pre-Implementation</a:t>
            </a:r>
          </a:p>
        </p:txBody>
      </p:sp>
      <p:sp>
        <p:nvSpPr>
          <p:cNvPr id="18" name="Flowchart: Extract 17"/>
          <p:cNvSpPr/>
          <p:nvPr/>
        </p:nvSpPr>
        <p:spPr>
          <a:xfrm rot="5400000">
            <a:off x="8012511" y="1181874"/>
            <a:ext cx="196681" cy="167219"/>
          </a:xfrm>
          <a:prstGeom prst="flowChartExtra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0" name="Freeform 19"/>
          <p:cNvSpPr/>
          <p:nvPr/>
        </p:nvSpPr>
        <p:spPr>
          <a:xfrm rot="16200000">
            <a:off x="9427615" y="973741"/>
            <a:ext cx="903083" cy="1114800"/>
          </a:xfrm>
          <a:custGeom>
            <a:avLst/>
            <a:gdLst>
              <a:gd name="connsiteX0" fmla="*/ 0 w 1114799"/>
              <a:gd name="connsiteY0" fmla="*/ 36973 h 739460"/>
              <a:gd name="connsiteX1" fmla="*/ 36973 w 1114799"/>
              <a:gd name="connsiteY1" fmla="*/ 0 h 739460"/>
              <a:gd name="connsiteX2" fmla="*/ 1077826 w 1114799"/>
              <a:gd name="connsiteY2" fmla="*/ 0 h 739460"/>
              <a:gd name="connsiteX3" fmla="*/ 1114799 w 1114799"/>
              <a:gd name="connsiteY3" fmla="*/ 36973 h 739460"/>
              <a:gd name="connsiteX4" fmla="*/ 1114799 w 1114799"/>
              <a:gd name="connsiteY4" fmla="*/ 702487 h 739460"/>
              <a:gd name="connsiteX5" fmla="*/ 1077826 w 1114799"/>
              <a:gd name="connsiteY5" fmla="*/ 739460 h 739460"/>
              <a:gd name="connsiteX6" fmla="*/ 36973 w 1114799"/>
              <a:gd name="connsiteY6" fmla="*/ 739460 h 739460"/>
              <a:gd name="connsiteX7" fmla="*/ 0 w 1114799"/>
              <a:gd name="connsiteY7" fmla="*/ 702487 h 739460"/>
              <a:gd name="connsiteX8" fmla="*/ 0 w 1114799"/>
              <a:gd name="connsiteY8" fmla="*/ 36973 h 739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4799" h="739460">
                <a:moveTo>
                  <a:pt x="1059058" y="0"/>
                </a:moveTo>
                <a:cubicBezTo>
                  <a:pt x="1089843" y="0"/>
                  <a:pt x="1114798" y="10980"/>
                  <a:pt x="1114798" y="24525"/>
                </a:cubicBezTo>
                <a:lnTo>
                  <a:pt x="1114798" y="714935"/>
                </a:lnTo>
                <a:cubicBezTo>
                  <a:pt x="1114798" y="728480"/>
                  <a:pt x="1089843" y="739460"/>
                  <a:pt x="1059058" y="739460"/>
                </a:cubicBezTo>
                <a:lnTo>
                  <a:pt x="55741" y="739460"/>
                </a:lnTo>
                <a:cubicBezTo>
                  <a:pt x="24956" y="739460"/>
                  <a:pt x="1" y="728480"/>
                  <a:pt x="1" y="714935"/>
                </a:cubicBezTo>
                <a:lnTo>
                  <a:pt x="1" y="24525"/>
                </a:lnTo>
                <a:cubicBezTo>
                  <a:pt x="1" y="10980"/>
                  <a:pt x="24956" y="0"/>
                  <a:pt x="55741" y="0"/>
                </a:cubicBezTo>
                <a:lnTo>
                  <a:pt x="1059058" y="0"/>
                </a:lnTo>
                <a:close/>
              </a:path>
            </a:pathLst>
          </a:custGeom>
          <a:solidFill>
            <a:srgbClr val="009999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2">
              <a:hueOff val="-1455363"/>
              <a:satOff val="-83928"/>
              <a:lumOff val="862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3103" tIns="44579" rIns="57786" bIns="891839" numCol="1" spcCol="1270" anchor="t" anchorCtr="0">
            <a:noAutofit/>
          </a:bodyPr>
          <a:lstStyle/>
          <a:p>
            <a:pPr lvl="0" algn="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kern="12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 Live</a:t>
            </a:r>
          </a:p>
        </p:txBody>
      </p:sp>
      <p:sp>
        <p:nvSpPr>
          <p:cNvPr id="26" name="Flowchart: Extract 25"/>
          <p:cNvSpPr/>
          <p:nvPr/>
        </p:nvSpPr>
        <p:spPr>
          <a:xfrm rot="5400000">
            <a:off x="9177478" y="1181873"/>
            <a:ext cx="196681" cy="167219"/>
          </a:xfrm>
          <a:prstGeom prst="flowChartExtra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5" name="Rounded Rectangle 34"/>
          <p:cNvSpPr/>
          <p:nvPr/>
        </p:nvSpPr>
        <p:spPr>
          <a:xfrm>
            <a:off x="6995909" y="3577192"/>
            <a:ext cx="266700" cy="24765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>
            <a:off x="8146273" y="2612774"/>
            <a:ext cx="266700" cy="24765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9310690" y="1722507"/>
            <a:ext cx="266700" cy="24765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3" name="Text Box 12"/>
          <p:cNvSpPr txBox="1"/>
          <p:nvPr/>
        </p:nvSpPr>
        <p:spPr>
          <a:xfrm>
            <a:off x="6948175" y="3517154"/>
            <a:ext cx="352425" cy="452880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endParaRPr lang="en-US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" name="Text Box 12"/>
          <p:cNvSpPr txBox="1"/>
          <p:nvPr/>
        </p:nvSpPr>
        <p:spPr>
          <a:xfrm>
            <a:off x="8092890" y="2558383"/>
            <a:ext cx="352425" cy="452880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endParaRPr lang="en-US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ext Box 12"/>
          <p:cNvSpPr txBox="1"/>
          <p:nvPr/>
        </p:nvSpPr>
        <p:spPr>
          <a:xfrm>
            <a:off x="9267827" y="1651285"/>
            <a:ext cx="352425" cy="452880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endParaRPr lang="en-US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194474" y="1093421"/>
            <a:ext cx="964926" cy="1124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dirty="0" smtClean="0"/>
              <a:t>CMS </a:t>
            </a:r>
          </a:p>
          <a:p>
            <a:pPr lvl="0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dirty="0" smtClean="0">
                <a:solidFill>
                  <a:sysClr val="windowText" lastClr="000000"/>
                </a:solidFill>
              </a:rPr>
              <a:t>AOC </a:t>
            </a:r>
            <a:r>
              <a:rPr lang="en-US" sz="900" dirty="0">
                <a:solidFill>
                  <a:sysClr val="windowText" lastClr="000000"/>
                </a:solidFill>
              </a:rPr>
              <a:t>Data Warehouse</a:t>
            </a:r>
          </a:p>
          <a:p>
            <a:pPr lvl="0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dirty="0">
                <a:solidFill>
                  <a:sysClr val="windowText" lastClr="000000"/>
                </a:solidFill>
              </a:rPr>
              <a:t>Xerox State &amp; Local Solutions, Inc.</a:t>
            </a:r>
          </a:p>
          <a:p>
            <a:endParaRPr lang="en-US" sz="900" dirty="0"/>
          </a:p>
        </p:txBody>
      </p:sp>
      <p:sp>
        <p:nvSpPr>
          <p:cNvPr id="49" name="TextBox 48"/>
          <p:cNvSpPr txBox="1"/>
          <p:nvPr/>
        </p:nvSpPr>
        <p:spPr>
          <a:xfrm>
            <a:off x="8340419" y="1115624"/>
            <a:ext cx="964926" cy="1248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dirty="0">
                <a:solidFill>
                  <a:sysClr val="windowText" lastClr="000000"/>
                </a:solidFill>
              </a:rPr>
              <a:t>Vendor Set-up: Court Information</a:t>
            </a:r>
          </a:p>
          <a:p>
            <a:pPr lvl="0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dirty="0">
                <a:solidFill>
                  <a:sysClr val="windowText" lastClr="000000"/>
                </a:solidFill>
              </a:rPr>
              <a:t>Technical Processing Set-up</a:t>
            </a:r>
          </a:p>
          <a:p>
            <a:pPr lvl="0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dirty="0">
                <a:solidFill>
                  <a:sysClr val="windowText" lastClr="000000"/>
                </a:solidFill>
              </a:rPr>
              <a:t>Training</a:t>
            </a:r>
          </a:p>
          <a:p>
            <a:endParaRPr lang="en-US" sz="900" dirty="0"/>
          </a:p>
        </p:txBody>
      </p:sp>
      <p:sp>
        <p:nvSpPr>
          <p:cNvPr id="50" name="TextBox 49"/>
          <p:cNvSpPr txBox="1"/>
          <p:nvPr/>
        </p:nvSpPr>
        <p:spPr>
          <a:xfrm>
            <a:off x="9528966" y="1117434"/>
            <a:ext cx="964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Go Live / Implementation</a:t>
            </a:r>
            <a:endParaRPr lang="en-US" sz="900" dirty="0"/>
          </a:p>
        </p:txBody>
      </p:sp>
      <p:sp>
        <p:nvSpPr>
          <p:cNvPr id="62" name="TextBox 61"/>
          <p:cNvSpPr txBox="1"/>
          <p:nvPr/>
        </p:nvSpPr>
        <p:spPr>
          <a:xfrm>
            <a:off x="4874034" y="1079599"/>
            <a:ext cx="9649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CMS Development</a:t>
            </a:r>
          </a:p>
          <a:p>
            <a:endParaRPr lang="en-US" sz="900" dirty="0"/>
          </a:p>
          <a:p>
            <a:r>
              <a:rPr lang="en-US" sz="900" dirty="0" smtClean="0"/>
              <a:t>Transaction Layouts</a:t>
            </a:r>
          </a:p>
          <a:p>
            <a:endParaRPr lang="en-US" sz="900" dirty="0"/>
          </a:p>
          <a:p>
            <a:r>
              <a:rPr lang="en-US" sz="900" dirty="0" smtClean="0"/>
              <a:t>Business Process Re-engineering</a:t>
            </a:r>
            <a:endParaRPr lang="en-US" sz="900" dirty="0"/>
          </a:p>
        </p:txBody>
      </p:sp>
      <p:sp>
        <p:nvSpPr>
          <p:cNvPr id="48" name="Flowchart: Extract 47"/>
          <p:cNvSpPr/>
          <p:nvPr/>
        </p:nvSpPr>
        <p:spPr>
          <a:xfrm rot="5400000">
            <a:off x="6887935" y="1184402"/>
            <a:ext cx="196681" cy="167219"/>
          </a:xfrm>
          <a:prstGeom prst="flowChartExtra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" name="Rectangle 2"/>
          <p:cNvSpPr/>
          <p:nvPr/>
        </p:nvSpPr>
        <p:spPr>
          <a:xfrm>
            <a:off x="3423820" y="4252081"/>
            <a:ext cx="755636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smtClean="0"/>
              <a:t>Note:  This strategy can be iterative based on the case management environment of the enrolling court.  Durations will vary.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51549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92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Killion, Brandy</dc:creator>
  <cp:lastModifiedBy>Johnson, Barry</cp:lastModifiedBy>
  <cp:revision>22</cp:revision>
  <dcterms:created xsi:type="dcterms:W3CDTF">2015-10-22T19:26:09Z</dcterms:created>
  <dcterms:modified xsi:type="dcterms:W3CDTF">2016-09-28T15:13:28Z</dcterms:modified>
</cp:coreProperties>
</file>