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24"/>
  </p:notesMasterIdLst>
  <p:handoutMasterIdLst>
    <p:handoutMasterId r:id="rId25"/>
  </p:handoutMasterIdLst>
  <p:sldIdLst>
    <p:sldId id="256" r:id="rId5"/>
    <p:sldId id="257" r:id="rId6"/>
    <p:sldId id="261" r:id="rId7"/>
    <p:sldId id="400" r:id="rId8"/>
    <p:sldId id="432" r:id="rId9"/>
    <p:sldId id="267" r:id="rId10"/>
    <p:sldId id="402" r:id="rId11"/>
    <p:sldId id="439" r:id="rId12"/>
    <p:sldId id="433" r:id="rId13"/>
    <p:sldId id="436" r:id="rId14"/>
    <p:sldId id="434" r:id="rId15"/>
    <p:sldId id="441" r:id="rId16"/>
    <p:sldId id="438" r:id="rId17"/>
    <p:sldId id="442" r:id="rId18"/>
    <p:sldId id="268" r:id="rId19"/>
    <p:sldId id="437" r:id="rId20"/>
    <p:sldId id="389" r:id="rId21"/>
    <p:sldId id="351" r:id="rId22"/>
    <p:sldId id="26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71462" autoAdjust="0"/>
  </p:normalViewPr>
  <p:slideViewPr>
    <p:cSldViewPr snapToGrid="0" showGuides="1">
      <p:cViewPr varScale="1">
        <p:scale>
          <a:sx n="52" d="100"/>
          <a:sy n="52" d="100"/>
        </p:scale>
        <p:origin x="1464" y="84"/>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6B6085-52F2-458A-B762-F72731C7AD7B}"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1E8548BA-4C81-431C-BF5F-55E42BA6CE3E}">
      <dgm:prSet/>
      <dgm:spPr/>
      <dgm:t>
        <a:bodyPr/>
        <a:lstStyle/>
        <a:p>
          <a:r>
            <a:rPr lang="en-US" dirty="0"/>
            <a:t>Emergency Effective Bills</a:t>
          </a:r>
        </a:p>
      </dgm:t>
    </dgm:pt>
    <dgm:pt modelId="{7ACE7746-5708-4D95-81C0-74D67397E2C9}" type="parTrans" cxnId="{C97ACE13-D398-49DF-AFCD-527DCB9DE01B}">
      <dgm:prSet/>
      <dgm:spPr/>
      <dgm:t>
        <a:bodyPr/>
        <a:lstStyle/>
        <a:p>
          <a:endParaRPr lang="en-US"/>
        </a:p>
      </dgm:t>
    </dgm:pt>
    <dgm:pt modelId="{3DE1B47D-BD74-4E50-8ED3-35D3B91C8687}" type="sibTrans" cxnId="{C97ACE13-D398-49DF-AFCD-527DCB9DE01B}">
      <dgm:prSet/>
      <dgm:spPr/>
      <dgm:t>
        <a:bodyPr/>
        <a:lstStyle/>
        <a:p>
          <a:endParaRPr lang="en-US"/>
        </a:p>
      </dgm:t>
    </dgm:pt>
    <dgm:pt modelId="{920D4CE5-DD51-436B-9576-A70D8A923402}">
      <dgm:prSet/>
      <dgm:spPr/>
      <dgm:t>
        <a:bodyPr/>
        <a:lstStyle/>
        <a:p>
          <a:r>
            <a:rPr lang="en-US"/>
            <a:t>General Effective Bills</a:t>
          </a:r>
        </a:p>
      </dgm:t>
    </dgm:pt>
    <dgm:pt modelId="{8E329F98-63DF-4D1B-A1C1-125781981E73}" type="parTrans" cxnId="{293ACF79-B73A-4C52-9CEE-215E31939B48}">
      <dgm:prSet/>
      <dgm:spPr/>
      <dgm:t>
        <a:bodyPr/>
        <a:lstStyle/>
        <a:p>
          <a:endParaRPr lang="en-US"/>
        </a:p>
      </dgm:t>
    </dgm:pt>
    <dgm:pt modelId="{4044D556-868E-4196-B816-6CE6A83D66E2}" type="sibTrans" cxnId="{293ACF79-B73A-4C52-9CEE-215E31939B48}">
      <dgm:prSet/>
      <dgm:spPr/>
      <dgm:t>
        <a:bodyPr/>
        <a:lstStyle/>
        <a:p>
          <a:endParaRPr lang="en-US"/>
        </a:p>
      </dgm:t>
    </dgm:pt>
    <dgm:pt modelId="{39D6DED0-016F-4B8C-9995-999644C00CEA}">
      <dgm:prSet/>
      <dgm:spPr/>
      <dgm:t>
        <a:bodyPr/>
        <a:lstStyle/>
        <a:p>
          <a:r>
            <a:rPr lang="en-US" dirty="0"/>
            <a:t>Delayed Effective Bills</a:t>
          </a:r>
        </a:p>
      </dgm:t>
    </dgm:pt>
    <dgm:pt modelId="{D42F56D3-364C-41A0-8887-7DDD9549F43F}" type="parTrans" cxnId="{F0478503-97B9-4E90-AA85-B3F75B3AEA71}">
      <dgm:prSet/>
      <dgm:spPr/>
      <dgm:t>
        <a:bodyPr/>
        <a:lstStyle/>
        <a:p>
          <a:endParaRPr lang="en-US"/>
        </a:p>
      </dgm:t>
    </dgm:pt>
    <dgm:pt modelId="{8A310038-06D0-4D21-8215-3D0946134942}" type="sibTrans" cxnId="{F0478503-97B9-4E90-AA85-B3F75B3AEA71}">
      <dgm:prSet/>
      <dgm:spPr/>
      <dgm:t>
        <a:bodyPr/>
        <a:lstStyle/>
        <a:p>
          <a:endParaRPr lang="en-US"/>
        </a:p>
      </dgm:t>
    </dgm:pt>
    <dgm:pt modelId="{5612AB2B-5D39-416E-8019-76075BBA0EAE}">
      <dgm:prSet/>
      <dgm:spPr/>
      <dgm:t>
        <a:bodyPr/>
        <a:lstStyle/>
        <a:p>
          <a:r>
            <a:rPr lang="en-US"/>
            <a:t>New Event Codes</a:t>
          </a:r>
          <a:endParaRPr lang="en-US" dirty="0"/>
        </a:p>
      </dgm:t>
    </dgm:pt>
    <dgm:pt modelId="{8A7482E0-E3F8-4350-AB93-415424C96EC7}" type="parTrans" cxnId="{EA622649-CD40-4B5A-9420-3093BABC1DDE}">
      <dgm:prSet/>
      <dgm:spPr/>
      <dgm:t>
        <a:bodyPr/>
        <a:lstStyle/>
        <a:p>
          <a:endParaRPr lang="en-US"/>
        </a:p>
      </dgm:t>
    </dgm:pt>
    <dgm:pt modelId="{B2D4E16A-FD7A-49EA-93B3-CCEB9E4B6113}" type="sibTrans" cxnId="{EA622649-CD40-4B5A-9420-3093BABC1DDE}">
      <dgm:prSet/>
      <dgm:spPr/>
      <dgm:t>
        <a:bodyPr/>
        <a:lstStyle/>
        <a:p>
          <a:endParaRPr lang="en-US"/>
        </a:p>
      </dgm:t>
    </dgm:pt>
    <dgm:pt modelId="{1960431F-E0E0-4673-AEB7-1388E6A889CF}">
      <dgm:prSet/>
      <dgm:spPr/>
      <dgm:t>
        <a:bodyPr/>
        <a:lstStyle/>
        <a:p>
          <a:r>
            <a:rPr lang="en-US" dirty="0"/>
            <a:t>New Receivable Codes</a:t>
          </a:r>
        </a:p>
      </dgm:t>
    </dgm:pt>
    <dgm:pt modelId="{2C02FB43-4F7A-45F5-834A-E147CD3D09EE}" type="parTrans" cxnId="{547A5155-FBC0-4233-85C9-FEB41425E3D5}">
      <dgm:prSet/>
      <dgm:spPr/>
      <dgm:t>
        <a:bodyPr/>
        <a:lstStyle/>
        <a:p>
          <a:endParaRPr lang="en-US"/>
        </a:p>
      </dgm:t>
    </dgm:pt>
    <dgm:pt modelId="{CE08C169-8931-4104-B05C-1FA9467895A1}" type="sibTrans" cxnId="{547A5155-FBC0-4233-85C9-FEB41425E3D5}">
      <dgm:prSet/>
      <dgm:spPr/>
      <dgm:t>
        <a:bodyPr/>
        <a:lstStyle/>
        <a:p>
          <a:endParaRPr lang="en-US"/>
        </a:p>
      </dgm:t>
    </dgm:pt>
    <dgm:pt modelId="{FDD49463-8B87-4011-BDB8-11A2D0D840B2}">
      <dgm:prSet/>
      <dgm:spPr/>
      <dgm:t>
        <a:bodyPr/>
        <a:lstStyle/>
        <a:p>
          <a:r>
            <a:rPr lang="en-US" dirty="0"/>
            <a:t>Allocation Criteria Setup</a:t>
          </a:r>
        </a:p>
      </dgm:t>
    </dgm:pt>
    <dgm:pt modelId="{2151ABC2-DD1C-4F34-8DDC-0B8AE285E859}" type="parTrans" cxnId="{20B65A57-77B4-4D08-8EA8-3FFEEE6E381F}">
      <dgm:prSet/>
      <dgm:spPr/>
      <dgm:t>
        <a:bodyPr/>
        <a:lstStyle/>
        <a:p>
          <a:endParaRPr lang="en-US"/>
        </a:p>
      </dgm:t>
    </dgm:pt>
    <dgm:pt modelId="{617FA7D3-F16D-4841-BE40-EBF510665118}" type="sibTrans" cxnId="{20B65A57-77B4-4D08-8EA8-3FFEEE6E381F}">
      <dgm:prSet/>
      <dgm:spPr/>
      <dgm:t>
        <a:bodyPr/>
        <a:lstStyle/>
        <a:p>
          <a:endParaRPr lang="en-US"/>
        </a:p>
      </dgm:t>
    </dgm:pt>
    <dgm:pt modelId="{633639A9-7C3B-4031-BB9E-BA620B809CCE}" type="pres">
      <dgm:prSet presAssocID="{DE6B6085-52F2-458A-B762-F72731C7AD7B}" presName="linear" presStyleCnt="0">
        <dgm:presLayoutVars>
          <dgm:animLvl val="lvl"/>
          <dgm:resizeHandles val="exact"/>
        </dgm:presLayoutVars>
      </dgm:prSet>
      <dgm:spPr/>
    </dgm:pt>
    <dgm:pt modelId="{9F27E030-E215-44B2-B666-3B4EF1D7927C}" type="pres">
      <dgm:prSet presAssocID="{1E8548BA-4C81-431C-BF5F-55E42BA6CE3E}" presName="parentText" presStyleLbl="node1" presStyleIdx="0" presStyleCnt="6">
        <dgm:presLayoutVars>
          <dgm:chMax val="0"/>
          <dgm:bulletEnabled val="1"/>
        </dgm:presLayoutVars>
      </dgm:prSet>
      <dgm:spPr/>
    </dgm:pt>
    <dgm:pt modelId="{C20D85F0-0250-4E76-A770-6CF56B8AF083}" type="pres">
      <dgm:prSet presAssocID="{3DE1B47D-BD74-4E50-8ED3-35D3B91C8687}" presName="spacer" presStyleCnt="0"/>
      <dgm:spPr/>
    </dgm:pt>
    <dgm:pt modelId="{57A8C4E2-B709-4E6F-9020-0A0DFAAF13CC}" type="pres">
      <dgm:prSet presAssocID="{920D4CE5-DD51-436B-9576-A70D8A923402}" presName="parentText" presStyleLbl="node1" presStyleIdx="1" presStyleCnt="6">
        <dgm:presLayoutVars>
          <dgm:chMax val="0"/>
          <dgm:bulletEnabled val="1"/>
        </dgm:presLayoutVars>
      </dgm:prSet>
      <dgm:spPr/>
    </dgm:pt>
    <dgm:pt modelId="{94B61BBC-CABE-4476-8B38-02FD5BDACB1E}" type="pres">
      <dgm:prSet presAssocID="{4044D556-868E-4196-B816-6CE6A83D66E2}" presName="spacer" presStyleCnt="0"/>
      <dgm:spPr/>
    </dgm:pt>
    <dgm:pt modelId="{693383AD-2255-47A6-B45D-8E09A51AECE0}" type="pres">
      <dgm:prSet presAssocID="{39D6DED0-016F-4B8C-9995-999644C00CEA}" presName="parentText" presStyleLbl="node1" presStyleIdx="2" presStyleCnt="6">
        <dgm:presLayoutVars>
          <dgm:chMax val="0"/>
          <dgm:bulletEnabled val="1"/>
        </dgm:presLayoutVars>
      </dgm:prSet>
      <dgm:spPr/>
    </dgm:pt>
    <dgm:pt modelId="{D58524C5-4F54-412E-96B7-62C51C3026F5}" type="pres">
      <dgm:prSet presAssocID="{8A310038-06D0-4D21-8215-3D0946134942}" presName="spacer" presStyleCnt="0"/>
      <dgm:spPr/>
    </dgm:pt>
    <dgm:pt modelId="{AE43632E-670F-465B-9302-EFFDAC5622E5}" type="pres">
      <dgm:prSet presAssocID="{5612AB2B-5D39-416E-8019-76075BBA0EAE}" presName="parentText" presStyleLbl="node1" presStyleIdx="3" presStyleCnt="6">
        <dgm:presLayoutVars>
          <dgm:chMax val="0"/>
          <dgm:bulletEnabled val="1"/>
        </dgm:presLayoutVars>
      </dgm:prSet>
      <dgm:spPr/>
    </dgm:pt>
    <dgm:pt modelId="{70D8EBC2-3FEF-4FBB-866B-21A65F0AE694}" type="pres">
      <dgm:prSet presAssocID="{B2D4E16A-FD7A-49EA-93B3-CCEB9E4B6113}" presName="spacer" presStyleCnt="0"/>
      <dgm:spPr/>
    </dgm:pt>
    <dgm:pt modelId="{73C7BAEB-0786-4C48-BF40-CD7BD935888B}" type="pres">
      <dgm:prSet presAssocID="{1960431F-E0E0-4673-AEB7-1388E6A889CF}" presName="parentText" presStyleLbl="node1" presStyleIdx="4" presStyleCnt="6">
        <dgm:presLayoutVars>
          <dgm:chMax val="0"/>
          <dgm:bulletEnabled val="1"/>
        </dgm:presLayoutVars>
      </dgm:prSet>
      <dgm:spPr/>
    </dgm:pt>
    <dgm:pt modelId="{E46E3C42-2C0A-4238-83AC-3AD7CC946AFC}" type="pres">
      <dgm:prSet presAssocID="{CE08C169-8931-4104-B05C-1FA9467895A1}" presName="spacer" presStyleCnt="0"/>
      <dgm:spPr/>
    </dgm:pt>
    <dgm:pt modelId="{77C30716-C065-435A-B105-04D7ABD0F3A4}" type="pres">
      <dgm:prSet presAssocID="{FDD49463-8B87-4011-BDB8-11A2D0D840B2}" presName="parentText" presStyleLbl="node1" presStyleIdx="5" presStyleCnt="6">
        <dgm:presLayoutVars>
          <dgm:chMax val="0"/>
          <dgm:bulletEnabled val="1"/>
        </dgm:presLayoutVars>
      </dgm:prSet>
      <dgm:spPr/>
    </dgm:pt>
  </dgm:ptLst>
  <dgm:cxnLst>
    <dgm:cxn modelId="{F0478503-97B9-4E90-AA85-B3F75B3AEA71}" srcId="{DE6B6085-52F2-458A-B762-F72731C7AD7B}" destId="{39D6DED0-016F-4B8C-9995-999644C00CEA}" srcOrd="2" destOrd="0" parTransId="{D42F56D3-364C-41A0-8887-7DDD9549F43F}" sibTransId="{8A310038-06D0-4D21-8215-3D0946134942}"/>
    <dgm:cxn modelId="{C97ACE13-D398-49DF-AFCD-527DCB9DE01B}" srcId="{DE6B6085-52F2-458A-B762-F72731C7AD7B}" destId="{1E8548BA-4C81-431C-BF5F-55E42BA6CE3E}" srcOrd="0" destOrd="0" parTransId="{7ACE7746-5708-4D95-81C0-74D67397E2C9}" sibTransId="{3DE1B47D-BD74-4E50-8ED3-35D3B91C8687}"/>
    <dgm:cxn modelId="{304D2E17-CA31-45F2-AA46-B9D22984165E}" type="presOf" srcId="{39D6DED0-016F-4B8C-9995-999644C00CEA}" destId="{693383AD-2255-47A6-B45D-8E09A51AECE0}" srcOrd="0" destOrd="0" presId="urn:microsoft.com/office/officeart/2005/8/layout/vList2"/>
    <dgm:cxn modelId="{6699ED38-7D32-463A-982C-6E78B2928557}" type="presOf" srcId="{920D4CE5-DD51-436B-9576-A70D8A923402}" destId="{57A8C4E2-B709-4E6F-9020-0A0DFAAF13CC}" srcOrd="0" destOrd="0" presId="urn:microsoft.com/office/officeart/2005/8/layout/vList2"/>
    <dgm:cxn modelId="{CEC2A661-1B59-4970-A077-C932094EFD0B}" type="presOf" srcId="{5612AB2B-5D39-416E-8019-76075BBA0EAE}" destId="{AE43632E-670F-465B-9302-EFFDAC5622E5}" srcOrd="0" destOrd="0" presId="urn:microsoft.com/office/officeart/2005/8/layout/vList2"/>
    <dgm:cxn modelId="{EA622649-CD40-4B5A-9420-3093BABC1DDE}" srcId="{DE6B6085-52F2-458A-B762-F72731C7AD7B}" destId="{5612AB2B-5D39-416E-8019-76075BBA0EAE}" srcOrd="3" destOrd="0" parTransId="{8A7482E0-E3F8-4350-AB93-415424C96EC7}" sibTransId="{B2D4E16A-FD7A-49EA-93B3-CCEB9E4B6113}"/>
    <dgm:cxn modelId="{547A5155-FBC0-4233-85C9-FEB41425E3D5}" srcId="{DE6B6085-52F2-458A-B762-F72731C7AD7B}" destId="{1960431F-E0E0-4673-AEB7-1388E6A889CF}" srcOrd="4" destOrd="0" parTransId="{2C02FB43-4F7A-45F5-834A-E147CD3D09EE}" sibTransId="{CE08C169-8931-4104-B05C-1FA9467895A1}"/>
    <dgm:cxn modelId="{20B65A57-77B4-4D08-8EA8-3FFEEE6E381F}" srcId="{DE6B6085-52F2-458A-B762-F72731C7AD7B}" destId="{FDD49463-8B87-4011-BDB8-11A2D0D840B2}" srcOrd="5" destOrd="0" parTransId="{2151ABC2-DD1C-4F34-8DDC-0B8AE285E859}" sibTransId="{617FA7D3-F16D-4841-BE40-EBF510665118}"/>
    <dgm:cxn modelId="{F905FE58-BB30-4CDE-89CB-57EF914DE9C9}" type="presOf" srcId="{1E8548BA-4C81-431C-BF5F-55E42BA6CE3E}" destId="{9F27E030-E215-44B2-B666-3B4EF1D7927C}" srcOrd="0" destOrd="0" presId="urn:microsoft.com/office/officeart/2005/8/layout/vList2"/>
    <dgm:cxn modelId="{293ACF79-B73A-4C52-9CEE-215E31939B48}" srcId="{DE6B6085-52F2-458A-B762-F72731C7AD7B}" destId="{920D4CE5-DD51-436B-9576-A70D8A923402}" srcOrd="1" destOrd="0" parTransId="{8E329F98-63DF-4D1B-A1C1-125781981E73}" sibTransId="{4044D556-868E-4196-B816-6CE6A83D66E2}"/>
    <dgm:cxn modelId="{E9A45597-0E82-4C06-BDEF-9D031DC230E7}" type="presOf" srcId="{1960431F-E0E0-4673-AEB7-1388E6A889CF}" destId="{73C7BAEB-0786-4C48-BF40-CD7BD935888B}" srcOrd="0" destOrd="0" presId="urn:microsoft.com/office/officeart/2005/8/layout/vList2"/>
    <dgm:cxn modelId="{0F69C2B6-815B-496F-B4AA-446CF8C9FB03}" type="presOf" srcId="{DE6B6085-52F2-458A-B762-F72731C7AD7B}" destId="{633639A9-7C3B-4031-BB9E-BA620B809CCE}" srcOrd="0" destOrd="0" presId="urn:microsoft.com/office/officeart/2005/8/layout/vList2"/>
    <dgm:cxn modelId="{D97016C5-089C-479D-B44E-79A049670C8C}" type="presOf" srcId="{FDD49463-8B87-4011-BDB8-11A2D0D840B2}" destId="{77C30716-C065-435A-B105-04D7ABD0F3A4}" srcOrd="0" destOrd="0" presId="urn:microsoft.com/office/officeart/2005/8/layout/vList2"/>
    <dgm:cxn modelId="{82D1E11D-EAE9-4646-87BA-33281EE6CDCF}" type="presParOf" srcId="{633639A9-7C3B-4031-BB9E-BA620B809CCE}" destId="{9F27E030-E215-44B2-B666-3B4EF1D7927C}" srcOrd="0" destOrd="0" presId="urn:microsoft.com/office/officeart/2005/8/layout/vList2"/>
    <dgm:cxn modelId="{F9338A8C-2866-41A4-A10D-F7C907639B12}" type="presParOf" srcId="{633639A9-7C3B-4031-BB9E-BA620B809CCE}" destId="{C20D85F0-0250-4E76-A770-6CF56B8AF083}" srcOrd="1" destOrd="0" presId="urn:microsoft.com/office/officeart/2005/8/layout/vList2"/>
    <dgm:cxn modelId="{24D069EB-6613-47A2-AFE9-4751100DAC2C}" type="presParOf" srcId="{633639A9-7C3B-4031-BB9E-BA620B809CCE}" destId="{57A8C4E2-B709-4E6F-9020-0A0DFAAF13CC}" srcOrd="2" destOrd="0" presId="urn:microsoft.com/office/officeart/2005/8/layout/vList2"/>
    <dgm:cxn modelId="{7BCBB05A-576F-4802-B15D-77858DC1F959}" type="presParOf" srcId="{633639A9-7C3B-4031-BB9E-BA620B809CCE}" destId="{94B61BBC-CABE-4476-8B38-02FD5BDACB1E}" srcOrd="3" destOrd="0" presId="urn:microsoft.com/office/officeart/2005/8/layout/vList2"/>
    <dgm:cxn modelId="{12A32983-B250-4693-8C62-EC6558E2C6D9}" type="presParOf" srcId="{633639A9-7C3B-4031-BB9E-BA620B809CCE}" destId="{693383AD-2255-47A6-B45D-8E09A51AECE0}" srcOrd="4" destOrd="0" presId="urn:microsoft.com/office/officeart/2005/8/layout/vList2"/>
    <dgm:cxn modelId="{B7256339-7AD4-44EC-82CE-2F084A0CA1A5}" type="presParOf" srcId="{633639A9-7C3B-4031-BB9E-BA620B809CCE}" destId="{D58524C5-4F54-412E-96B7-62C51C3026F5}" srcOrd="5" destOrd="0" presId="urn:microsoft.com/office/officeart/2005/8/layout/vList2"/>
    <dgm:cxn modelId="{BE2A21D9-32C5-46ED-A94C-04B77FF5FA5D}" type="presParOf" srcId="{633639A9-7C3B-4031-BB9E-BA620B809CCE}" destId="{AE43632E-670F-465B-9302-EFFDAC5622E5}" srcOrd="6" destOrd="0" presId="urn:microsoft.com/office/officeart/2005/8/layout/vList2"/>
    <dgm:cxn modelId="{90052E9B-D393-440E-93E2-E93D5B56E250}" type="presParOf" srcId="{633639A9-7C3B-4031-BB9E-BA620B809CCE}" destId="{70D8EBC2-3FEF-4FBB-866B-21A65F0AE694}" srcOrd="7" destOrd="0" presId="urn:microsoft.com/office/officeart/2005/8/layout/vList2"/>
    <dgm:cxn modelId="{3B2EB8E5-EC17-43BF-8F38-9B8EAB57AE3B}" type="presParOf" srcId="{633639A9-7C3B-4031-BB9E-BA620B809CCE}" destId="{73C7BAEB-0786-4C48-BF40-CD7BD935888B}" srcOrd="8" destOrd="0" presId="urn:microsoft.com/office/officeart/2005/8/layout/vList2"/>
    <dgm:cxn modelId="{C338604A-7EC4-4B9E-BA25-660D1D3D3792}" type="presParOf" srcId="{633639A9-7C3B-4031-BB9E-BA620B809CCE}" destId="{E46E3C42-2C0A-4238-83AC-3AD7CC946AFC}" srcOrd="9" destOrd="0" presId="urn:microsoft.com/office/officeart/2005/8/layout/vList2"/>
    <dgm:cxn modelId="{EFD817E4-0FAB-43D7-ABF2-A9E814B6B645}" type="presParOf" srcId="{633639A9-7C3B-4031-BB9E-BA620B809CCE}" destId="{77C30716-C065-435A-B105-04D7ABD0F3A4}"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27E030-E215-44B2-B666-3B4EF1D7927C}">
      <dsp:nvSpPr>
        <dsp:cNvPr id="0" name=""/>
        <dsp:cNvSpPr/>
      </dsp:nvSpPr>
      <dsp:spPr>
        <a:xfrm>
          <a:off x="0" y="54531"/>
          <a:ext cx="6797675" cy="839474"/>
        </a:xfrm>
        <a:prstGeom prst="round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Emergency Effective Bills</a:t>
          </a:r>
        </a:p>
      </dsp:txBody>
      <dsp:txXfrm>
        <a:off x="40980" y="95511"/>
        <a:ext cx="6715715" cy="757514"/>
      </dsp:txXfrm>
    </dsp:sp>
    <dsp:sp modelId="{57A8C4E2-B709-4E6F-9020-0A0DFAAF13CC}">
      <dsp:nvSpPr>
        <dsp:cNvPr id="0" name=""/>
        <dsp:cNvSpPr/>
      </dsp:nvSpPr>
      <dsp:spPr>
        <a:xfrm>
          <a:off x="0" y="994806"/>
          <a:ext cx="6797675" cy="839474"/>
        </a:xfrm>
        <a:prstGeom prst="roundRect">
          <a:avLst/>
        </a:prstGeom>
        <a:gradFill rotWithShape="0">
          <a:gsLst>
            <a:gs pos="0">
              <a:schemeClr val="accent2">
                <a:hueOff val="7808"/>
                <a:satOff val="-5375"/>
                <a:lumOff val="-1373"/>
                <a:alphaOff val="0"/>
                <a:shade val="85000"/>
                <a:satMod val="130000"/>
              </a:schemeClr>
            </a:gs>
            <a:gs pos="34000">
              <a:schemeClr val="accent2">
                <a:hueOff val="7808"/>
                <a:satOff val="-5375"/>
                <a:lumOff val="-1373"/>
                <a:alphaOff val="0"/>
                <a:shade val="87000"/>
                <a:satMod val="125000"/>
              </a:schemeClr>
            </a:gs>
            <a:gs pos="70000">
              <a:schemeClr val="accent2">
                <a:hueOff val="7808"/>
                <a:satOff val="-5375"/>
                <a:lumOff val="-1373"/>
                <a:alphaOff val="0"/>
                <a:tint val="100000"/>
                <a:shade val="90000"/>
                <a:satMod val="130000"/>
              </a:schemeClr>
            </a:gs>
            <a:gs pos="100000">
              <a:schemeClr val="accent2">
                <a:hueOff val="7808"/>
                <a:satOff val="-5375"/>
                <a:lumOff val="-1373"/>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General Effective Bills</a:t>
          </a:r>
        </a:p>
      </dsp:txBody>
      <dsp:txXfrm>
        <a:off x="40980" y="1035786"/>
        <a:ext cx="6715715" cy="757514"/>
      </dsp:txXfrm>
    </dsp:sp>
    <dsp:sp modelId="{693383AD-2255-47A6-B45D-8E09A51AECE0}">
      <dsp:nvSpPr>
        <dsp:cNvPr id="0" name=""/>
        <dsp:cNvSpPr/>
      </dsp:nvSpPr>
      <dsp:spPr>
        <a:xfrm>
          <a:off x="0" y="1935081"/>
          <a:ext cx="6797675" cy="839474"/>
        </a:xfrm>
        <a:prstGeom prst="roundRect">
          <a:avLst/>
        </a:prstGeom>
        <a:gradFill rotWithShape="0">
          <a:gsLst>
            <a:gs pos="0">
              <a:schemeClr val="accent2">
                <a:hueOff val="15615"/>
                <a:satOff val="-10750"/>
                <a:lumOff val="-2745"/>
                <a:alphaOff val="0"/>
                <a:shade val="85000"/>
                <a:satMod val="130000"/>
              </a:schemeClr>
            </a:gs>
            <a:gs pos="34000">
              <a:schemeClr val="accent2">
                <a:hueOff val="15615"/>
                <a:satOff val="-10750"/>
                <a:lumOff val="-2745"/>
                <a:alphaOff val="0"/>
                <a:shade val="87000"/>
                <a:satMod val="125000"/>
              </a:schemeClr>
            </a:gs>
            <a:gs pos="70000">
              <a:schemeClr val="accent2">
                <a:hueOff val="15615"/>
                <a:satOff val="-10750"/>
                <a:lumOff val="-2745"/>
                <a:alphaOff val="0"/>
                <a:tint val="100000"/>
                <a:shade val="90000"/>
                <a:satMod val="130000"/>
              </a:schemeClr>
            </a:gs>
            <a:gs pos="100000">
              <a:schemeClr val="accent2">
                <a:hueOff val="15615"/>
                <a:satOff val="-10750"/>
                <a:lumOff val="-2745"/>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Delayed Effective Bills</a:t>
          </a:r>
        </a:p>
      </dsp:txBody>
      <dsp:txXfrm>
        <a:off x="40980" y="1976061"/>
        <a:ext cx="6715715" cy="757514"/>
      </dsp:txXfrm>
    </dsp:sp>
    <dsp:sp modelId="{AE43632E-670F-465B-9302-EFFDAC5622E5}">
      <dsp:nvSpPr>
        <dsp:cNvPr id="0" name=""/>
        <dsp:cNvSpPr/>
      </dsp:nvSpPr>
      <dsp:spPr>
        <a:xfrm>
          <a:off x="0" y="2875356"/>
          <a:ext cx="6797675" cy="839474"/>
        </a:xfrm>
        <a:prstGeom prst="roundRect">
          <a:avLst/>
        </a:prstGeom>
        <a:gradFill rotWithShape="0">
          <a:gsLst>
            <a:gs pos="0">
              <a:schemeClr val="accent2">
                <a:hueOff val="23423"/>
                <a:satOff val="-16126"/>
                <a:lumOff val="-4118"/>
                <a:alphaOff val="0"/>
                <a:shade val="85000"/>
                <a:satMod val="130000"/>
              </a:schemeClr>
            </a:gs>
            <a:gs pos="34000">
              <a:schemeClr val="accent2">
                <a:hueOff val="23423"/>
                <a:satOff val="-16126"/>
                <a:lumOff val="-4118"/>
                <a:alphaOff val="0"/>
                <a:shade val="87000"/>
                <a:satMod val="125000"/>
              </a:schemeClr>
            </a:gs>
            <a:gs pos="70000">
              <a:schemeClr val="accent2">
                <a:hueOff val="23423"/>
                <a:satOff val="-16126"/>
                <a:lumOff val="-4118"/>
                <a:alphaOff val="0"/>
                <a:tint val="100000"/>
                <a:shade val="90000"/>
                <a:satMod val="130000"/>
              </a:schemeClr>
            </a:gs>
            <a:gs pos="100000">
              <a:schemeClr val="accent2">
                <a:hueOff val="23423"/>
                <a:satOff val="-16126"/>
                <a:lumOff val="-4118"/>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New Event Codes</a:t>
          </a:r>
          <a:endParaRPr lang="en-US" sz="3500" kern="1200" dirty="0"/>
        </a:p>
      </dsp:txBody>
      <dsp:txXfrm>
        <a:off x="40980" y="2916336"/>
        <a:ext cx="6715715" cy="757514"/>
      </dsp:txXfrm>
    </dsp:sp>
    <dsp:sp modelId="{73C7BAEB-0786-4C48-BF40-CD7BD935888B}">
      <dsp:nvSpPr>
        <dsp:cNvPr id="0" name=""/>
        <dsp:cNvSpPr/>
      </dsp:nvSpPr>
      <dsp:spPr>
        <a:xfrm>
          <a:off x="0" y="3815630"/>
          <a:ext cx="6797675" cy="839474"/>
        </a:xfrm>
        <a:prstGeom prst="roundRect">
          <a:avLst/>
        </a:prstGeom>
        <a:gradFill rotWithShape="0">
          <a:gsLst>
            <a:gs pos="0">
              <a:schemeClr val="accent2">
                <a:hueOff val="31230"/>
                <a:satOff val="-21501"/>
                <a:lumOff val="-5490"/>
                <a:alphaOff val="0"/>
                <a:shade val="85000"/>
                <a:satMod val="130000"/>
              </a:schemeClr>
            </a:gs>
            <a:gs pos="34000">
              <a:schemeClr val="accent2">
                <a:hueOff val="31230"/>
                <a:satOff val="-21501"/>
                <a:lumOff val="-5490"/>
                <a:alphaOff val="0"/>
                <a:shade val="87000"/>
                <a:satMod val="125000"/>
              </a:schemeClr>
            </a:gs>
            <a:gs pos="70000">
              <a:schemeClr val="accent2">
                <a:hueOff val="31230"/>
                <a:satOff val="-21501"/>
                <a:lumOff val="-5490"/>
                <a:alphaOff val="0"/>
                <a:tint val="100000"/>
                <a:shade val="90000"/>
                <a:satMod val="130000"/>
              </a:schemeClr>
            </a:gs>
            <a:gs pos="100000">
              <a:schemeClr val="accent2">
                <a:hueOff val="31230"/>
                <a:satOff val="-21501"/>
                <a:lumOff val="-549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New Receivable Codes</a:t>
          </a:r>
        </a:p>
      </dsp:txBody>
      <dsp:txXfrm>
        <a:off x="40980" y="3856610"/>
        <a:ext cx="6715715" cy="757514"/>
      </dsp:txXfrm>
    </dsp:sp>
    <dsp:sp modelId="{77C30716-C065-435A-B105-04D7ABD0F3A4}">
      <dsp:nvSpPr>
        <dsp:cNvPr id="0" name=""/>
        <dsp:cNvSpPr/>
      </dsp:nvSpPr>
      <dsp:spPr>
        <a:xfrm>
          <a:off x="0" y="4755906"/>
          <a:ext cx="6797675" cy="839474"/>
        </a:xfrm>
        <a:prstGeom prst="roundRect">
          <a:avLst/>
        </a:prstGeom>
        <a:gradFill rotWithShape="0">
          <a:gsLst>
            <a:gs pos="0">
              <a:schemeClr val="accent2">
                <a:hueOff val="39038"/>
                <a:satOff val="-26876"/>
                <a:lumOff val="-6863"/>
                <a:alphaOff val="0"/>
                <a:shade val="85000"/>
                <a:satMod val="130000"/>
              </a:schemeClr>
            </a:gs>
            <a:gs pos="34000">
              <a:schemeClr val="accent2">
                <a:hueOff val="39038"/>
                <a:satOff val="-26876"/>
                <a:lumOff val="-6863"/>
                <a:alphaOff val="0"/>
                <a:shade val="87000"/>
                <a:satMod val="125000"/>
              </a:schemeClr>
            </a:gs>
            <a:gs pos="70000">
              <a:schemeClr val="accent2">
                <a:hueOff val="39038"/>
                <a:satOff val="-26876"/>
                <a:lumOff val="-6863"/>
                <a:alphaOff val="0"/>
                <a:tint val="100000"/>
                <a:shade val="90000"/>
                <a:satMod val="130000"/>
              </a:schemeClr>
            </a:gs>
            <a:gs pos="100000">
              <a:schemeClr val="accent2">
                <a:hueOff val="39038"/>
                <a:satOff val="-26876"/>
                <a:lumOff val="-6863"/>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Allocation Criteria Setup</a:t>
          </a:r>
        </a:p>
      </dsp:txBody>
      <dsp:txXfrm>
        <a:off x="40980" y="4796886"/>
        <a:ext cx="6715715" cy="75751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7/17/2019</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7/17/2019</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a:p>
        </p:txBody>
      </p:sp>
    </p:spTree>
    <p:extLst>
      <p:ext uri="{BB962C8B-B14F-4D97-AF65-F5344CB8AC3E}">
        <p14:creationId xmlns:p14="http://schemas.microsoft.com/office/powerpoint/2010/main" val="2406150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1. Requires, rather than allows, a court to direct ADOT to suspend or restrict a person's driving privilege for the person's first violation of </a:t>
            </a:r>
            <a:r>
              <a:rPr lang="en-US" sz="1200" b="0" i="1" u="none" strike="noStrike" kern="1200" baseline="0" dirty="0">
                <a:solidFill>
                  <a:schemeClr val="tx1"/>
                </a:solidFill>
                <a:latin typeface="+mn-lt"/>
                <a:ea typeface="+mn-ea"/>
                <a:cs typeface="+mn-cs"/>
              </a:rPr>
              <a:t>causing serious physical injury or death by a moving violation </a:t>
            </a:r>
            <a:r>
              <a:rPr lang="en-US" sz="1200" b="0" i="0" u="none" strike="noStrike" kern="1200" baseline="0" dirty="0">
                <a:solidFill>
                  <a:schemeClr val="tx1"/>
                </a:solidFill>
                <a:latin typeface="+mn-lt"/>
                <a:ea typeface="+mn-ea"/>
                <a:cs typeface="+mn-cs"/>
              </a:rPr>
              <a:t>for: a) at least 90 days and not more than 180 days if the violation results in serious physical injury; and </a:t>
            </a:r>
          </a:p>
          <a:p>
            <a:r>
              <a:rPr lang="en-US" sz="1200" b="0" i="0" u="none" strike="noStrike" kern="1200" baseline="0" dirty="0">
                <a:solidFill>
                  <a:schemeClr val="tx1"/>
                </a:solidFill>
                <a:latin typeface="+mn-lt"/>
                <a:ea typeface="+mn-ea"/>
                <a:cs typeface="+mn-cs"/>
              </a:rPr>
              <a:t>b) at least 180 days and not more than one year if the violation results in death. </a:t>
            </a:r>
          </a:p>
          <a:p>
            <a:r>
              <a:rPr lang="en-US" sz="1200" b="0" i="0" u="none" strike="noStrike" kern="1200" baseline="0" dirty="0">
                <a:solidFill>
                  <a:schemeClr val="tx1"/>
                </a:solidFill>
                <a:latin typeface="+mn-lt"/>
                <a:ea typeface="+mn-ea"/>
                <a:cs typeface="+mn-cs"/>
              </a:rPr>
              <a:t>2. Makes technical and conforming changes. </a:t>
            </a:r>
          </a:p>
          <a:p>
            <a:r>
              <a:rPr lang="en-US" sz="1200" b="0" i="0" u="none" strike="noStrike" kern="1200" baseline="0" dirty="0">
                <a:solidFill>
                  <a:schemeClr val="tx1"/>
                </a:solidFill>
                <a:latin typeface="+mn-lt"/>
                <a:ea typeface="+mn-ea"/>
                <a:cs typeface="+mn-cs"/>
              </a:rPr>
              <a:t>3. Becomes effective on the general effective date. </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12</a:t>
            </a:fld>
            <a:endParaRPr lang="en-US"/>
          </a:p>
        </p:txBody>
      </p:sp>
    </p:spTree>
    <p:extLst>
      <p:ext uri="{BB962C8B-B14F-4D97-AF65-F5344CB8AC3E}">
        <p14:creationId xmlns:p14="http://schemas.microsoft.com/office/powerpoint/2010/main" val="1522308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1. Eliminates the presumption that multiple sentences of imprisonment imposed at the same time run consecutively. </a:t>
            </a:r>
          </a:p>
          <a:p>
            <a:r>
              <a:rPr lang="en-US" sz="1200" b="0" i="0" u="none" strike="noStrike" kern="1200" baseline="0" dirty="0">
                <a:solidFill>
                  <a:schemeClr val="tx1"/>
                </a:solidFill>
                <a:latin typeface="+mn-lt"/>
                <a:ea typeface="+mn-ea"/>
                <a:cs typeface="+mn-cs"/>
              </a:rPr>
              <a:t>2. Requires the court to state on the record the reason for its determination that a sentence run consecutively or concurrently. </a:t>
            </a:r>
          </a:p>
          <a:p>
            <a:r>
              <a:rPr lang="en-US" sz="1200" b="0" i="0" u="none" strike="noStrike" kern="1200" baseline="0" dirty="0">
                <a:solidFill>
                  <a:schemeClr val="tx1"/>
                </a:solidFill>
                <a:latin typeface="+mn-lt"/>
                <a:ea typeface="+mn-ea"/>
                <a:cs typeface="+mn-cs"/>
              </a:rPr>
              <a:t>3. Makes technical changes. </a:t>
            </a:r>
          </a:p>
          <a:p>
            <a:r>
              <a:rPr lang="en-US" sz="1200" b="0" i="0" u="none" strike="noStrike" kern="1200" baseline="0" dirty="0">
                <a:solidFill>
                  <a:schemeClr val="tx1"/>
                </a:solidFill>
                <a:latin typeface="+mn-lt"/>
                <a:ea typeface="+mn-ea"/>
                <a:cs typeface="+mn-cs"/>
              </a:rPr>
              <a:t>4. Becomes effective on the general effective date. </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13</a:t>
            </a:fld>
            <a:endParaRPr lang="en-US"/>
          </a:p>
        </p:txBody>
      </p:sp>
    </p:spTree>
    <p:extLst>
      <p:ext uri="{BB962C8B-B14F-4D97-AF65-F5344CB8AC3E}">
        <p14:creationId xmlns:p14="http://schemas.microsoft.com/office/powerpoint/2010/main" val="371965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1. Requires a prevailing party to file a satisfaction of judgement in a superior court or justice court within 40 days after a judgement has been paid in full. </a:t>
            </a:r>
          </a:p>
          <a:p>
            <a:r>
              <a:rPr lang="en-US" sz="1200" b="0" i="0" u="none" strike="noStrike" kern="1200" baseline="0" dirty="0">
                <a:solidFill>
                  <a:schemeClr val="tx1"/>
                </a:solidFill>
                <a:latin typeface="+mn-lt"/>
                <a:ea typeface="+mn-ea"/>
                <a:cs typeface="+mn-cs"/>
              </a:rPr>
              <a:t>2. Requires a prevailing party to file a satisfaction of judgement in a small claims division within 30 days after a judgement has been paid in full. </a:t>
            </a:r>
          </a:p>
          <a:p>
            <a:r>
              <a:rPr lang="en-US" sz="1200" b="0" i="0" u="none" strike="noStrike" kern="1200" baseline="0" dirty="0">
                <a:solidFill>
                  <a:schemeClr val="tx1"/>
                </a:solidFill>
                <a:latin typeface="+mn-lt"/>
                <a:ea typeface="+mn-ea"/>
                <a:cs typeface="+mn-cs"/>
              </a:rPr>
              <a:t>3. Allows an opposing party to file a motion to compel satisfaction of a judgement if the prevailing party fails to file a satisfaction of judgement or cannot be located after the opposing party has exercised due diligence in attempting to locate the prevailing party. </a:t>
            </a:r>
          </a:p>
          <a:p>
            <a:r>
              <a:rPr lang="en-US" sz="1200" b="0" i="0" u="none" strike="noStrike" kern="1200" baseline="0" dirty="0">
                <a:solidFill>
                  <a:schemeClr val="tx1"/>
                </a:solidFill>
                <a:latin typeface="+mn-lt"/>
                <a:ea typeface="+mn-ea"/>
                <a:cs typeface="+mn-cs"/>
              </a:rPr>
              <a:t>4. Requires an opposing party, if filing a motion to compel satisfaction of a judgement, to include an affidavit with the motion to compel satisfaction of the judgement that evidences proof of payment and, if necessary, the due diligence that was performed in attempting to locate the prevailing party. </a:t>
            </a:r>
          </a:p>
          <a:p>
            <a:r>
              <a:rPr lang="en-US" sz="1200" b="0" i="0" u="none" strike="noStrike" kern="1200" baseline="0" dirty="0">
                <a:solidFill>
                  <a:schemeClr val="tx1"/>
                </a:solidFill>
                <a:latin typeface="+mn-lt"/>
                <a:ea typeface="+mn-ea"/>
                <a:cs typeface="+mn-cs"/>
              </a:rPr>
              <a:t>5. Allows a judge or justice of the peace to hold a hearing on a motion to compel satisfaction of a judgment and to compel the moving party to post a bond with the court in the amount of the judgement. </a:t>
            </a:r>
          </a:p>
          <a:p>
            <a:r>
              <a:rPr lang="en-US" sz="1200" b="0" i="0" u="none" strike="noStrike" kern="1200" baseline="0" dirty="0">
                <a:solidFill>
                  <a:schemeClr val="tx1"/>
                </a:solidFill>
                <a:latin typeface="+mn-lt"/>
                <a:ea typeface="+mn-ea"/>
                <a:cs typeface="+mn-cs"/>
              </a:rPr>
              <a:t>6. Becomes effective on the general effective date. </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14</a:t>
            </a:fld>
            <a:endParaRPr lang="en-US"/>
          </a:p>
        </p:txBody>
      </p:sp>
    </p:spTree>
    <p:extLst>
      <p:ext uri="{BB962C8B-B14F-4D97-AF65-F5344CB8AC3E}">
        <p14:creationId xmlns:p14="http://schemas.microsoft.com/office/powerpoint/2010/main" val="788400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1. Allows a person to petition for and obtain an injunction against harassment for alleging one or more acts of sexual violence. </a:t>
            </a:r>
          </a:p>
          <a:p>
            <a:r>
              <a:rPr lang="en-US" sz="1200" b="0" i="0" u="none" strike="noStrike" kern="1200" baseline="0" dirty="0">
                <a:solidFill>
                  <a:schemeClr val="tx1"/>
                </a:solidFill>
                <a:latin typeface="+mn-lt"/>
                <a:ea typeface="+mn-ea"/>
                <a:cs typeface="+mn-cs"/>
              </a:rPr>
              <a:t>2. Prohibits fees for service of process for a petition for an </a:t>
            </a:r>
            <a:r>
              <a:rPr lang="en-US" sz="1200" b="0" i="1" u="none" strike="noStrike" kern="1200" baseline="0" dirty="0">
                <a:solidFill>
                  <a:schemeClr val="tx1"/>
                </a:solidFill>
                <a:latin typeface="+mn-lt"/>
                <a:ea typeface="+mn-ea"/>
                <a:cs typeface="+mn-cs"/>
              </a:rPr>
              <a:t>injunction against harassment </a:t>
            </a:r>
            <a:r>
              <a:rPr lang="en-US" sz="1200" b="0" i="0" u="none" strike="noStrike" kern="1200" baseline="0" dirty="0">
                <a:solidFill>
                  <a:schemeClr val="tx1"/>
                </a:solidFill>
                <a:latin typeface="+mn-lt"/>
                <a:ea typeface="+mn-ea"/>
                <a:cs typeface="+mn-cs"/>
              </a:rPr>
              <a:t>from being charged to a victim of sexual violence. </a:t>
            </a:r>
          </a:p>
          <a:p>
            <a:r>
              <a:rPr lang="en-US" sz="1200" b="0" i="0" u="none" strike="noStrike" kern="1200" baseline="0" dirty="0">
                <a:solidFill>
                  <a:schemeClr val="tx1"/>
                </a:solidFill>
                <a:latin typeface="+mn-lt"/>
                <a:ea typeface="+mn-ea"/>
                <a:cs typeface="+mn-cs"/>
              </a:rPr>
              <a:t>3. Becomes effective on January 1, 2020. </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16</a:t>
            </a:fld>
            <a:endParaRPr lang="en-US"/>
          </a:p>
        </p:txBody>
      </p:sp>
    </p:spTree>
    <p:extLst>
      <p:ext uri="{BB962C8B-B14F-4D97-AF65-F5344CB8AC3E}">
        <p14:creationId xmlns:p14="http://schemas.microsoft.com/office/powerpoint/2010/main" val="2194043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1DE40E-0D02-42F7-9BE3-AA868308BB09}" type="slidenum">
              <a:rPr lang="en-US" smtClean="0"/>
              <a:t>17</a:t>
            </a:fld>
            <a:endParaRPr lang="en-US"/>
          </a:p>
        </p:txBody>
      </p:sp>
    </p:spTree>
    <p:extLst>
      <p:ext uri="{BB962C8B-B14F-4D97-AF65-F5344CB8AC3E}">
        <p14:creationId xmlns:p14="http://schemas.microsoft.com/office/powerpoint/2010/main" val="33861143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1DE40E-0D02-42F7-9BE3-AA868308BB09}" type="slidenum">
              <a:rPr lang="en-US" smtClean="0"/>
              <a:t>18</a:t>
            </a:fld>
            <a:endParaRPr lang="en-US"/>
          </a:p>
        </p:txBody>
      </p:sp>
    </p:spTree>
    <p:extLst>
      <p:ext uri="{BB962C8B-B14F-4D97-AF65-F5344CB8AC3E}">
        <p14:creationId xmlns:p14="http://schemas.microsoft.com/office/powerpoint/2010/main" val="6228280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19</a:t>
            </a:fld>
            <a:endParaRPr lang="en-US"/>
          </a:p>
        </p:txBody>
      </p:sp>
    </p:spTree>
    <p:extLst>
      <p:ext uri="{BB962C8B-B14F-4D97-AF65-F5344CB8AC3E}">
        <p14:creationId xmlns:p14="http://schemas.microsoft.com/office/powerpoint/2010/main" val="501908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1. Requires the AZDA to adopt the initial rules for the licensing, production and management of industrial hemp by May 31, 2019. </a:t>
            </a:r>
          </a:p>
          <a:p>
            <a:r>
              <a:rPr lang="en-US" sz="1200" b="0" i="0" u="none" strike="noStrike" kern="1200" baseline="0" dirty="0">
                <a:solidFill>
                  <a:schemeClr val="tx1"/>
                </a:solidFill>
                <a:latin typeface="+mn-lt"/>
                <a:ea typeface="+mn-ea"/>
                <a:cs typeface="+mn-cs"/>
              </a:rPr>
              <a:t>2. Makes industrial hemp regulation effective on June 1, 2019. </a:t>
            </a:r>
          </a:p>
          <a:p>
            <a:r>
              <a:rPr lang="en-US" sz="1200" b="0" i="0" u="none" strike="noStrike" kern="1200" baseline="0" dirty="0">
                <a:solidFill>
                  <a:schemeClr val="tx1"/>
                </a:solidFill>
                <a:latin typeface="+mn-lt"/>
                <a:ea typeface="+mn-ea"/>
                <a:cs typeface="+mn-cs"/>
              </a:rPr>
              <a:t>3. Makes technical and conforming changes. </a:t>
            </a:r>
          </a:p>
          <a:p>
            <a:r>
              <a:rPr lang="en-US" sz="1200" b="0" i="0" u="none" strike="noStrike" kern="1200" baseline="0" dirty="0">
                <a:solidFill>
                  <a:schemeClr val="tx1"/>
                </a:solidFill>
                <a:latin typeface="+mn-lt"/>
                <a:ea typeface="+mn-ea"/>
                <a:cs typeface="+mn-cs"/>
              </a:rPr>
              <a:t>4. Becomes effective on signature of the Governor, if the emergency clause is enacted. </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4</a:t>
            </a:fld>
            <a:endParaRPr lang="en-US"/>
          </a:p>
        </p:txBody>
      </p:sp>
    </p:spTree>
    <p:extLst>
      <p:ext uri="{BB962C8B-B14F-4D97-AF65-F5344CB8AC3E}">
        <p14:creationId xmlns:p14="http://schemas.microsoft.com/office/powerpoint/2010/main" val="205889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1. Prohibits a person from operating a motor vehicle on a street or highway while engaging in either of the following: a) physically holding or supporting a portable wireless communication device or stand-alone electronic device; or </a:t>
            </a:r>
          </a:p>
          <a:p>
            <a:r>
              <a:rPr lang="en-US" sz="1200" b="0" i="0" u="none" strike="noStrike" kern="1200" baseline="0" dirty="0">
                <a:solidFill>
                  <a:schemeClr val="tx1"/>
                </a:solidFill>
                <a:latin typeface="+mn-lt"/>
                <a:ea typeface="+mn-ea"/>
                <a:cs typeface="+mn-cs"/>
              </a:rPr>
              <a:t>b) writing, sending, or reading any text-based communication, including text messages, instant messages, email or internet data on a portable wireless communication device or stand-alone electronic device. </a:t>
            </a:r>
          </a:p>
          <a:p>
            <a:r>
              <a:rPr lang="en-US" sz="1200" b="0" i="0" u="none" strike="noStrike" kern="1200" baseline="0" dirty="0">
                <a:solidFill>
                  <a:schemeClr val="tx1"/>
                </a:solidFill>
                <a:latin typeface="+mn-lt"/>
                <a:ea typeface="+mn-ea"/>
                <a:cs typeface="+mn-cs"/>
              </a:rPr>
              <a:t>2. Specifies that a person may engage in the actions listed above if the motor vehicle is parked or stopped at a red light or railroad crossing. </a:t>
            </a:r>
          </a:p>
          <a:p>
            <a:r>
              <a:rPr lang="en-US" sz="1200" b="0" i="0" u="none" strike="noStrike" kern="1200" baseline="0" dirty="0">
                <a:solidFill>
                  <a:schemeClr val="tx1"/>
                </a:solidFill>
                <a:latin typeface="+mn-lt"/>
                <a:ea typeface="+mn-ea"/>
                <a:cs typeface="+mn-cs"/>
              </a:rPr>
              <a:t>3. Specifies that the prohibition of using portable wireless communication devices or stand-alone devices does not apply to all of the following: a) an operator of an authorized emergency, law enforcement or probation vehicle acting in official capacity; </a:t>
            </a:r>
          </a:p>
          <a:p>
            <a:r>
              <a:rPr lang="en-US" sz="1200" b="0" i="0" u="none" strike="noStrike" kern="1200" baseline="0" dirty="0">
                <a:solidFill>
                  <a:schemeClr val="tx1"/>
                </a:solidFill>
                <a:latin typeface="+mn-lt"/>
                <a:ea typeface="+mn-ea"/>
                <a:cs typeface="+mn-cs"/>
              </a:rPr>
              <a:t>b) an operator of a radio frequency device who is licensed pursuant to the Federal Communications Commission; and </a:t>
            </a:r>
          </a:p>
          <a:p>
            <a:r>
              <a:rPr lang="en-US" sz="1200" b="0" i="0" u="none" strike="noStrike" kern="1200" baseline="0" dirty="0">
                <a:solidFill>
                  <a:schemeClr val="tx1"/>
                </a:solidFill>
                <a:latin typeface="+mn-lt"/>
                <a:ea typeface="+mn-ea"/>
                <a:cs typeface="+mn-cs"/>
              </a:rPr>
              <a:t>c) an operator of a fleet vehicle or an operator in possession of a commercial driver license while utilizing a two-way radio or private land mobile radio system in the performance of work-related duties. </a:t>
            </a:r>
          </a:p>
          <a:p>
            <a:r>
              <a:rPr lang="en-US" sz="1200" b="0" i="0" u="none" strike="noStrike" kern="1200" baseline="0" dirty="0">
                <a:solidFill>
                  <a:schemeClr val="tx1"/>
                </a:solidFill>
                <a:latin typeface="+mn-lt"/>
                <a:ea typeface="+mn-ea"/>
                <a:cs typeface="+mn-cs"/>
              </a:rPr>
              <a:t>4. Specifies that a person may use a portable wireless communication device in order to do any of the following: a) report illegal activity; </a:t>
            </a:r>
          </a:p>
          <a:p>
            <a:r>
              <a:rPr lang="en-US" sz="1200" b="0" i="0" u="none" strike="noStrike" kern="1200" baseline="0" dirty="0">
                <a:solidFill>
                  <a:schemeClr val="tx1"/>
                </a:solidFill>
                <a:latin typeface="+mn-lt"/>
                <a:ea typeface="+mn-ea"/>
                <a:cs typeface="+mn-cs"/>
              </a:rPr>
              <a:t>b) summon emergency help; or </a:t>
            </a:r>
          </a:p>
          <a:p>
            <a:r>
              <a:rPr lang="en-US" sz="1200" b="0" i="0" u="none" strike="noStrike" kern="1200" baseline="0" dirty="0">
                <a:solidFill>
                  <a:schemeClr val="tx1"/>
                </a:solidFill>
                <a:latin typeface="+mn-lt"/>
                <a:ea typeface="+mn-ea"/>
                <a:cs typeface="+mn-cs"/>
              </a:rPr>
              <a:t>c) relay information related to occupational duties between the operator and a dispatcher, or digital network or software application, if the device in use is permanently or temporarily affixed to the motor vehicle. </a:t>
            </a:r>
          </a:p>
          <a:p>
            <a:r>
              <a:rPr lang="en-US" sz="1200" b="0" i="0" u="none" strike="noStrike" kern="1200" baseline="0" dirty="0">
                <a:solidFill>
                  <a:schemeClr val="tx1"/>
                </a:solidFill>
                <a:latin typeface="+mn-lt"/>
                <a:ea typeface="+mn-ea"/>
                <a:cs typeface="+mn-cs"/>
              </a:rPr>
              <a:t>5. Specifies that a person operating a motor vehicle may engage in voice-based communication using an earpiece, headphone device or a device worn on a wrist, or voice-based communication through a portable wireless communication device to direct writing, sending, reading or communicating of text-based communication. </a:t>
            </a:r>
          </a:p>
          <a:p>
            <a:r>
              <a:rPr lang="en-US" sz="1200" b="0" i="0" u="none" strike="noStrike" kern="1200" baseline="0" dirty="0">
                <a:solidFill>
                  <a:schemeClr val="tx1"/>
                </a:solidFill>
                <a:latin typeface="+mn-lt"/>
                <a:ea typeface="+mn-ea"/>
                <a:cs typeface="+mn-cs"/>
              </a:rPr>
              <a:t>6. Specifies that a person may use a portable wireless communication device in a hands-free manner for the purposes of navigation, using a global positioning system, or obtaining information related to driving the motor vehicle. </a:t>
            </a:r>
          </a:p>
          <a:p>
            <a:r>
              <a:rPr lang="en-US" sz="1200" b="0" i="0" u="none" strike="noStrike" kern="1200" baseline="0" dirty="0">
                <a:solidFill>
                  <a:schemeClr val="tx1"/>
                </a:solidFill>
                <a:latin typeface="+mn-lt"/>
                <a:ea typeface="+mn-ea"/>
                <a:cs typeface="+mn-cs"/>
              </a:rPr>
              <a:t>7. Specifies that a person may use a communication device accessible through an interface and embedded in a motor vehicle if the device is utilized in a hands-free manner, except to activate or deactivate a function of the device. </a:t>
            </a:r>
          </a:p>
          <a:p>
            <a:r>
              <a:rPr lang="en-US" sz="1200" b="0" i="0" u="none" strike="noStrike" kern="1200" baseline="0" dirty="0">
                <a:solidFill>
                  <a:schemeClr val="tx1"/>
                </a:solidFill>
                <a:latin typeface="+mn-lt"/>
                <a:ea typeface="+mn-ea"/>
                <a:cs typeface="+mn-cs"/>
              </a:rPr>
              <a:t>8. Specifies that a peace officer may only issue a warning for a violation from the effective date of this legislation through December 31, 2020. </a:t>
            </a:r>
          </a:p>
          <a:p>
            <a:r>
              <a:rPr lang="en-US" sz="1200" b="0" i="0" u="none" strike="noStrike" kern="1200" baseline="0" dirty="0">
                <a:solidFill>
                  <a:schemeClr val="tx1"/>
                </a:solidFill>
                <a:latin typeface="+mn-lt"/>
                <a:ea typeface="+mn-ea"/>
                <a:cs typeface="+mn-cs"/>
              </a:rPr>
              <a:t>9. Allows a peace officer to issue a citation for a violation beginning January 1, 2021. </a:t>
            </a:r>
          </a:p>
          <a:p>
            <a:r>
              <a:rPr lang="en-US" sz="1200" b="0" i="0" u="none" strike="noStrike" kern="1200" baseline="0" dirty="0">
                <a:solidFill>
                  <a:schemeClr val="tx1"/>
                </a:solidFill>
                <a:latin typeface="+mn-lt"/>
                <a:ea typeface="+mn-ea"/>
                <a:cs typeface="+mn-cs"/>
              </a:rPr>
              <a:t>10. Prohibits a peace officer who stops a vehicle for an alleged violation from taking possession of, or otherwise inspecting a portable wireless communication device unless otherwise authorized by law. </a:t>
            </a:r>
          </a:p>
          <a:p>
            <a:r>
              <a:rPr lang="en-US" sz="1200" b="0" i="0" u="none" strike="noStrike" kern="1200" baseline="0" dirty="0">
                <a:solidFill>
                  <a:schemeClr val="tx1"/>
                </a:solidFill>
                <a:latin typeface="+mn-lt"/>
                <a:ea typeface="+mn-ea"/>
                <a:cs typeface="+mn-cs"/>
              </a:rPr>
              <a:t>11. States that a person in violation of operating a motor vehicle while using a portable wireless communication device as outlined after January 1, 2021, subject to a civil penalty as follows: a) between $75 and $149 for a first violation; and </a:t>
            </a:r>
          </a:p>
          <a:p>
            <a:r>
              <a:rPr lang="en-US" sz="1200" b="0" i="0" u="none" strike="noStrike" kern="1200" baseline="0" dirty="0">
                <a:solidFill>
                  <a:schemeClr val="tx1"/>
                </a:solidFill>
                <a:latin typeface="+mn-lt"/>
                <a:ea typeface="+mn-ea"/>
                <a:cs typeface="+mn-cs"/>
              </a:rPr>
              <a:t>b) between $150 and $250 for a second or subsequent violation. </a:t>
            </a:r>
          </a:p>
          <a:p>
            <a:r>
              <a:rPr lang="en-US" sz="1200" b="0" i="0" u="none" strike="noStrike" kern="1200" baseline="0" dirty="0">
                <a:solidFill>
                  <a:schemeClr val="tx1"/>
                </a:solidFill>
                <a:latin typeface="+mn-lt"/>
                <a:ea typeface="+mn-ea"/>
                <a:cs typeface="+mn-cs"/>
              </a:rPr>
              <a:t>12. States that a person is guilty of causing serious physical injury or death by a moving violation if a person causes serious physical injury or death while in violation of operating a motor vehicle while using a portable wireless communication device as outlined after January 1, 2021. </a:t>
            </a:r>
          </a:p>
          <a:p>
            <a:r>
              <a:rPr lang="en-US" sz="1200" b="0" i="0" u="none" strike="noStrike" kern="1200" baseline="0" dirty="0">
                <a:solidFill>
                  <a:schemeClr val="tx1"/>
                </a:solidFill>
                <a:latin typeface="+mn-lt"/>
                <a:ea typeface="+mn-ea"/>
                <a:cs typeface="+mn-cs"/>
              </a:rPr>
              <a:t>13. States that the regulation of portable wireless communication devices while operating a motor vehicle is of statewide concern and is not subject to further regulation from and after December 31, 2020. </a:t>
            </a:r>
          </a:p>
          <a:p>
            <a:r>
              <a:rPr lang="en-US" sz="1200" b="0" i="0" u="none" strike="noStrike" kern="1200" baseline="0" dirty="0">
                <a:solidFill>
                  <a:schemeClr val="tx1"/>
                </a:solidFill>
                <a:latin typeface="+mn-lt"/>
                <a:ea typeface="+mn-ea"/>
                <a:cs typeface="+mn-cs"/>
              </a:rPr>
              <a:t>14. States that if a local authority has already prohibited the use of portable wireless communication devices while driving before the effective date of this legislation, the local authority is not subject to the warning period and may continue to issue citations for violations through December 31, 2020, and may enact a law to mirror this legislation without regard for the warning period. </a:t>
            </a:r>
          </a:p>
          <a:p>
            <a:r>
              <a:rPr lang="en-US" sz="1200" b="0" i="0" u="none" strike="noStrike" kern="1200" baseline="0" dirty="0">
                <a:solidFill>
                  <a:schemeClr val="tx1"/>
                </a:solidFill>
                <a:latin typeface="+mn-lt"/>
                <a:ea typeface="+mn-ea"/>
                <a:cs typeface="+mn-cs"/>
              </a:rPr>
              <a:t>15. States that a local authority that has not already prohibited the use of portable wireless communication devices while driving before the effective date of this legislation may adopt a law mirroring this legislation. </a:t>
            </a:r>
          </a:p>
          <a:p>
            <a:r>
              <a:rPr lang="en-US" sz="1200" b="0" i="0" u="none" strike="noStrike" kern="1200" baseline="0" dirty="0">
                <a:solidFill>
                  <a:schemeClr val="tx1"/>
                </a:solidFill>
                <a:latin typeface="+mn-lt"/>
                <a:ea typeface="+mn-ea"/>
                <a:cs typeface="+mn-cs"/>
              </a:rPr>
              <a:t>16. Adds using a portable wireless communication device while driving to the list of actions that temporarily disqualifies a person from a commercial drive license. </a:t>
            </a:r>
          </a:p>
          <a:p>
            <a:r>
              <a:rPr lang="en-US" sz="1200" b="0" i="0" u="none" strike="noStrike" kern="1200" baseline="0" dirty="0">
                <a:solidFill>
                  <a:schemeClr val="tx1"/>
                </a:solidFill>
                <a:latin typeface="+mn-lt"/>
                <a:ea typeface="+mn-ea"/>
                <a:cs typeface="+mn-cs"/>
              </a:rPr>
              <a:t>17. Prohibits the operator of a motor vehicle on a public roadway or off-highway vehicle trail from all of the following: a) viewing broadcast television or a visual image from a display device within a motor vehicle unless the visual image is a static image or imagery in support of mapping services; </a:t>
            </a:r>
          </a:p>
          <a:p>
            <a:r>
              <a:rPr lang="en-US" sz="1200" b="0" i="0" u="none" strike="noStrike" kern="1200" baseline="0" dirty="0">
                <a:solidFill>
                  <a:schemeClr val="tx1"/>
                </a:solidFill>
                <a:latin typeface="+mn-lt"/>
                <a:ea typeface="+mn-ea"/>
                <a:cs typeface="+mn-cs"/>
              </a:rPr>
              <a:t>b) watching video or movie unless related to the navigation of a vehicle; and </a:t>
            </a:r>
          </a:p>
          <a:p>
            <a:r>
              <a:rPr lang="en-US" sz="1200" b="0" i="0" u="none" strike="noStrike" kern="1200" baseline="0" dirty="0">
                <a:solidFill>
                  <a:schemeClr val="tx1"/>
                </a:solidFill>
                <a:latin typeface="+mn-lt"/>
                <a:ea typeface="+mn-ea"/>
                <a:cs typeface="+mn-cs"/>
              </a:rPr>
              <a:t>c) record or broadcast video, except for the sole purpose of continuously recording or broadcasting within or outside the motor vehicle. </a:t>
            </a:r>
          </a:p>
          <a:p>
            <a:r>
              <a:rPr lang="en-US" sz="1200" b="0" i="0" u="none" strike="noStrike" kern="1200" baseline="0" dirty="0">
                <a:solidFill>
                  <a:schemeClr val="tx1"/>
                </a:solidFill>
                <a:latin typeface="+mn-lt"/>
                <a:ea typeface="+mn-ea"/>
                <a:cs typeface="+mn-cs"/>
              </a:rPr>
              <a:t>18. Requires the Arizona Department of Transportation (ADOT) to post signs at every point an interstate or U.S. highway enters the state stating the following: a) the use of portable wireless communication devices while driving is prohibited in Arizona; and </a:t>
            </a:r>
          </a:p>
          <a:p>
            <a:r>
              <a:rPr lang="en-US" sz="1200" b="0" i="0" u="none" strike="noStrike" kern="1200" baseline="0" dirty="0">
                <a:solidFill>
                  <a:schemeClr val="tx1"/>
                </a:solidFill>
                <a:latin typeface="+mn-lt"/>
                <a:ea typeface="+mn-ea"/>
                <a:cs typeface="+mn-cs"/>
              </a:rPr>
              <a:t>b) a person is subject to a civil penalty if using a portable wireless communication device while driving. </a:t>
            </a:r>
          </a:p>
          <a:p>
            <a:r>
              <a:rPr lang="en-US" sz="1200" b="0" i="0" u="none" strike="noStrike" kern="1200" baseline="0" dirty="0">
                <a:solidFill>
                  <a:schemeClr val="tx1"/>
                </a:solidFill>
                <a:latin typeface="+mn-lt"/>
                <a:ea typeface="+mn-ea"/>
                <a:cs typeface="+mn-cs"/>
              </a:rPr>
              <a:t>19. Prohibits ADOT from considering a violation when determining whether the person's driver license should be suspended or revoked. </a:t>
            </a:r>
          </a:p>
          <a:p>
            <a:r>
              <a:rPr lang="en-US" sz="1200" b="0" i="0" u="none" strike="noStrike" kern="1200" baseline="0" dirty="0">
                <a:solidFill>
                  <a:schemeClr val="tx1"/>
                </a:solidFill>
                <a:latin typeface="+mn-lt"/>
                <a:ea typeface="+mn-ea"/>
                <a:cs typeface="+mn-cs"/>
              </a:rPr>
              <a:t>20. Requires ADOT, when considering an application for an original driver license, to consider a person's knowledge of the effect of using portable wireless communication devices on the effective operation of a vehicle. </a:t>
            </a:r>
          </a:p>
          <a:p>
            <a:r>
              <a:rPr lang="en-US" sz="1200" b="0" i="0" u="none" strike="noStrike" kern="1200" baseline="0" dirty="0">
                <a:solidFill>
                  <a:schemeClr val="tx1"/>
                </a:solidFill>
                <a:latin typeface="+mn-lt"/>
                <a:ea typeface="+mn-ea"/>
                <a:cs typeface="+mn-cs"/>
              </a:rPr>
              <a:t>21. Defines </a:t>
            </a:r>
            <a:r>
              <a:rPr lang="en-US" sz="1200" b="0" i="1" u="none" strike="noStrike" kern="1200" baseline="0" dirty="0">
                <a:solidFill>
                  <a:schemeClr val="tx1"/>
                </a:solidFill>
                <a:latin typeface="+mn-lt"/>
                <a:ea typeface="+mn-ea"/>
                <a:cs typeface="+mn-cs"/>
              </a:rPr>
              <a:t>portable wireless communication device </a:t>
            </a:r>
            <a:r>
              <a:rPr lang="en-US" sz="1200" b="0" i="0" u="none" strike="noStrike" kern="1200" baseline="0" dirty="0">
                <a:solidFill>
                  <a:schemeClr val="tx1"/>
                </a:solidFill>
                <a:latin typeface="+mn-lt"/>
                <a:ea typeface="+mn-ea"/>
                <a:cs typeface="+mn-cs"/>
              </a:rPr>
              <a:t>and </a:t>
            </a:r>
            <a:r>
              <a:rPr lang="en-US" sz="1200" b="0" i="1" u="none" strike="noStrike" kern="1200" baseline="0" dirty="0">
                <a:solidFill>
                  <a:schemeClr val="tx1"/>
                </a:solidFill>
                <a:latin typeface="+mn-lt"/>
                <a:ea typeface="+mn-ea"/>
                <a:cs typeface="+mn-cs"/>
              </a:rPr>
              <a:t>stand-alone electronic device</a:t>
            </a:r>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22. Makes technical and conforming changes. </a:t>
            </a:r>
          </a:p>
          <a:p>
            <a:r>
              <a:rPr lang="en-US" sz="1200" b="0" i="0" u="none" strike="noStrike" kern="1200" baseline="0" dirty="0">
                <a:solidFill>
                  <a:schemeClr val="tx1"/>
                </a:solidFill>
                <a:latin typeface="+mn-lt"/>
                <a:ea typeface="+mn-ea"/>
                <a:cs typeface="+mn-cs"/>
              </a:rPr>
              <a:t>23. Becomes effective on the signature of the Governor, if the emergency clause is enacted. </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5</a:t>
            </a:fld>
            <a:endParaRPr lang="en-US"/>
          </a:p>
        </p:txBody>
      </p:sp>
    </p:spTree>
    <p:extLst>
      <p:ext uri="{BB962C8B-B14F-4D97-AF65-F5344CB8AC3E}">
        <p14:creationId xmlns:p14="http://schemas.microsoft.com/office/powerpoint/2010/main" val="1369495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6</a:t>
            </a:fld>
            <a:endParaRPr lang="en-US"/>
          </a:p>
        </p:txBody>
      </p:sp>
    </p:spTree>
    <p:extLst>
      <p:ext uri="{BB962C8B-B14F-4D97-AF65-F5344CB8AC3E}">
        <p14:creationId xmlns:p14="http://schemas.microsoft.com/office/powerpoint/2010/main" val="3056839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1. Allows the party in whose favor a judgement was given, at any time within 10 years after entry or renewal of the judgement, to have a writ of execution or other process issued for enforcement if the judgement was entered: a) on or after August 3, 2013; or </a:t>
            </a:r>
          </a:p>
          <a:p>
            <a:r>
              <a:rPr lang="en-US" sz="1200" b="0" i="0" u="none" strike="noStrike" kern="1200" baseline="0" dirty="0">
                <a:solidFill>
                  <a:schemeClr val="tx1"/>
                </a:solidFill>
                <a:latin typeface="+mn-lt"/>
                <a:ea typeface="+mn-ea"/>
                <a:cs typeface="+mn-cs"/>
              </a:rPr>
              <a:t>b) on or before August 2, 2013, if the judgement was renewed on or before August 2, 2018. </a:t>
            </a:r>
          </a:p>
          <a:p>
            <a:r>
              <a:rPr lang="en-US" sz="1200" b="0" i="0" u="none" strike="noStrike" kern="1200" baseline="0" dirty="0">
                <a:solidFill>
                  <a:schemeClr val="tx1"/>
                </a:solidFill>
                <a:latin typeface="+mn-lt"/>
                <a:ea typeface="+mn-ea"/>
                <a:cs typeface="+mn-cs"/>
              </a:rPr>
              <a:t>2. Prohibits bringing an action or affidavit to renew a judgement entered on or before August 2, 2013, if that judgement was not renewed on or before August 2, 2018. </a:t>
            </a:r>
          </a:p>
          <a:p>
            <a:endParaRPr lang="en-US" dirty="0"/>
          </a:p>
          <a:p>
            <a:endParaRPr lang="en-US" dirty="0"/>
          </a:p>
          <a:p>
            <a:r>
              <a:rPr lang="en-US" dirty="0"/>
              <a:t>Clarification of time period for last year bill HB2240 (2018) CH. 36: JUDGMENT RENEWAL; TIME PERIOD, which:</a:t>
            </a:r>
          </a:p>
          <a:p>
            <a:endParaRPr lang="en-US" dirty="0"/>
          </a:p>
          <a:p>
            <a:r>
              <a:rPr lang="en-US" dirty="0"/>
              <a:t>Increases the time period to enforce and renew a judgment after entry from 5 years to 10 years.</a:t>
            </a:r>
          </a:p>
          <a:p>
            <a:r>
              <a:rPr lang="en-US" dirty="0"/>
              <a:t>The records retention schedule for LJ courts will be updated to reflect the new times. Eviction, Small Claims, and General Civil cases retention is now 11 years instead of 6 years. </a:t>
            </a:r>
          </a:p>
        </p:txBody>
      </p:sp>
      <p:sp>
        <p:nvSpPr>
          <p:cNvPr id="4" name="Slide Number Placeholder 3"/>
          <p:cNvSpPr>
            <a:spLocks noGrp="1"/>
          </p:cNvSpPr>
          <p:nvPr>
            <p:ph type="sldNum" sz="quarter" idx="10"/>
          </p:nvPr>
        </p:nvSpPr>
        <p:spPr/>
        <p:txBody>
          <a:bodyPr/>
          <a:lstStyle/>
          <a:p>
            <a:fld id="{0A3C37BE-C303-496D-B5CD-85F2937540FC}" type="slidenum">
              <a:rPr lang="en-US" smtClean="0"/>
              <a:t>7</a:t>
            </a:fld>
            <a:endParaRPr lang="en-US"/>
          </a:p>
        </p:txBody>
      </p:sp>
    </p:spTree>
    <p:extLst>
      <p:ext uri="{BB962C8B-B14F-4D97-AF65-F5344CB8AC3E}">
        <p14:creationId xmlns:p14="http://schemas.microsoft.com/office/powerpoint/2010/main" val="1645326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1. Allows service of a writ of garnishment to be made by certified mail, return receipt requested: a) at the garnishee's regular place of business; </a:t>
            </a:r>
          </a:p>
          <a:p>
            <a:r>
              <a:rPr lang="en-US" sz="1200" b="0" i="0" u="none" strike="noStrike" kern="1200" baseline="0" dirty="0">
                <a:solidFill>
                  <a:schemeClr val="tx1"/>
                </a:solidFill>
                <a:latin typeface="+mn-lt"/>
                <a:ea typeface="+mn-ea"/>
                <a:cs typeface="+mn-cs"/>
              </a:rPr>
              <a:t>b) to the garnishee's statutory agent; or </a:t>
            </a:r>
          </a:p>
          <a:p>
            <a:r>
              <a:rPr lang="en-US" sz="1200" b="0" i="0" u="none" strike="noStrike" kern="1200" baseline="0" dirty="0">
                <a:solidFill>
                  <a:schemeClr val="tx1"/>
                </a:solidFill>
                <a:latin typeface="+mn-lt"/>
                <a:ea typeface="+mn-ea"/>
                <a:cs typeface="+mn-cs"/>
              </a:rPr>
              <a:t>c) a location designated by the garnishee. </a:t>
            </a:r>
          </a:p>
          <a:p>
            <a:r>
              <a:rPr lang="en-US" sz="1200" b="0" i="0" u="none" strike="noStrike" kern="1200" baseline="0" dirty="0">
                <a:solidFill>
                  <a:schemeClr val="tx1"/>
                </a:solidFill>
                <a:latin typeface="+mn-lt"/>
                <a:ea typeface="+mn-ea"/>
                <a:cs typeface="+mn-cs"/>
              </a:rPr>
              <a:t>2. States that the effective date of service for a writ of garnishment served by certified mail is the date of receipt by the garnishee or the garnishee's statutory agent. </a:t>
            </a:r>
          </a:p>
          <a:p>
            <a:r>
              <a:rPr lang="en-US" sz="1200" b="0" i="0" u="none" strike="noStrike" kern="1200" baseline="0" dirty="0">
                <a:solidFill>
                  <a:schemeClr val="tx1"/>
                </a:solidFill>
                <a:latin typeface="+mn-lt"/>
                <a:ea typeface="+mn-ea"/>
                <a:cs typeface="+mn-cs"/>
              </a:rPr>
              <a:t>3. Allows a writ of garnishment served on a financial institution to be effective when served on an office or branch located outside the county of service. </a:t>
            </a:r>
          </a:p>
          <a:p>
            <a:r>
              <a:rPr lang="en-US" sz="1200" b="0" i="0" u="none" strike="noStrike" kern="1200" baseline="0" dirty="0">
                <a:solidFill>
                  <a:schemeClr val="tx1"/>
                </a:solidFill>
                <a:latin typeface="+mn-lt"/>
                <a:ea typeface="+mn-ea"/>
                <a:cs typeface="+mn-cs"/>
              </a:rPr>
              <a:t>4. Makes technical and conforming changes. </a:t>
            </a:r>
          </a:p>
          <a:p>
            <a:r>
              <a:rPr lang="en-US" sz="1200" b="0" i="0" u="none" strike="noStrike" kern="1200" baseline="0" dirty="0">
                <a:solidFill>
                  <a:schemeClr val="tx1"/>
                </a:solidFill>
                <a:latin typeface="+mn-lt"/>
                <a:ea typeface="+mn-ea"/>
                <a:cs typeface="+mn-cs"/>
              </a:rPr>
              <a:t>5. Becomes effective on the general effective date. </a:t>
            </a:r>
          </a:p>
          <a:p>
            <a:endParaRPr lang="en-US"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8</a:t>
            </a:fld>
            <a:endParaRPr lang="en-US"/>
          </a:p>
        </p:txBody>
      </p:sp>
    </p:spTree>
    <p:extLst>
      <p:ext uri="{BB962C8B-B14F-4D97-AF65-F5344CB8AC3E}">
        <p14:creationId xmlns:p14="http://schemas.microsoft.com/office/powerpoint/2010/main" val="3547397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This bill removes the ambiguity between Chapter 18 and Chapter 8. Chapter 18 says you can pay restitution to the County Attorney Chapter 8 says it gets paid to the Clerk.</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The CA program is a diversion program under 13-1310 but once prosecution resumes that ends.</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13-1810</a:t>
            </a:r>
          </a:p>
          <a:p>
            <a:r>
              <a:rPr lang="en-US" sz="1200" b="0" i="0" kern="1200" dirty="0">
                <a:solidFill>
                  <a:schemeClr val="tx1"/>
                </a:solidFill>
                <a:effectLst/>
                <a:latin typeface="+mn-lt"/>
                <a:ea typeface="+mn-ea"/>
                <a:cs typeface="+mn-cs"/>
              </a:rPr>
              <a:t>E. The county attorney may enter into a written agreement with the defendant to defer prosecution on the bad check for a period to be determined by the county attorney, not to exceed one year for misdemeanors, pending all of the following:</a:t>
            </a:r>
          </a:p>
          <a:p>
            <a:r>
              <a:rPr lang="en-US" sz="1200" b="0" i="0" kern="1200" dirty="0">
                <a:solidFill>
                  <a:schemeClr val="tx1"/>
                </a:solidFill>
                <a:effectLst/>
                <a:latin typeface="+mn-lt"/>
                <a:ea typeface="+mn-ea"/>
                <a:cs typeface="+mn-cs"/>
              </a:rPr>
              <a:t>1. Completion of the bad check deferred prosecution school program conducted by the county attorney or a private entity under contract with the county attorney.</a:t>
            </a:r>
          </a:p>
          <a:p>
            <a:r>
              <a:rPr lang="en-US" sz="1200" b="0" i="0" kern="1200" dirty="0">
                <a:solidFill>
                  <a:schemeClr val="tx1"/>
                </a:solidFill>
                <a:effectLst/>
                <a:latin typeface="+mn-lt"/>
                <a:ea typeface="+mn-ea"/>
                <a:cs typeface="+mn-cs"/>
              </a:rPr>
              <a:t>2. Full restitution being made to the victim of the bad check, as specified in section 13-1809, subsection B.</a:t>
            </a:r>
          </a:p>
          <a:p>
            <a:r>
              <a:rPr lang="en-US" sz="1200" b="0" i="0" kern="1200" dirty="0">
                <a:solidFill>
                  <a:schemeClr val="tx1"/>
                </a:solidFill>
                <a:effectLst/>
                <a:latin typeface="+mn-lt"/>
                <a:ea typeface="+mn-ea"/>
                <a:cs typeface="+mn-cs"/>
              </a:rPr>
              <a:t>3. Full payment of fees due under section 13-1809.</a:t>
            </a:r>
          </a:p>
          <a:p>
            <a:r>
              <a:rPr lang="en-US" sz="1200" b="0" i="0" kern="1200" dirty="0">
                <a:solidFill>
                  <a:schemeClr val="tx1"/>
                </a:solidFill>
                <a:effectLst/>
                <a:latin typeface="+mn-lt"/>
                <a:ea typeface="+mn-ea"/>
                <a:cs typeface="+mn-cs"/>
              </a:rPr>
              <a:t>F. For each check, monies received from a person pursuant to section 13-1809 shall be applied first to satisfy restitution to the victim.  </a:t>
            </a:r>
          </a:p>
          <a:p>
            <a:r>
              <a:rPr lang="en-US" sz="1200" b="0" i="0" kern="1200" dirty="0">
                <a:solidFill>
                  <a:schemeClr val="tx1"/>
                </a:solidFill>
                <a:effectLst/>
                <a:latin typeface="+mn-lt"/>
                <a:ea typeface="+mn-ea"/>
                <a:cs typeface="+mn-cs"/>
              </a:rPr>
              <a:t>Once it is a court case and judgment is entered it should be paid to the clerk so the court has an accurate accounting and can enter a Criminal Restitution Order under 13-805 for the victim.</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13-603</a:t>
            </a:r>
          </a:p>
          <a:p>
            <a:r>
              <a:rPr lang="en-US" sz="1200" b="0" i="0" kern="1200" dirty="0">
                <a:solidFill>
                  <a:schemeClr val="tx1"/>
                </a:solidFill>
                <a:effectLst/>
                <a:latin typeface="+mn-lt"/>
                <a:ea typeface="+mn-ea"/>
                <a:cs typeface="+mn-cs"/>
              </a:rPr>
              <a:t>C. If a person is convicted of an offense, the court shall require the convicted person to make restitution to the person who is the victim of the crime or to the immediate family of the victim if the victim has died, in the full amount of the economic loss as determined by the court and in the manner as determined by the court or the court's designee pursuant to chapter 8 of this title.  Restitution ordered pursuant to this subsection shall be paid to the clerk of the court for disbursement to the victim and is a criminal penalty for the purposes of a federal bankruptcy involving the person convicted of an offense.</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9</a:t>
            </a:fld>
            <a:endParaRPr lang="en-US"/>
          </a:p>
        </p:txBody>
      </p:sp>
    </p:spTree>
    <p:extLst>
      <p:ext uri="{BB962C8B-B14F-4D97-AF65-F5344CB8AC3E}">
        <p14:creationId xmlns:p14="http://schemas.microsoft.com/office/powerpoint/2010/main" val="1123696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1. Removes the ADJC as a party required to inform a person of the right to apply to the juvenile court to set aside an adjudication. </a:t>
            </a:r>
          </a:p>
          <a:p>
            <a:r>
              <a:rPr lang="en-US" sz="1200" b="0" i="0" u="none" strike="noStrike" kern="1200" baseline="0" dirty="0">
                <a:solidFill>
                  <a:schemeClr val="tx1"/>
                </a:solidFill>
                <a:latin typeface="+mn-lt"/>
                <a:ea typeface="+mn-ea"/>
                <a:cs typeface="+mn-cs"/>
              </a:rPr>
              <a:t>2. Requires the juvenile court to inform a person of the right to apply to set aside an adjudication at the time of the disposition of a case rather than after a person is discharged. </a:t>
            </a:r>
          </a:p>
          <a:p>
            <a:r>
              <a:rPr lang="en-US" sz="1200" b="0" i="0" u="none" strike="noStrike" kern="1200" baseline="0" dirty="0">
                <a:solidFill>
                  <a:schemeClr val="tx1"/>
                </a:solidFill>
                <a:latin typeface="+mn-lt"/>
                <a:ea typeface="+mn-ea"/>
                <a:cs typeface="+mn-cs"/>
              </a:rPr>
              <a:t>3. Removes the requirement that a person's attorney, probation officer or parole officer be authorized in writing to apply to set aside an adjudication. </a:t>
            </a:r>
          </a:p>
          <a:p>
            <a:r>
              <a:rPr lang="en-US" sz="1200" b="0" i="0" u="none" strike="noStrike" kern="1200" baseline="0" dirty="0">
                <a:solidFill>
                  <a:schemeClr val="tx1"/>
                </a:solidFill>
                <a:latin typeface="+mn-lt"/>
                <a:ea typeface="+mn-ea"/>
                <a:cs typeface="+mn-cs"/>
              </a:rPr>
              <a:t>4. Removes the requirement that a copy of an application to set aside an adjudication be served on the prosecutor. </a:t>
            </a:r>
          </a:p>
          <a:p>
            <a:r>
              <a:rPr lang="en-US" sz="1200" b="0" i="0" u="none" strike="noStrike" kern="1200" baseline="0" dirty="0">
                <a:solidFill>
                  <a:schemeClr val="tx1"/>
                </a:solidFill>
                <a:latin typeface="+mn-lt"/>
                <a:ea typeface="+mn-ea"/>
                <a:cs typeface="+mn-cs"/>
              </a:rPr>
              <a:t>5. Prohibits the clerk of the court from charging a filing fee for an application to set aside an adjudication. </a:t>
            </a:r>
          </a:p>
          <a:p>
            <a:r>
              <a:rPr lang="en-US" sz="1200" b="0" i="0" u="none" strike="noStrike" kern="1200" baseline="0" dirty="0">
                <a:solidFill>
                  <a:schemeClr val="tx1"/>
                </a:solidFill>
                <a:latin typeface="+mn-lt"/>
                <a:ea typeface="+mn-ea"/>
                <a:cs typeface="+mn-cs"/>
              </a:rPr>
              <a:t>6. Requires the clerk of the court to transmit a copy of an application to set aside an adjudication to the county attorney in the county where the referral was made. </a:t>
            </a:r>
          </a:p>
          <a:p>
            <a:r>
              <a:rPr lang="en-US" sz="1200" b="0" i="0" u="none" strike="noStrike" kern="1200" baseline="0" dirty="0">
                <a:solidFill>
                  <a:schemeClr val="tx1"/>
                </a:solidFill>
                <a:latin typeface="+mn-lt"/>
                <a:ea typeface="+mn-ea"/>
                <a:cs typeface="+mn-cs"/>
              </a:rPr>
              <a:t>7. Allows the court, when determining whether to set aside an adjudication, to consider: a) the nature and circumstances of the offense on which the adjudication is based; </a:t>
            </a:r>
          </a:p>
          <a:p>
            <a:r>
              <a:rPr lang="en-US" sz="1200" b="0" i="0" u="none" strike="noStrike" kern="1200" baseline="0" dirty="0">
                <a:solidFill>
                  <a:schemeClr val="tx1"/>
                </a:solidFill>
                <a:latin typeface="+mn-lt"/>
                <a:ea typeface="+mn-ea"/>
                <a:cs typeface="+mn-cs"/>
              </a:rPr>
              <a:t>b) whether the person has been convicted of a felony offense; </a:t>
            </a:r>
          </a:p>
          <a:p>
            <a:r>
              <a:rPr lang="en-US" sz="1200" b="0" i="0" u="none" strike="noStrike" kern="1200" baseline="0" dirty="0">
                <a:solidFill>
                  <a:schemeClr val="tx1"/>
                </a:solidFill>
                <a:latin typeface="+mn-lt"/>
                <a:ea typeface="+mn-ea"/>
                <a:cs typeface="+mn-cs"/>
              </a:rPr>
              <a:t>c) whether the person has any pending criminal charges; </a:t>
            </a:r>
          </a:p>
          <a:p>
            <a:r>
              <a:rPr lang="en-US" sz="1200" b="0" i="0" u="none" strike="noStrike" kern="1200" baseline="0" dirty="0">
                <a:solidFill>
                  <a:schemeClr val="tx1"/>
                </a:solidFill>
                <a:latin typeface="+mn-lt"/>
                <a:ea typeface="+mn-ea"/>
                <a:cs typeface="+mn-cs"/>
              </a:rPr>
              <a:t>d) the victim's input; and </a:t>
            </a:r>
          </a:p>
          <a:p>
            <a:r>
              <a:rPr lang="en-US" sz="1200" b="0" i="0" u="none" strike="noStrike" kern="1200" baseline="0" dirty="0">
                <a:solidFill>
                  <a:schemeClr val="tx1"/>
                </a:solidFill>
                <a:latin typeface="+mn-lt"/>
                <a:ea typeface="+mn-ea"/>
                <a:cs typeface="+mn-cs"/>
              </a:rPr>
              <a:t>e) any other factor that is relevant to the application. </a:t>
            </a:r>
          </a:p>
          <a:p>
            <a:r>
              <a:rPr lang="en-US" sz="1200" b="0" i="0" u="none" strike="noStrike" kern="1200" baseline="0" dirty="0">
                <a:solidFill>
                  <a:schemeClr val="tx1"/>
                </a:solidFill>
                <a:latin typeface="+mn-lt"/>
                <a:ea typeface="+mn-ea"/>
                <a:cs typeface="+mn-cs"/>
              </a:rPr>
              <a:t>8. Requires the court to dismiss a petition if the court grants an application. </a:t>
            </a:r>
          </a:p>
          <a:p>
            <a:r>
              <a:rPr lang="en-US" sz="1200" b="0" i="0" u="none" strike="noStrike" kern="1200" baseline="0" dirty="0">
                <a:solidFill>
                  <a:schemeClr val="tx1"/>
                </a:solidFill>
                <a:latin typeface="+mn-lt"/>
                <a:ea typeface="+mn-ea"/>
                <a:cs typeface="+mn-cs"/>
              </a:rPr>
              <a:t>9. Adds a certified ignition interlock device and suspended or revoked license to the list of penalties and disabilities excluded from release after a set aside adjudication is granted by the court. </a:t>
            </a:r>
          </a:p>
          <a:p>
            <a:r>
              <a:rPr lang="en-US" sz="1200" b="0" i="0" u="none" strike="noStrike" kern="1200" baseline="0" dirty="0">
                <a:solidFill>
                  <a:schemeClr val="tx1"/>
                </a:solidFill>
                <a:latin typeface="+mn-lt"/>
                <a:ea typeface="+mn-ea"/>
                <a:cs typeface="+mn-cs"/>
              </a:rPr>
              <a:t>10. Removes the following criteria that would prevent a person from applying to set aside an adjudication: a) the person has been convicted of any criminal offense; </a:t>
            </a:r>
          </a:p>
          <a:p>
            <a:r>
              <a:rPr lang="en-US" sz="1200" b="0" i="0" u="none" strike="noStrike" kern="1200" baseline="0" dirty="0">
                <a:solidFill>
                  <a:schemeClr val="tx1"/>
                </a:solidFill>
                <a:latin typeface="+mn-lt"/>
                <a:ea typeface="+mn-ea"/>
                <a:cs typeface="+mn-cs"/>
              </a:rPr>
              <a:t>b) the person has a criminal charge pending; </a:t>
            </a:r>
          </a:p>
          <a:p>
            <a:r>
              <a:rPr lang="en-US" sz="1200" b="0" i="0" u="none" strike="noStrike" kern="1200" baseline="0" dirty="0">
                <a:solidFill>
                  <a:schemeClr val="tx1"/>
                </a:solidFill>
                <a:latin typeface="+mn-lt"/>
                <a:ea typeface="+mn-ea"/>
                <a:cs typeface="+mn-cs"/>
              </a:rPr>
              <a:t>c) the person has not successfully completed all of the terms and conditions of probation or been discharged from the ADJC on successful completion of the individual treatment plan; and </a:t>
            </a:r>
          </a:p>
          <a:p>
            <a:r>
              <a:rPr lang="en-US" sz="1200" b="0" i="0" u="none" strike="noStrike" kern="1200" baseline="0" dirty="0">
                <a:solidFill>
                  <a:schemeClr val="tx1"/>
                </a:solidFill>
                <a:latin typeface="+mn-lt"/>
                <a:ea typeface="+mn-ea"/>
                <a:cs typeface="+mn-cs"/>
              </a:rPr>
              <a:t>d) the person has not paid all restitution and monetary assessments. </a:t>
            </a:r>
          </a:p>
          <a:p>
            <a:r>
              <a:rPr lang="en-US" sz="1200" b="0" i="0" u="none" strike="noStrike" kern="1200" baseline="0" dirty="0">
                <a:solidFill>
                  <a:schemeClr val="tx1"/>
                </a:solidFill>
                <a:latin typeface="+mn-lt"/>
                <a:ea typeface="+mn-ea"/>
                <a:cs typeface="+mn-cs"/>
              </a:rPr>
              <a:t>11. Allows the court, on a showing of good cause, to modify any monetary obligation that is owed by the person except for victim restitution. </a:t>
            </a:r>
          </a:p>
          <a:p>
            <a:r>
              <a:rPr lang="en-US" sz="1200" b="0" i="0" u="none" strike="noStrike" kern="1200" baseline="0" dirty="0">
                <a:solidFill>
                  <a:schemeClr val="tx1"/>
                </a:solidFill>
                <a:latin typeface="+mn-lt"/>
                <a:ea typeface="+mn-ea"/>
                <a:cs typeface="+mn-cs"/>
              </a:rPr>
              <a:t>12. Stipulates that if the court grants an application, any remaining unpaid monetary obligation continues to be owed and is subject to remedies until the monetary obligation is paid. </a:t>
            </a:r>
          </a:p>
          <a:p>
            <a:r>
              <a:rPr lang="en-US" sz="1200" b="0" i="0" u="none" strike="noStrike" kern="1200" baseline="0" dirty="0">
                <a:solidFill>
                  <a:schemeClr val="tx1"/>
                </a:solidFill>
                <a:latin typeface="+mn-lt"/>
                <a:ea typeface="+mn-ea"/>
                <a:cs typeface="+mn-cs"/>
              </a:rPr>
              <a:t>13. Requires the court to state its reasons for denial in writing if the court denies an application. </a:t>
            </a:r>
          </a:p>
          <a:p>
            <a:r>
              <a:rPr lang="en-US" sz="1200" b="0" i="0" u="none" strike="noStrike" kern="1200" baseline="0" dirty="0">
                <a:solidFill>
                  <a:schemeClr val="tx1"/>
                </a:solidFill>
                <a:latin typeface="+mn-lt"/>
                <a:ea typeface="+mn-ea"/>
                <a:cs typeface="+mn-cs"/>
              </a:rPr>
              <a:t>14. Establishes that, if a victim has made a request for post adjudication notice, the victim has the right to be present and heard at any hearing on the application. </a:t>
            </a:r>
          </a:p>
          <a:p>
            <a:r>
              <a:rPr lang="en-US" sz="1200" b="0" i="0" u="none" strike="noStrike" kern="1200" baseline="0" dirty="0">
                <a:solidFill>
                  <a:schemeClr val="tx1"/>
                </a:solidFill>
                <a:latin typeface="+mn-lt"/>
                <a:ea typeface="+mn-ea"/>
                <a:cs typeface="+mn-cs"/>
              </a:rPr>
              <a:t>15. Requires the state to provide the victim with notice of the application and of the rights provided to the victim. </a:t>
            </a:r>
          </a:p>
          <a:p>
            <a:r>
              <a:rPr lang="en-US" sz="1200" b="0" i="0" u="none" strike="noStrike" kern="1200" baseline="0" dirty="0">
                <a:solidFill>
                  <a:schemeClr val="tx1"/>
                </a:solidFill>
                <a:latin typeface="+mn-lt"/>
                <a:ea typeface="+mn-ea"/>
                <a:cs typeface="+mn-cs"/>
              </a:rPr>
              <a:t>16. Removes from the list of offenses excluded from set aside eligibility: a) an offense in violation of driving with a suspended or revoked license; and </a:t>
            </a:r>
          </a:p>
          <a:p>
            <a:r>
              <a:rPr lang="en-US" sz="1200" b="0" i="0" u="none" strike="noStrike" kern="1200" baseline="0" dirty="0">
                <a:solidFill>
                  <a:schemeClr val="tx1"/>
                </a:solidFill>
                <a:latin typeface="+mn-lt"/>
                <a:ea typeface="+mn-ea"/>
                <a:cs typeface="+mn-cs"/>
              </a:rPr>
              <a:t>b) a civil traffic violation. </a:t>
            </a:r>
          </a:p>
          <a:p>
            <a:r>
              <a:rPr lang="en-US" sz="1200" b="0" i="0" u="none" strike="noStrike" kern="1200" baseline="0" dirty="0">
                <a:solidFill>
                  <a:schemeClr val="tx1"/>
                </a:solidFill>
                <a:latin typeface="+mn-lt"/>
                <a:ea typeface="+mn-ea"/>
                <a:cs typeface="+mn-cs"/>
              </a:rPr>
              <a:t>17. Specifies that a person may not apply to set aside an adjudication for: a) an offense for which there has been a finding of sexual motivation; </a:t>
            </a:r>
          </a:p>
          <a:p>
            <a:r>
              <a:rPr lang="en-US" sz="1200" b="0" i="0" u="none" strike="noStrike" kern="1200" baseline="0" dirty="0">
                <a:solidFill>
                  <a:schemeClr val="tx1"/>
                </a:solidFill>
                <a:latin typeface="+mn-lt"/>
                <a:ea typeface="+mn-ea"/>
                <a:cs typeface="+mn-cs"/>
              </a:rPr>
              <a:t>b) an offense for which the person is required or ordered by the court to register for a sex offense; and </a:t>
            </a:r>
          </a:p>
          <a:p>
            <a:r>
              <a:rPr lang="en-US" sz="1200" b="0" i="0" u="none" strike="noStrike" kern="1200" baseline="0" dirty="0">
                <a:solidFill>
                  <a:schemeClr val="tx1"/>
                </a:solidFill>
                <a:latin typeface="+mn-lt"/>
                <a:ea typeface="+mn-ea"/>
                <a:cs typeface="+mn-cs"/>
              </a:rPr>
              <a:t>c) the condition that if the offense can be alleged as a prior violation of driving under the influence for an offense in violation of driving under the influence. </a:t>
            </a:r>
          </a:p>
          <a:p>
            <a:r>
              <a:rPr lang="en-US" sz="1200" b="0" i="0" u="none" strike="noStrike" kern="1200" baseline="0" dirty="0">
                <a:solidFill>
                  <a:schemeClr val="tx1"/>
                </a:solidFill>
                <a:latin typeface="+mn-lt"/>
                <a:ea typeface="+mn-ea"/>
                <a:cs typeface="+mn-cs"/>
              </a:rPr>
              <a:t>18. Specifies that a person who is at least 18 years of age may apply for destruction of juvenile records if the person was adjudicated delinquent or incorrigible, with exceptions. </a:t>
            </a:r>
          </a:p>
          <a:p>
            <a:r>
              <a:rPr lang="en-US" sz="1200" b="0" i="0" u="none" strike="noStrike" kern="1200" baseline="0" dirty="0">
                <a:solidFill>
                  <a:schemeClr val="tx1"/>
                </a:solidFill>
                <a:latin typeface="+mn-lt"/>
                <a:ea typeface="+mn-ea"/>
                <a:cs typeface="+mn-cs"/>
              </a:rPr>
              <a:t>19. Removes the requirement that juvenile records to be destroyed must concern a referral or citation that did not result in further action or that resulted in diversion or placement in a community based alternative program. </a:t>
            </a:r>
          </a:p>
          <a:p>
            <a:r>
              <a:rPr lang="en-US" sz="1200" b="0" i="0" u="none" strike="noStrike" kern="1200" baseline="0" dirty="0">
                <a:solidFill>
                  <a:schemeClr val="tx1"/>
                </a:solidFill>
                <a:latin typeface="+mn-lt"/>
                <a:ea typeface="+mn-ea"/>
                <a:cs typeface="+mn-cs"/>
              </a:rPr>
              <a:t>20. Removes the requirement that a person must file an application to destroy juvenile records with the juvenile court and serve a copy of the application on the county attorney in the county in which the referral was made. </a:t>
            </a:r>
          </a:p>
          <a:p>
            <a:r>
              <a:rPr lang="en-US" sz="1200" b="0" i="0" u="none" strike="noStrike" kern="1200" baseline="0" dirty="0">
                <a:solidFill>
                  <a:schemeClr val="tx1"/>
                </a:solidFill>
                <a:latin typeface="+mn-lt"/>
                <a:ea typeface="+mn-ea"/>
                <a:cs typeface="+mn-cs"/>
              </a:rPr>
              <a:t>21. Adds to the required attestations in an application for destruction of juvenile court and ADJC records that the applicant: a) is not under the jurisdiction of the juvenile court or the ADJC; and </a:t>
            </a:r>
          </a:p>
          <a:p>
            <a:r>
              <a:rPr lang="en-US" sz="1200" b="0" i="0" u="none" strike="noStrike" kern="1200" baseline="0" dirty="0">
                <a:solidFill>
                  <a:schemeClr val="tx1"/>
                </a:solidFill>
                <a:latin typeface="+mn-lt"/>
                <a:ea typeface="+mn-ea"/>
                <a:cs typeface="+mn-cs"/>
              </a:rPr>
              <a:t>b) is not currently required to register for a sex offense. </a:t>
            </a:r>
          </a:p>
          <a:p>
            <a:r>
              <a:rPr lang="en-US" sz="1200" b="0" i="0" u="none" strike="noStrike" kern="1200" baseline="0" dirty="0">
                <a:solidFill>
                  <a:schemeClr val="tx1"/>
                </a:solidFill>
                <a:latin typeface="+mn-lt"/>
                <a:ea typeface="+mn-ea"/>
                <a:cs typeface="+mn-cs"/>
              </a:rPr>
              <a:t>22. Removes the requirements that a juvenile court must find the destruction of records: a) are in the interests of justice; and </a:t>
            </a:r>
          </a:p>
          <a:p>
            <a:r>
              <a:rPr lang="en-US" sz="1200" b="0" i="0" u="none" strike="noStrike" kern="1200" baseline="0" dirty="0">
                <a:solidFill>
                  <a:schemeClr val="tx1"/>
                </a:solidFill>
                <a:latin typeface="+mn-lt"/>
                <a:ea typeface="+mn-ea"/>
                <a:cs typeface="+mn-cs"/>
              </a:rPr>
              <a:t>b) further the rehabilitative process of the applicant.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23. Adds to the requirements in order for a juvenile court to order the destruction of records that: a) all monetary obligations are paid in full or have been modified; </a:t>
            </a:r>
          </a:p>
          <a:p>
            <a:r>
              <a:rPr lang="en-US" sz="1200" b="0" i="0" u="none" strike="noStrike" kern="1200" baseline="0" dirty="0">
                <a:solidFill>
                  <a:schemeClr val="tx1"/>
                </a:solidFill>
                <a:latin typeface="+mn-lt"/>
                <a:ea typeface="+mn-ea"/>
                <a:cs typeface="+mn-cs"/>
              </a:rPr>
              <a:t>b) the person is not under the jurisdiction of the juvenile court or the ADJC; and </a:t>
            </a:r>
          </a:p>
          <a:p>
            <a:r>
              <a:rPr lang="en-US" sz="1200" b="0" i="0" u="none" strike="noStrike" kern="1200" baseline="0" dirty="0">
                <a:solidFill>
                  <a:schemeClr val="tx1"/>
                </a:solidFill>
                <a:latin typeface="+mn-lt"/>
                <a:ea typeface="+mn-ea"/>
                <a:cs typeface="+mn-cs"/>
              </a:rPr>
              <a:t>c) the person is not currently required to register for a sex offense. </a:t>
            </a:r>
          </a:p>
          <a:p>
            <a:r>
              <a:rPr lang="en-US" sz="1200" b="0" i="0" u="none" strike="noStrike" kern="1200" baseline="0" dirty="0">
                <a:solidFill>
                  <a:schemeClr val="tx1"/>
                </a:solidFill>
                <a:latin typeface="+mn-lt"/>
                <a:ea typeface="+mn-ea"/>
                <a:cs typeface="+mn-cs"/>
              </a:rPr>
              <a:t>24. Removes the requirement that a person must certify that the person has successfully completed all the terms and conditions of court ordered probation or has been discharged from the ADJC on successful completion of the individualized treatment plan in order to: a) apply for the destruction of records that concern a referral that resulted in an adjudication of delinquency; and </a:t>
            </a:r>
          </a:p>
          <a:p>
            <a:r>
              <a:rPr lang="en-US" sz="1200" b="0" i="0" u="none" strike="noStrike" kern="1200" baseline="0" dirty="0">
                <a:solidFill>
                  <a:schemeClr val="tx1"/>
                </a:solidFill>
                <a:latin typeface="+mn-lt"/>
                <a:ea typeface="+mn-ea"/>
                <a:cs typeface="+mn-cs"/>
              </a:rPr>
              <a:t>b) destroy records that concern a referral that resulted in an adjudication of delinquency. </a:t>
            </a:r>
          </a:p>
          <a:p>
            <a:r>
              <a:rPr lang="en-US" sz="1200" b="0" i="0" u="none" strike="noStrike" kern="1200" baseline="0" dirty="0">
                <a:solidFill>
                  <a:schemeClr val="tx1"/>
                </a:solidFill>
                <a:latin typeface="+mn-lt"/>
                <a:ea typeface="+mn-ea"/>
                <a:cs typeface="+mn-cs"/>
              </a:rPr>
              <a:t>25. Requires a person who is not eligible to have the person's records destroyed until turning 25 years of age to attest that the person: a) has either paid all monetary obligations in full or has requested the court to modify the outstanding monetary obligations; and </a:t>
            </a:r>
          </a:p>
          <a:p>
            <a:r>
              <a:rPr lang="en-US" sz="1200" b="0" i="0" u="none" strike="noStrike" kern="1200" baseline="0" dirty="0">
                <a:solidFill>
                  <a:schemeClr val="tx1"/>
                </a:solidFill>
                <a:latin typeface="+mn-lt"/>
                <a:ea typeface="+mn-ea"/>
                <a:cs typeface="+mn-cs"/>
              </a:rPr>
              <a:t>b) is not currently required to register for a sex offense. </a:t>
            </a:r>
          </a:p>
          <a:p>
            <a:r>
              <a:rPr lang="en-US" sz="1200" b="0" i="0" u="none" strike="noStrike" kern="1200" baseline="0" dirty="0">
                <a:solidFill>
                  <a:schemeClr val="tx1"/>
                </a:solidFill>
                <a:latin typeface="+mn-lt"/>
                <a:ea typeface="+mn-ea"/>
                <a:cs typeface="+mn-cs"/>
              </a:rPr>
              <a:t>26. Requires the court to inform a juvenile, in writing, of the juvenile's right to the destruction of the juvenile's court and ADJC records at the juvenile's disposition hearing. </a:t>
            </a:r>
          </a:p>
          <a:p>
            <a:r>
              <a:rPr lang="en-US" sz="1200" b="0" i="0" u="none" strike="noStrike" kern="1200" baseline="0" dirty="0">
                <a:solidFill>
                  <a:schemeClr val="tx1"/>
                </a:solidFill>
                <a:latin typeface="+mn-lt"/>
                <a:ea typeface="+mn-ea"/>
                <a:cs typeface="+mn-cs"/>
              </a:rPr>
              <a:t>27. Prohibits the clerk of the court from charging a filing fee for an application to destroy juvenile records. </a:t>
            </a:r>
          </a:p>
          <a:p>
            <a:r>
              <a:rPr lang="en-US" sz="1200" b="0" i="0" u="none" strike="noStrike" kern="1200" baseline="0" dirty="0">
                <a:solidFill>
                  <a:schemeClr val="tx1"/>
                </a:solidFill>
                <a:latin typeface="+mn-lt"/>
                <a:ea typeface="+mn-ea"/>
                <a:cs typeface="+mn-cs"/>
              </a:rPr>
              <a:t>28. Requires the clerk of the court to transmit a copy of a submitted application to destroy juvenile records to the county attorney. </a:t>
            </a:r>
          </a:p>
          <a:p>
            <a:r>
              <a:rPr lang="en-US" sz="1200" b="0" i="0" u="none" strike="noStrike" kern="1200" baseline="0" dirty="0">
                <a:solidFill>
                  <a:schemeClr val="tx1"/>
                </a:solidFill>
                <a:latin typeface="+mn-lt"/>
                <a:ea typeface="+mn-ea"/>
                <a:cs typeface="+mn-cs"/>
              </a:rPr>
              <a:t>29. Allows the county attorney to file an objection to an application for the destruction of juvenile records. </a:t>
            </a:r>
          </a:p>
          <a:p>
            <a:r>
              <a:rPr lang="en-US" sz="1200" b="0" i="0" u="none" strike="noStrike" kern="1200" baseline="0" dirty="0">
                <a:solidFill>
                  <a:schemeClr val="tx1"/>
                </a:solidFill>
                <a:latin typeface="+mn-lt"/>
                <a:ea typeface="+mn-ea"/>
                <a:cs typeface="+mn-cs"/>
              </a:rPr>
              <a:t>30. Allows the court, on a showing of good cause, to modify any monetary obligation except for victim restitution. </a:t>
            </a:r>
          </a:p>
          <a:p>
            <a:r>
              <a:rPr lang="en-US" sz="1200" b="0" i="0" u="none" strike="noStrike" kern="1200" baseline="0" dirty="0">
                <a:solidFill>
                  <a:schemeClr val="tx1"/>
                </a:solidFill>
                <a:latin typeface="+mn-lt"/>
                <a:ea typeface="+mn-ea"/>
                <a:cs typeface="+mn-cs"/>
              </a:rPr>
              <a:t>31. Requires the juvenile court, the clerk of the superior court and the juvenile probation department, on notification by the probation department, to destroy the records that concern a referral or citation that did not result in further action or that resulted in a successful completion of diversion within 90 days after the person who was the subject of the referral or citation reaches 18 years of age. </a:t>
            </a:r>
          </a:p>
          <a:p>
            <a:r>
              <a:rPr lang="en-US" sz="1200" b="0" i="0" u="none" strike="noStrike" kern="1200" baseline="0" dirty="0">
                <a:solidFill>
                  <a:schemeClr val="tx1"/>
                </a:solidFill>
                <a:latin typeface="+mn-lt"/>
                <a:ea typeface="+mn-ea"/>
                <a:cs typeface="+mn-cs"/>
              </a:rPr>
              <a:t>32. Requires the probation department to send a copy of the notice to the Department of Public Safety Central State Repository. </a:t>
            </a:r>
          </a:p>
          <a:p>
            <a:r>
              <a:rPr lang="en-US" sz="1200" b="0" i="0" u="none" strike="noStrike" kern="1200" baseline="0" dirty="0">
                <a:solidFill>
                  <a:schemeClr val="tx1"/>
                </a:solidFill>
                <a:latin typeface="+mn-lt"/>
                <a:ea typeface="+mn-ea"/>
                <a:cs typeface="+mn-cs"/>
              </a:rPr>
              <a:t>33. Requires the Department of Child Safety to destroy all court, juvenile probation and ADJC records that are in the Department of Child Safety's possession and that were produced in the delinquency or incorrigibility matter within six months after receiving a notification from the superior court that a person's juvenile delinquency or incorrigibility records were destroyed. </a:t>
            </a:r>
          </a:p>
          <a:p>
            <a:r>
              <a:rPr lang="en-US" sz="1200" b="0" i="0" u="none" strike="noStrike" kern="1200" baseline="0" dirty="0">
                <a:solidFill>
                  <a:schemeClr val="tx1"/>
                </a:solidFill>
                <a:latin typeface="+mn-lt"/>
                <a:ea typeface="+mn-ea"/>
                <a:cs typeface="+mn-cs"/>
              </a:rPr>
              <a:t>34. Requires the juvenile court to retain jurisdiction after a juvenile's 18th birthday for the purpose of designating an undesignated felony offense as a misdemeanor or felony, including after the adjudication is set aside. </a:t>
            </a:r>
          </a:p>
          <a:p>
            <a:r>
              <a:rPr lang="en-US" sz="1200" b="0" i="0" u="none" strike="noStrike" kern="1200" baseline="0" dirty="0">
                <a:solidFill>
                  <a:schemeClr val="tx1"/>
                </a:solidFill>
                <a:latin typeface="+mn-lt"/>
                <a:ea typeface="+mn-ea"/>
                <a:cs typeface="+mn-cs"/>
              </a:rPr>
              <a:t>35. Makes technical and conforming changes. </a:t>
            </a:r>
          </a:p>
          <a:p>
            <a:r>
              <a:rPr lang="en-US" sz="1200" b="0" i="0" u="none" strike="noStrike" kern="1200" baseline="0" dirty="0">
                <a:solidFill>
                  <a:schemeClr val="tx1"/>
                </a:solidFill>
                <a:latin typeface="+mn-lt"/>
                <a:ea typeface="+mn-ea"/>
                <a:cs typeface="+mn-cs"/>
              </a:rPr>
              <a:t>36. Becomes effective on the general effective date. </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pPr marL="0" indent="0">
              <a:buNone/>
            </a:pPr>
            <a:endParaRPr lang="en-US" sz="2000" b="0"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0A3C37BE-C303-496D-B5CD-85F2937540FC}" type="slidenum">
              <a:rPr lang="en-US" smtClean="0"/>
              <a:t>10</a:t>
            </a:fld>
            <a:endParaRPr lang="en-US"/>
          </a:p>
        </p:txBody>
      </p:sp>
    </p:spTree>
    <p:extLst>
      <p:ext uri="{BB962C8B-B14F-4D97-AF65-F5344CB8AC3E}">
        <p14:creationId xmlns:p14="http://schemas.microsoft.com/office/powerpoint/2010/main" val="28777319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1. Requires the court to inform a person in writing of his or her right to the restoration of civil rights at the time of sentencing. </a:t>
            </a:r>
          </a:p>
          <a:p>
            <a:r>
              <a:rPr lang="en-US" sz="1200" b="0" i="0" u="none" strike="noStrike" kern="1200" baseline="0" dirty="0">
                <a:solidFill>
                  <a:schemeClr val="tx1"/>
                </a:solidFill>
                <a:latin typeface="+mn-lt"/>
                <a:ea typeface="+mn-ea"/>
                <a:cs typeface="+mn-cs"/>
              </a:rPr>
              <a:t>2. Removes the requirement that a first-time offender pay all fines imposed prior to having his or her civil rights automatically restored. </a:t>
            </a:r>
          </a:p>
          <a:p>
            <a:r>
              <a:rPr lang="en-US" sz="1200" b="0" i="0" u="none" strike="noStrike" kern="1200" baseline="0" dirty="0">
                <a:solidFill>
                  <a:schemeClr val="tx1"/>
                </a:solidFill>
                <a:latin typeface="+mn-lt"/>
                <a:ea typeface="+mn-ea"/>
                <a:cs typeface="+mn-cs"/>
              </a:rPr>
              <a:t>3. Stipulates that a first-time offender who is entitled to the restoration of civil rights does not need to file an application for the restoration of civil rights. </a:t>
            </a:r>
          </a:p>
          <a:p>
            <a:r>
              <a:rPr lang="en-US" sz="1200" b="0" i="0" u="none" strike="noStrike" kern="1200" baseline="0" dirty="0">
                <a:solidFill>
                  <a:schemeClr val="tx1"/>
                </a:solidFill>
                <a:latin typeface="+mn-lt"/>
                <a:ea typeface="+mn-ea"/>
                <a:cs typeface="+mn-cs"/>
              </a:rPr>
              <a:t>4. Allows a person's attorney or probation officer to file an application for the restoration of civil rights on behalf of the person. </a:t>
            </a:r>
          </a:p>
          <a:p>
            <a:r>
              <a:rPr lang="en-US" sz="1200" b="0" i="0" u="none" strike="noStrike" kern="1200" baseline="0" dirty="0">
                <a:solidFill>
                  <a:schemeClr val="tx1"/>
                </a:solidFill>
                <a:latin typeface="+mn-lt"/>
                <a:ea typeface="+mn-ea"/>
                <a:cs typeface="+mn-cs"/>
              </a:rPr>
              <a:t>5. Prohibits a court clerk from charging a filing fee for an application for civil rights restoration. </a:t>
            </a:r>
          </a:p>
          <a:p>
            <a:r>
              <a:rPr lang="en-US" sz="1200" b="0" i="0" u="none" strike="noStrike" kern="1200" baseline="0" dirty="0">
                <a:solidFill>
                  <a:schemeClr val="tx1"/>
                </a:solidFill>
                <a:latin typeface="+mn-lt"/>
                <a:ea typeface="+mn-ea"/>
                <a:cs typeface="+mn-cs"/>
              </a:rPr>
              <a:t>6. Requires the court to state in writing its reasons for denying an application for the restoration of a person's civil rights. </a:t>
            </a:r>
          </a:p>
          <a:p>
            <a:r>
              <a:rPr lang="en-US" sz="1200" b="0" i="0" u="none" strike="noStrike" kern="1200" baseline="0" dirty="0">
                <a:solidFill>
                  <a:schemeClr val="tx1"/>
                </a:solidFill>
                <a:latin typeface="+mn-lt"/>
                <a:ea typeface="+mn-ea"/>
                <a:cs typeface="+mn-cs"/>
              </a:rPr>
              <a:t>7. Grants a victim the right to be present and heard at any proceeding in which a defendant, whose civil rights restoration is discretionary with the court, files an application for the restoration of civil rights. </a:t>
            </a:r>
          </a:p>
          <a:p>
            <a:r>
              <a:rPr lang="en-US" sz="1200" b="0" i="0" u="none" strike="noStrike" kern="1200" baseline="0" dirty="0">
                <a:solidFill>
                  <a:schemeClr val="tx1"/>
                </a:solidFill>
                <a:latin typeface="+mn-lt"/>
                <a:ea typeface="+mn-ea"/>
                <a:cs typeface="+mn-cs"/>
              </a:rPr>
              <a:t>8. Requires a prosecutor to provide a victim with notice of the defendant's application and the victim's rights, if the victim makes a request for postconviction notice. </a:t>
            </a:r>
          </a:p>
          <a:p>
            <a:r>
              <a:rPr lang="en-US" sz="1200" b="0" i="0" u="none" strike="noStrike" kern="1200" baseline="0" dirty="0">
                <a:solidFill>
                  <a:schemeClr val="tx1"/>
                </a:solidFill>
                <a:latin typeface="+mn-lt"/>
                <a:ea typeface="+mn-ea"/>
                <a:cs typeface="+mn-cs"/>
              </a:rPr>
              <a:t>9. Requires the court clerk to notify the Department of Public Safety (DPS) if the court restores the person's civil rights, including whether a person's right to possess a firearm is restored. </a:t>
            </a:r>
          </a:p>
          <a:p>
            <a:r>
              <a:rPr lang="en-US" sz="1200" b="0" i="0" u="none" strike="noStrike" kern="1200" baseline="0" dirty="0">
                <a:solidFill>
                  <a:schemeClr val="tx1"/>
                </a:solidFill>
                <a:latin typeface="+mn-lt"/>
                <a:ea typeface="+mn-ea"/>
                <a:cs typeface="+mn-cs"/>
              </a:rPr>
              <a:t>10. Requires DPS to update a person's criminal history with an annotation that the civil rights have been restored and any exceptions ordered. </a:t>
            </a:r>
          </a:p>
          <a:p>
            <a:r>
              <a:rPr lang="en-US" sz="1200" b="0" i="0" u="none" strike="noStrike" kern="1200" baseline="0" dirty="0">
                <a:solidFill>
                  <a:schemeClr val="tx1"/>
                </a:solidFill>
                <a:latin typeface="+mn-lt"/>
                <a:ea typeface="+mn-ea"/>
                <a:cs typeface="+mn-cs"/>
              </a:rPr>
              <a:t>11. Prohibits DPS from redacting or removing any part of a person's record. </a:t>
            </a:r>
          </a:p>
          <a:p>
            <a:r>
              <a:rPr lang="en-US" sz="1200" b="0" i="0" u="none" strike="noStrike" kern="1200" baseline="0" dirty="0">
                <a:solidFill>
                  <a:schemeClr val="tx1"/>
                </a:solidFill>
                <a:latin typeface="+mn-lt"/>
                <a:ea typeface="+mn-ea"/>
                <a:cs typeface="+mn-cs"/>
              </a:rPr>
              <a:t>12. Stipulates that the restoration of a person's civil rights does not preclude DPS or the Board of Fingerprinting from considering the person's conviction when evaluating an application for a fingerprint clearance card. </a:t>
            </a:r>
          </a:p>
          <a:p>
            <a:r>
              <a:rPr lang="en-US" sz="1200" b="0" i="0" u="none" strike="noStrike" kern="1200" baseline="0" dirty="0">
                <a:solidFill>
                  <a:schemeClr val="tx1"/>
                </a:solidFill>
                <a:latin typeface="+mn-lt"/>
                <a:ea typeface="+mn-ea"/>
                <a:cs typeface="+mn-cs"/>
              </a:rPr>
              <a:t>13. Defines </a:t>
            </a:r>
            <a:r>
              <a:rPr lang="en-US" sz="1200" b="0" i="1" u="none" strike="noStrike" kern="1200" baseline="0" dirty="0">
                <a:solidFill>
                  <a:schemeClr val="tx1"/>
                </a:solidFill>
                <a:latin typeface="+mn-lt"/>
                <a:ea typeface="+mn-ea"/>
                <a:cs typeface="+mn-cs"/>
              </a:rPr>
              <a:t>final discharge</a:t>
            </a:r>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14. Makes technical and conforming changes. </a:t>
            </a:r>
          </a:p>
          <a:p>
            <a:r>
              <a:rPr lang="en-US" sz="1200" b="0" i="0" u="none" strike="noStrike" kern="1200" baseline="0" dirty="0">
                <a:solidFill>
                  <a:schemeClr val="tx1"/>
                </a:solidFill>
                <a:latin typeface="+mn-lt"/>
                <a:ea typeface="+mn-ea"/>
                <a:cs typeface="+mn-cs"/>
              </a:rPr>
              <a:t>15. Becomes effective on the general effective date.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11</a:t>
            </a:fld>
            <a:endParaRPr lang="en-US"/>
          </a:p>
        </p:txBody>
      </p:sp>
    </p:spTree>
    <p:extLst>
      <p:ext uri="{BB962C8B-B14F-4D97-AF65-F5344CB8AC3E}">
        <p14:creationId xmlns:p14="http://schemas.microsoft.com/office/powerpoint/2010/main" val="1975253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2B9795-92DC-40DC-A1CA-9A4B349D7824}" type="datetimeFigureOut">
              <a:rPr lang="en-US" smtClean="0"/>
              <a:pPr/>
              <a:t>7/17/2019</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54DE5-C571-48E8-A5BC-B369434E2F44}"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65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2B9795-92DC-40DC-A1CA-9A4B349D7824}" type="datetimeFigureOut">
              <a:rPr lang="en-US" smtClean="0"/>
              <a:t>7/17/2019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2847341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2B9795-92DC-40DC-A1CA-9A4B349D7824}" type="datetimeFigureOut">
              <a:rPr lang="en-US" smtClean="0"/>
              <a:t>7/17/2019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274907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Tree>
    <p:extLst>
      <p:ext uri="{BB962C8B-B14F-4D97-AF65-F5344CB8AC3E}">
        <p14:creationId xmlns:p14="http://schemas.microsoft.com/office/powerpoint/2010/main" val="1825162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2B9795-92DC-40DC-A1CA-9A4B349D7824}" type="datetimeFigureOut">
              <a:rPr lang="en-US" smtClean="0"/>
              <a:t>7/17/2019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1463668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2B9795-92DC-40DC-A1CA-9A4B349D7824}" type="datetimeFigureOut">
              <a:rPr lang="en-US" smtClean="0"/>
              <a:t>7/17/2019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54DE5-C571-48E8-A5BC-B369434E2F4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2756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2B9795-92DC-40DC-A1CA-9A4B349D7824}" type="datetimeFigureOut">
              <a:rPr lang="en-US" smtClean="0"/>
              <a:t>7/17/2019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3865998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2B9795-92DC-40DC-A1CA-9A4B349D7824}" type="datetimeFigureOut">
              <a:rPr lang="en-US" smtClean="0"/>
              <a:t>7/17/2019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2796939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2B9795-92DC-40DC-A1CA-9A4B349D7824}" type="datetimeFigureOut">
              <a:rPr lang="en-US" smtClean="0"/>
              <a:t>7/17/2019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1090656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02B9795-92DC-40DC-A1CA-9A4B349D7824}" type="datetimeFigureOut">
              <a:rPr lang="en-US" smtClean="0"/>
              <a:t>7/17/2019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91142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02B9795-92DC-40DC-A1CA-9A4B349D7824}" type="datetimeFigureOut">
              <a:rPr lang="en-US" smtClean="0"/>
              <a:t>7/17/2019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FF54DE5-C571-48E8-A5BC-B369434E2F44}" type="slidenum">
              <a:rPr lang="en-US" smtClean="0"/>
              <a:t>‹#›</a:t>
            </a:fld>
            <a:endParaRPr lang="en-US"/>
          </a:p>
        </p:txBody>
      </p:sp>
    </p:spTree>
    <p:extLst>
      <p:ext uri="{BB962C8B-B14F-4D97-AF65-F5344CB8AC3E}">
        <p14:creationId xmlns:p14="http://schemas.microsoft.com/office/powerpoint/2010/main" val="1202091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02B9795-92DC-40DC-A1CA-9A4B349D7824}" type="datetimeFigureOut">
              <a:rPr lang="en-US" smtClean="0"/>
              <a:t>7/17/2019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F54DE5-C571-48E8-A5BC-B369434E2F44}" type="slidenum">
              <a:rPr lang="en-US" smtClean="0"/>
              <a:t>‹#›</a:t>
            </a:fld>
            <a:endParaRPr lang="en-US"/>
          </a:p>
        </p:txBody>
      </p:sp>
    </p:spTree>
    <p:extLst>
      <p:ext uri="{BB962C8B-B14F-4D97-AF65-F5344CB8AC3E}">
        <p14:creationId xmlns:p14="http://schemas.microsoft.com/office/powerpoint/2010/main" val="2930935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02B9795-92DC-40DC-A1CA-9A4B349D7824}" type="datetimeFigureOut">
              <a:rPr lang="en-US" smtClean="0"/>
              <a:pPr/>
              <a:t>7/17/2019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FF54DE5-C571-48E8-A5BC-B369434E2F44}"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965607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ajinweb/csd/ASU.ht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www.azcourts.gov/courtservices/Automation-Services-Unit/Statewide-Standard-Violation-Code-Table" TargetMode="External"/><Relationship Id="rId5" Type="http://schemas.openxmlformats.org/officeDocument/2006/relationships/hyperlink" Target="http://ajinweb/ajacscms/Default.htm" TargetMode="External"/><Relationship Id="rId4" Type="http://schemas.openxmlformats.org/officeDocument/2006/relationships/hyperlink" Target="http://www.azcourts.gov/courtservices/Automation-Services-Unit"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azcourts.gov/legislativeupdate/Home.aspx" TargetMode="External"/><Relationship Id="rId7" Type="http://schemas.openxmlformats.org/officeDocument/2006/relationships/hyperlink" Target="https://www.azcapitolreports.com/pahistories2.cfm"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 Id="rId6" Type="http://schemas.openxmlformats.org/officeDocument/2006/relationships/hyperlink" Target="http://www.azcjc.gov/acjc.web/default.aspx" TargetMode="External"/><Relationship Id="rId5" Type="http://schemas.openxmlformats.org/officeDocument/2006/relationships/hyperlink" Target="http://www.azsos.gov/" TargetMode="External"/><Relationship Id="rId4" Type="http://schemas.openxmlformats.org/officeDocument/2006/relationships/hyperlink" Target="http://www.azleg.gov/"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mailto:mcluff@courts.az.gov"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mailto:bpeterson@courts.az.gov" TargetMode="External"/><Relationship Id="rId5" Type="http://schemas.openxmlformats.org/officeDocument/2006/relationships/hyperlink" Target="mailto:AMMay@courts.az.gov" TargetMode="External"/><Relationship Id="rId4" Type="http://schemas.openxmlformats.org/officeDocument/2006/relationships/hyperlink" Target="mailto:vjimenez@courts.az.gov"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azleg.gov/viewdocument/?docName=https://www.azleg.gov/ars/11/00445.ht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83696" y="4999569"/>
            <a:ext cx="10113264" cy="822960"/>
          </a:xfrm>
        </p:spPr>
        <p:txBody>
          <a:bodyPr anchor="ctr"/>
          <a:lstStyle/>
          <a:p>
            <a:r>
              <a:rPr lang="en-US" dirty="0"/>
              <a:t>Legislative Updates 2019</a:t>
            </a:r>
          </a:p>
        </p:txBody>
      </p:sp>
      <p:pic>
        <p:nvPicPr>
          <p:cNvPr id="4" name="Picture Placeholder 3" descr="Open book on table, blurred shelves of books in background"/>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t="19646" b="19646"/>
          <a:stretch>
            <a:fillRect/>
          </a:stretch>
        </p:blipFill>
        <p:spPr/>
      </p:pic>
      <p:sp>
        <p:nvSpPr>
          <p:cNvPr id="7" name="Subtitle 6"/>
          <p:cNvSpPr>
            <a:spLocks noGrp="1"/>
          </p:cNvSpPr>
          <p:nvPr>
            <p:ph type="body" sz="half" idx="2"/>
          </p:nvPr>
        </p:nvSpPr>
        <p:spPr>
          <a:xfrm>
            <a:off x="8685041" y="5113869"/>
            <a:ext cx="10113264" cy="594360"/>
          </a:xfrm>
        </p:spPr>
        <p:txBody>
          <a:bodyPr>
            <a:noAutofit/>
          </a:bodyPr>
          <a:lstStyle/>
          <a:p>
            <a:r>
              <a:rPr lang="en-US" sz="2000" dirty="0"/>
              <a:t>Automation Services Division</a:t>
            </a:r>
          </a:p>
          <a:p>
            <a:r>
              <a:rPr lang="en-US" sz="2000" dirty="0"/>
              <a:t>Court Services Division </a:t>
            </a:r>
          </a:p>
          <a:p>
            <a:r>
              <a:rPr lang="en-US" sz="2000" dirty="0"/>
              <a:t>Arizona Supreme Court</a:t>
            </a:r>
          </a:p>
          <a:p>
            <a:r>
              <a:rPr lang="en-US" sz="2000" dirty="0"/>
              <a:t>July 2019</a:t>
            </a:r>
          </a:p>
        </p:txBody>
      </p:sp>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1EB04-564E-439F-B2C1-525E1781BF4E}"/>
              </a:ext>
            </a:extLst>
          </p:cNvPr>
          <p:cNvSpPr>
            <a:spLocks noGrp="1"/>
          </p:cNvSpPr>
          <p:nvPr>
            <p:ph type="title"/>
          </p:nvPr>
        </p:nvSpPr>
        <p:spPr/>
        <p:txBody>
          <a:bodyPr>
            <a:normAutofit fontScale="90000"/>
          </a:bodyPr>
          <a:lstStyle/>
          <a:p>
            <a:r>
              <a:rPr lang="en-US" dirty="0"/>
              <a:t>CHAPTER 125, HB2055: JUVENILE COURT; JURISDICTION; UNDESIGNATED FELONY</a:t>
            </a:r>
          </a:p>
        </p:txBody>
      </p:sp>
      <p:sp>
        <p:nvSpPr>
          <p:cNvPr id="3" name="Content Placeholder 2">
            <a:extLst>
              <a:ext uri="{FF2B5EF4-FFF2-40B4-BE49-F238E27FC236}">
                <a16:creationId xmlns:a16="http://schemas.microsoft.com/office/drawing/2014/main" id="{B32C598B-682E-4322-8F11-42EDE8443151}"/>
              </a:ext>
            </a:extLst>
          </p:cNvPr>
          <p:cNvSpPr>
            <a:spLocks noGrp="1"/>
          </p:cNvSpPr>
          <p:nvPr>
            <p:ph idx="1"/>
          </p:nvPr>
        </p:nvSpPr>
        <p:spPr>
          <a:xfrm>
            <a:off x="1097280" y="1845734"/>
            <a:ext cx="10058400" cy="4023360"/>
          </a:xfrm>
        </p:spPr>
        <p:txBody>
          <a:bodyPr>
            <a:normAutofit fontScale="92500" lnSpcReduction="20000"/>
          </a:bodyPr>
          <a:lstStyle/>
          <a:p>
            <a:pPr marL="0" indent="0">
              <a:buNone/>
            </a:pPr>
            <a:r>
              <a:rPr lang="en-US" dirty="0"/>
              <a:t>The juvenile court is required to retain jurisdiction after a juvenile's 18th birthday for the purpose of designating an undesignated felony offense as a misdemeanor or felony, including after an adjudication is set aside. The clerk of the court may not charge a filing fee for an application to set aside adjudication and must forward a copy of the application to the county attorney.  If the court grants an application to set aside an adjudication, any remaining unpaid monetary obligation continues to be owed until paid. </a:t>
            </a:r>
          </a:p>
          <a:p>
            <a:pPr marL="0" indent="0">
              <a:buNone/>
            </a:pPr>
            <a:r>
              <a:rPr lang="en-US" dirty="0"/>
              <a:t>Factors the court may consider when determining whether to set aside an adjudication for a person who has been adjudicated delinquent or incorrigible include:</a:t>
            </a:r>
          </a:p>
          <a:p>
            <a:pPr marL="457200" indent="-457200">
              <a:buClrTx/>
              <a:buAutoNum type="arabicPeriod"/>
            </a:pPr>
            <a:r>
              <a:rPr lang="en-US" dirty="0">
                <a:highlight>
                  <a:srgbClr val="FFFF00"/>
                </a:highlight>
                <a:latin typeface="Calibri" panose="020F0502020204030204" pitchFamily="34" charset="0"/>
                <a:cs typeface="Calibri" panose="020F0502020204030204" pitchFamily="34" charset="0"/>
              </a:rPr>
              <a:t>The nature and circumstances of the offense on which the adjudication is based.</a:t>
            </a:r>
          </a:p>
          <a:p>
            <a:pPr marL="457200" indent="-457200">
              <a:buClrTx/>
              <a:buAutoNum type="arabicPeriod"/>
            </a:pPr>
            <a:r>
              <a:rPr lang="en-US" dirty="0">
                <a:highlight>
                  <a:srgbClr val="FFFF00"/>
                </a:highlight>
                <a:latin typeface="Calibri" panose="020F0502020204030204" pitchFamily="34" charset="0"/>
                <a:cs typeface="Calibri" panose="020F0502020204030204" pitchFamily="34" charset="0"/>
              </a:rPr>
              <a:t>Whether the person has been convicted of a felony offense.</a:t>
            </a:r>
          </a:p>
          <a:p>
            <a:pPr marL="457200" indent="-457200">
              <a:buClrTx/>
              <a:buAutoNum type="arabicPeriod"/>
            </a:pPr>
            <a:r>
              <a:rPr lang="en-US" dirty="0">
                <a:highlight>
                  <a:srgbClr val="FFFF00"/>
                </a:highlight>
                <a:latin typeface="Calibri" panose="020F0502020204030204" pitchFamily="34" charset="0"/>
                <a:cs typeface="Calibri" panose="020F0502020204030204" pitchFamily="34" charset="0"/>
              </a:rPr>
              <a:t>Whether the person has any pending criminal charges.</a:t>
            </a:r>
          </a:p>
          <a:p>
            <a:pPr marL="457200" indent="-457200">
              <a:buClrTx/>
              <a:buAutoNum type="arabicPeriod"/>
            </a:pPr>
            <a:r>
              <a:rPr lang="en-US" dirty="0">
                <a:highlight>
                  <a:srgbClr val="FFFF00"/>
                </a:highlight>
                <a:latin typeface="Calibri" panose="020F0502020204030204" pitchFamily="34" charset="0"/>
                <a:cs typeface="Calibri" panose="020F0502020204030204" pitchFamily="34" charset="0"/>
              </a:rPr>
              <a:t>The victim’s input.</a:t>
            </a:r>
          </a:p>
          <a:p>
            <a:pPr marL="457200" indent="-457200">
              <a:buClrTx/>
              <a:buAutoNum type="arabicPeriod"/>
            </a:pPr>
            <a:r>
              <a:rPr lang="en-US" dirty="0">
                <a:highlight>
                  <a:srgbClr val="FFFF00"/>
                </a:highlight>
                <a:latin typeface="Calibri" panose="020F0502020204030204" pitchFamily="34" charset="0"/>
                <a:cs typeface="Calibri" panose="020F0502020204030204" pitchFamily="34" charset="0"/>
              </a:rPr>
              <a:t>Any other factor that is relevant to the application.</a:t>
            </a:r>
          </a:p>
          <a:p>
            <a:endParaRPr lang="en-US" dirty="0"/>
          </a:p>
          <a:p>
            <a:endParaRPr lang="en-US" dirty="0"/>
          </a:p>
        </p:txBody>
      </p:sp>
    </p:spTree>
    <p:extLst>
      <p:ext uri="{BB962C8B-B14F-4D97-AF65-F5344CB8AC3E}">
        <p14:creationId xmlns:p14="http://schemas.microsoft.com/office/powerpoint/2010/main" val="585282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916A7-390A-4700-8F8E-9D79BF5F74C7}"/>
              </a:ext>
            </a:extLst>
          </p:cNvPr>
          <p:cNvSpPr>
            <a:spLocks noGrp="1"/>
          </p:cNvSpPr>
          <p:nvPr>
            <p:ph type="title"/>
          </p:nvPr>
        </p:nvSpPr>
        <p:spPr/>
        <p:txBody>
          <a:bodyPr>
            <a:normAutofit fontScale="90000"/>
          </a:bodyPr>
          <a:lstStyle/>
          <a:p>
            <a:r>
              <a:rPr lang="en-US" dirty="0"/>
              <a:t>CHAPTER 149, HB2080: CIVIL RIGHTS RESTORATION; APPLICATION; PROCEDURES</a:t>
            </a:r>
          </a:p>
        </p:txBody>
      </p:sp>
      <p:sp>
        <p:nvSpPr>
          <p:cNvPr id="3" name="Content Placeholder 2">
            <a:extLst>
              <a:ext uri="{FF2B5EF4-FFF2-40B4-BE49-F238E27FC236}">
                <a16:creationId xmlns:a16="http://schemas.microsoft.com/office/drawing/2014/main" id="{2E24CCB8-76F9-430F-B71D-B6EA627BE761}"/>
              </a:ext>
            </a:extLst>
          </p:cNvPr>
          <p:cNvSpPr>
            <a:spLocks noGrp="1"/>
          </p:cNvSpPr>
          <p:nvPr>
            <p:ph idx="1"/>
          </p:nvPr>
        </p:nvSpPr>
        <p:spPr>
          <a:xfrm>
            <a:off x="1097280" y="1737360"/>
            <a:ext cx="10058400" cy="4023360"/>
          </a:xfrm>
        </p:spPr>
        <p:txBody>
          <a:bodyPr>
            <a:normAutofit fontScale="92500" lnSpcReduction="10000"/>
          </a:bodyPr>
          <a:lstStyle/>
          <a:p>
            <a:pPr>
              <a:buFont typeface="Arial" panose="020B0604020202020204" pitchFamily="34" charset="0"/>
              <a:buChar char="•"/>
            </a:pPr>
            <a:r>
              <a:rPr lang="en-US" dirty="0"/>
              <a:t>Permits a first-time felon to obtain automatic restoration of civil rights upon final discharge, even if the person has outstanding fines, etc., other than victim restitution. </a:t>
            </a:r>
          </a:p>
          <a:p>
            <a:pPr>
              <a:buFont typeface="Arial" panose="020B0604020202020204" pitchFamily="34" charset="0"/>
              <a:buChar char="•"/>
            </a:pPr>
            <a:r>
              <a:rPr lang="en-US" dirty="0"/>
              <a:t>Requires the court to inform a person upon final discharge of the right to have civil rights restored.</a:t>
            </a:r>
          </a:p>
          <a:p>
            <a:pPr>
              <a:buFont typeface="Arial" panose="020B0604020202020204" pitchFamily="34" charset="0"/>
              <a:buChar char="•"/>
            </a:pPr>
            <a:r>
              <a:rPr lang="en-US" dirty="0"/>
              <a:t>Prohibits the clerk from charging a filing fee for an application to restore civil rights.</a:t>
            </a:r>
          </a:p>
          <a:p>
            <a:pPr>
              <a:buFont typeface="Arial" panose="020B0604020202020204" pitchFamily="34" charset="0"/>
              <a:buChar char="•"/>
            </a:pPr>
            <a:r>
              <a:rPr lang="en-US" dirty="0"/>
              <a:t>Requires the clerk to forward a copy of the application to the county attorney.</a:t>
            </a:r>
          </a:p>
          <a:p>
            <a:pPr>
              <a:buFont typeface="Arial" panose="020B0604020202020204" pitchFamily="34" charset="0"/>
              <a:buChar char="•"/>
            </a:pPr>
            <a:r>
              <a:rPr lang="en-US" dirty="0"/>
              <a:t>Requires the clerk to notify the Department of Public Safety (DPS) of any restored civil or gun rights.</a:t>
            </a:r>
          </a:p>
          <a:p>
            <a:pPr>
              <a:buFont typeface="Arial" panose="020B0604020202020204" pitchFamily="34" charset="0"/>
              <a:buChar char="•"/>
            </a:pPr>
            <a:r>
              <a:rPr lang="en-US" dirty="0"/>
              <a:t>Court is required to explain in writing its reasons for denying an application to restore civil rights.</a:t>
            </a:r>
          </a:p>
          <a:p>
            <a:pPr>
              <a:buFont typeface="Arial" panose="020B0604020202020204" pitchFamily="34" charset="0"/>
              <a:buChar char="•"/>
            </a:pPr>
            <a:r>
              <a:rPr lang="en-US" dirty="0"/>
              <a:t>Person who is convicted of a dangerous offense, serious offense or a violence or aggravated offense is prohibited from filing for the restoration of the right to possess or carry a firearm.  </a:t>
            </a:r>
          </a:p>
          <a:p>
            <a:pPr>
              <a:buFont typeface="Arial" panose="020B0604020202020204" pitchFamily="34" charset="0"/>
              <a:buChar char="•"/>
            </a:pPr>
            <a:r>
              <a:rPr lang="en-US" dirty="0"/>
              <a:t> Defines </a:t>
            </a:r>
            <a:r>
              <a:rPr lang="en-US" i="1" dirty="0"/>
              <a:t>final discharge</a:t>
            </a:r>
            <a:r>
              <a:rPr lang="en-US" dirty="0"/>
              <a:t> as the completion of probation or the receipt of an absolute discharge from the Arizona Department of Corrections or the United States Bureau of Prisons.</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53155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7C3B3-454A-4888-8B4C-D30D3F17E5FC}"/>
              </a:ext>
            </a:extLst>
          </p:cNvPr>
          <p:cNvSpPr>
            <a:spLocks noGrp="1"/>
          </p:cNvSpPr>
          <p:nvPr>
            <p:ph type="title"/>
          </p:nvPr>
        </p:nvSpPr>
        <p:spPr/>
        <p:txBody>
          <a:bodyPr/>
          <a:lstStyle/>
          <a:p>
            <a:r>
              <a:rPr lang="en-US" dirty="0"/>
              <a:t>CHAPTER 153, HB2366: MOTOR VEHICLE ACCIDENTS; RESTRICTED LICENSE</a:t>
            </a:r>
          </a:p>
        </p:txBody>
      </p:sp>
      <p:sp>
        <p:nvSpPr>
          <p:cNvPr id="3" name="Content Placeholder 2">
            <a:extLst>
              <a:ext uri="{FF2B5EF4-FFF2-40B4-BE49-F238E27FC236}">
                <a16:creationId xmlns:a16="http://schemas.microsoft.com/office/drawing/2014/main" id="{58D3A895-AA77-4069-9B70-C6CBA5394533}"/>
              </a:ext>
            </a:extLst>
          </p:cNvPr>
          <p:cNvSpPr>
            <a:spLocks noGrp="1"/>
          </p:cNvSpPr>
          <p:nvPr>
            <p:ph idx="1"/>
          </p:nvPr>
        </p:nvSpPr>
        <p:spPr/>
        <p:txBody>
          <a:bodyPr/>
          <a:lstStyle/>
          <a:p>
            <a:pPr>
              <a:buFont typeface="Arial" panose="020B0604020202020204" pitchFamily="34" charset="0"/>
              <a:buChar char="•"/>
            </a:pPr>
            <a:r>
              <a:rPr lang="en-US" dirty="0">
                <a:highlight>
                  <a:srgbClr val="FFFF00"/>
                </a:highlight>
              </a:rPr>
              <a:t>Requires a court to either suspend or restrict the person's driving privilege for a first violation of causing serious physical injury or death by a moving traffic violation as follows:</a:t>
            </a:r>
          </a:p>
          <a:p>
            <a:pPr>
              <a:buFont typeface="Arial" panose="020B0604020202020204" pitchFamily="34" charset="0"/>
              <a:buChar char="•"/>
            </a:pPr>
            <a:r>
              <a:rPr lang="en-US" dirty="0">
                <a:highlight>
                  <a:srgbClr val="FFFF00"/>
                </a:highlight>
              </a:rPr>
              <a:t>For at least 90 days and no more than 180 days if the violation results in serious physical injury. </a:t>
            </a:r>
          </a:p>
          <a:p>
            <a:pPr marL="201168" lvl="1" indent="0">
              <a:buNone/>
            </a:pPr>
            <a:r>
              <a:rPr lang="en-US" dirty="0">
                <a:highlight>
                  <a:srgbClr val="FFFF00"/>
                </a:highlight>
              </a:rPr>
              <a:t>or </a:t>
            </a:r>
          </a:p>
          <a:p>
            <a:pPr>
              <a:buFont typeface="Arial" panose="020B0604020202020204" pitchFamily="34" charset="0"/>
              <a:buChar char="•"/>
            </a:pPr>
            <a:r>
              <a:rPr lang="en-US" dirty="0">
                <a:highlight>
                  <a:srgbClr val="FFFF00"/>
                </a:highlight>
              </a:rPr>
              <a:t>For at least 180 days and up to one year if the violation results in death. </a:t>
            </a:r>
          </a:p>
          <a:p>
            <a:pPr>
              <a:buFont typeface="Arial" panose="020B0604020202020204" pitchFamily="34" charset="0"/>
              <a:buChar char="•"/>
            </a:pPr>
            <a:r>
              <a:rPr lang="en-US" dirty="0">
                <a:highlight>
                  <a:srgbClr val="FFFF00"/>
                </a:highlight>
              </a:rPr>
              <a:t>Court action to be submitted to MVD via modified manual abstract.</a:t>
            </a:r>
          </a:p>
        </p:txBody>
      </p:sp>
    </p:spTree>
    <p:extLst>
      <p:ext uri="{BB962C8B-B14F-4D97-AF65-F5344CB8AC3E}">
        <p14:creationId xmlns:p14="http://schemas.microsoft.com/office/powerpoint/2010/main" val="400677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E8996-E25C-447B-8581-3AE2924A1A21}"/>
              </a:ext>
            </a:extLst>
          </p:cNvPr>
          <p:cNvSpPr>
            <a:spLocks noGrp="1"/>
          </p:cNvSpPr>
          <p:nvPr>
            <p:ph type="title"/>
          </p:nvPr>
        </p:nvSpPr>
        <p:spPr/>
        <p:txBody>
          <a:bodyPr/>
          <a:lstStyle/>
          <a:p>
            <a:r>
              <a:rPr lang="en-US" dirty="0"/>
              <a:t>CHAPTER 179, HB2602: MULTIPLE SENTENCES FOR IMPRISONMENT</a:t>
            </a:r>
          </a:p>
        </p:txBody>
      </p:sp>
      <p:sp>
        <p:nvSpPr>
          <p:cNvPr id="3" name="Content Placeholder 2">
            <a:extLst>
              <a:ext uri="{FF2B5EF4-FFF2-40B4-BE49-F238E27FC236}">
                <a16:creationId xmlns:a16="http://schemas.microsoft.com/office/drawing/2014/main" id="{893C397C-E1DA-4C70-9CA7-586202CE780C}"/>
              </a:ext>
            </a:extLst>
          </p:cNvPr>
          <p:cNvSpPr>
            <a:spLocks noGrp="1"/>
          </p:cNvSpPr>
          <p:nvPr>
            <p:ph idx="1"/>
          </p:nvPr>
        </p:nvSpPr>
        <p:spPr/>
        <p:txBody>
          <a:bodyPr/>
          <a:lstStyle/>
          <a:p>
            <a:pPr>
              <a:buFont typeface="Arial" panose="020B0604020202020204" pitchFamily="34" charset="0"/>
              <a:buChar char="•"/>
            </a:pPr>
            <a:r>
              <a:rPr lang="en-US" dirty="0"/>
              <a:t>If multiple sentences of imprisonment are imposed on a person at the same time, the sentence or sentences imposed by the court are permitted to run consecutively or concurrently, as determined by the court. Previously, multiple sentences were required to run consecutively unless the court expressly directed otherwise.</a:t>
            </a:r>
          </a:p>
        </p:txBody>
      </p:sp>
    </p:spTree>
    <p:extLst>
      <p:ext uri="{BB962C8B-B14F-4D97-AF65-F5344CB8AC3E}">
        <p14:creationId xmlns:p14="http://schemas.microsoft.com/office/powerpoint/2010/main" val="1997805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DD6B0-EAB6-4752-B1FB-EDD2A6E20080}"/>
              </a:ext>
            </a:extLst>
          </p:cNvPr>
          <p:cNvSpPr>
            <a:spLocks noGrp="1"/>
          </p:cNvSpPr>
          <p:nvPr>
            <p:ph type="title"/>
          </p:nvPr>
        </p:nvSpPr>
        <p:spPr/>
        <p:txBody>
          <a:bodyPr/>
          <a:lstStyle/>
          <a:p>
            <a:r>
              <a:rPr lang="en-US" dirty="0"/>
              <a:t>CHAPTER 202, HB2151: SATISFACTION OF JUDGMENT; JUSTICE COURTS</a:t>
            </a:r>
          </a:p>
        </p:txBody>
      </p:sp>
      <p:sp>
        <p:nvSpPr>
          <p:cNvPr id="3" name="Content Placeholder 2">
            <a:extLst>
              <a:ext uri="{FF2B5EF4-FFF2-40B4-BE49-F238E27FC236}">
                <a16:creationId xmlns:a16="http://schemas.microsoft.com/office/drawing/2014/main" id="{63B0F891-33D0-4B09-9E70-72956CFA24E4}"/>
              </a:ext>
            </a:extLst>
          </p:cNvPr>
          <p:cNvSpPr>
            <a:spLocks noGrp="1"/>
          </p:cNvSpPr>
          <p:nvPr>
            <p:ph idx="1"/>
          </p:nvPr>
        </p:nvSpPr>
        <p:spPr/>
        <p:txBody>
          <a:bodyPr/>
          <a:lstStyle/>
          <a:p>
            <a:pPr fontAlgn="t">
              <a:buFont typeface="Arial" panose="020B0604020202020204" pitchFamily="34" charset="0"/>
              <a:buChar char="•"/>
            </a:pPr>
            <a:r>
              <a:rPr lang="en-US" dirty="0"/>
              <a:t>The prevailing party is required to file a satisfaction of judgment in the superior court or justice court within 40 days after a judgment has been paid in full. The prevailing party is required to file a satisfaction of judgment in small claims court within 30 days after a judgment has been paid in full. If the prevailing part fails to do so or cannot be located, the opposing party is authorized to file a motion to compel satisfaction of the judgment. A judge or justice of the peace may hold a hearing on the motion to compel satisfaction of the judgment and may compel the moving party to post a bond with the court in the amount of the judgment. </a:t>
            </a:r>
          </a:p>
          <a:p>
            <a:pPr fontAlgn="t">
              <a:buFont typeface="Arial" panose="020B0604020202020204" pitchFamily="34" charset="0"/>
              <a:buChar char="•"/>
            </a:pPr>
            <a:r>
              <a:rPr lang="en-US" dirty="0"/>
              <a:t>New Event Code for LJ Courts- 5638: MOTION TO COMPEL</a:t>
            </a:r>
          </a:p>
          <a:p>
            <a:endParaRPr lang="en-US" dirty="0"/>
          </a:p>
        </p:txBody>
      </p:sp>
    </p:spTree>
    <p:extLst>
      <p:ext uri="{BB962C8B-B14F-4D97-AF65-F5344CB8AC3E}">
        <p14:creationId xmlns:p14="http://schemas.microsoft.com/office/powerpoint/2010/main" val="3479469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23">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6" name="Straight Connector 25">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8" name="Rectangle 2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892168"/>
          </a:xfrm>
        </p:spPr>
        <p:txBody>
          <a:bodyPr vert="horz" lIns="91440" tIns="45720" rIns="91440" bIns="45720" rtlCol="0" anchor="b">
            <a:normAutofit/>
          </a:bodyPr>
          <a:lstStyle/>
          <a:p>
            <a:r>
              <a:rPr lang="en-US"/>
              <a:t>Delayed Effective Bills</a:t>
            </a:r>
          </a:p>
        </p:txBody>
      </p:sp>
    </p:spTree>
    <p:extLst>
      <p:ext uri="{BB962C8B-B14F-4D97-AF65-F5344CB8AC3E}">
        <p14:creationId xmlns:p14="http://schemas.microsoft.com/office/powerpoint/2010/main" val="1038849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6E1E6-77BB-422F-B833-CFC8BC44E963}"/>
              </a:ext>
            </a:extLst>
          </p:cNvPr>
          <p:cNvSpPr>
            <a:spLocks noGrp="1"/>
          </p:cNvSpPr>
          <p:nvPr>
            <p:ph type="title"/>
          </p:nvPr>
        </p:nvSpPr>
        <p:spPr/>
        <p:txBody>
          <a:bodyPr>
            <a:normAutofit fontScale="90000"/>
          </a:bodyPr>
          <a:lstStyle/>
          <a:p>
            <a:r>
              <a:rPr lang="en-US" dirty="0"/>
              <a:t>CHAPTER 118, SB1250: INJUNCTION AGAINST HARASSMENT; SEXUAL VIOLENCE</a:t>
            </a:r>
          </a:p>
        </p:txBody>
      </p:sp>
      <p:sp>
        <p:nvSpPr>
          <p:cNvPr id="3" name="Content Placeholder 2">
            <a:extLst>
              <a:ext uri="{FF2B5EF4-FFF2-40B4-BE49-F238E27FC236}">
                <a16:creationId xmlns:a16="http://schemas.microsoft.com/office/drawing/2014/main" id="{EF1C4EE0-27F2-48CD-8C0F-FF3AC5134D5C}"/>
              </a:ext>
            </a:extLst>
          </p:cNvPr>
          <p:cNvSpPr>
            <a:spLocks noGrp="1"/>
          </p:cNvSpPr>
          <p:nvPr>
            <p:ph idx="1"/>
          </p:nvPr>
        </p:nvSpPr>
        <p:spPr/>
        <p:txBody>
          <a:bodyPr/>
          <a:lstStyle/>
          <a:p>
            <a:pPr>
              <a:buFont typeface="Arial" panose="020B0604020202020204" pitchFamily="34" charset="0"/>
              <a:buChar char="•"/>
            </a:pPr>
            <a:r>
              <a:rPr lang="en-US" dirty="0"/>
              <a:t>For the purpose of statute governing injunctions against harassment, the definition of “harassment” is expanded to include one or more acts of “sexual violence” (defined elsewhere in statute). Fees for service of process are prohibited from being charged for a petition for an injunction against harassment that arises out of sexual violence. </a:t>
            </a:r>
          </a:p>
          <a:p>
            <a:pPr>
              <a:buFont typeface="Arial" panose="020B0604020202020204" pitchFamily="34" charset="0"/>
              <a:buChar char="•"/>
            </a:pPr>
            <a:r>
              <a:rPr lang="en-US" dirty="0"/>
              <a:t>Effective January 1, 2020</a:t>
            </a:r>
          </a:p>
        </p:txBody>
      </p:sp>
    </p:spTree>
    <p:extLst>
      <p:ext uri="{BB962C8B-B14F-4D97-AF65-F5344CB8AC3E}">
        <p14:creationId xmlns:p14="http://schemas.microsoft.com/office/powerpoint/2010/main" val="524307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2370" y="605896"/>
            <a:ext cx="3084844" cy="5646208"/>
          </a:xfrm>
        </p:spPr>
        <p:txBody>
          <a:bodyPr anchor="ctr">
            <a:normAutofit/>
          </a:bodyPr>
          <a:lstStyle/>
          <a:p>
            <a:r>
              <a:rPr lang="en-US" sz="3600" dirty="0">
                <a:solidFill>
                  <a:srgbClr val="FFFFFF"/>
                </a:solidFill>
              </a:rPr>
              <a:t>General Update Links</a:t>
            </a:r>
          </a:p>
        </p:txBody>
      </p:sp>
      <p:sp>
        <p:nvSpPr>
          <p:cNvPr id="3" name="Content Placeholder 2"/>
          <p:cNvSpPr>
            <a:spLocks noGrp="1"/>
          </p:cNvSpPr>
          <p:nvPr>
            <p:ph idx="1"/>
          </p:nvPr>
        </p:nvSpPr>
        <p:spPr>
          <a:xfrm>
            <a:off x="4380066" y="605896"/>
            <a:ext cx="6957614" cy="6677025"/>
          </a:xfrm>
        </p:spPr>
        <p:txBody>
          <a:bodyPr anchor="ctr">
            <a:normAutofit/>
          </a:bodyPr>
          <a:lstStyle/>
          <a:p>
            <a:r>
              <a:rPr lang="en-US" dirty="0">
                <a:latin typeface="+mj-lt"/>
              </a:rPr>
              <a:t>AZTEC automation changes may be viewed at the following links: </a:t>
            </a:r>
            <a:r>
              <a:rPr lang="en-US" u="sng" dirty="0">
                <a:latin typeface="+mj-lt"/>
                <a:hlinkClick r:id="rId3"/>
              </a:rPr>
              <a:t>http://ajinweb/csd/ASU.htm</a:t>
            </a:r>
            <a:endParaRPr lang="en-US" dirty="0">
              <a:latin typeface="+mj-lt"/>
            </a:endParaRPr>
          </a:p>
          <a:p>
            <a:pPr marL="0" indent="0">
              <a:buNone/>
            </a:pPr>
            <a:r>
              <a:rPr lang="en-US" dirty="0">
                <a:latin typeface="+mj-lt"/>
              </a:rPr>
              <a:t>  </a:t>
            </a:r>
            <a:r>
              <a:rPr lang="en-US" u="sng" dirty="0">
                <a:latin typeface="+mj-lt"/>
                <a:hlinkClick r:id="rId4"/>
              </a:rPr>
              <a:t>http://www.azcourts.gov/courtservices/Automation-Services-Unit</a:t>
            </a:r>
            <a:r>
              <a:rPr lang="en-US" u="sng" dirty="0">
                <a:latin typeface="+mj-lt"/>
              </a:rPr>
              <a:t> </a:t>
            </a:r>
            <a:r>
              <a:rPr lang="en-US" dirty="0">
                <a:latin typeface="+mj-lt"/>
              </a:rPr>
              <a:t> </a:t>
            </a:r>
          </a:p>
          <a:p>
            <a:r>
              <a:rPr lang="en-US" dirty="0">
                <a:latin typeface="+mj-lt"/>
              </a:rPr>
              <a:t>AJACS automation changes may be viewed at the following link: </a:t>
            </a:r>
            <a:r>
              <a:rPr lang="en-US" u="sng" dirty="0">
                <a:latin typeface="+mj-lt"/>
                <a:hlinkClick r:id="rId5"/>
              </a:rPr>
              <a:t>http://ajinweb/ajacscms/Default.htm</a:t>
            </a:r>
            <a:r>
              <a:rPr lang="en-US" dirty="0">
                <a:latin typeface="+mj-lt"/>
              </a:rPr>
              <a:t> </a:t>
            </a:r>
          </a:p>
          <a:p>
            <a:r>
              <a:rPr lang="en-US" dirty="0">
                <a:latin typeface="+mj-lt"/>
              </a:rPr>
              <a:t>Statewide Standard Violation Code Table: </a:t>
            </a:r>
            <a:r>
              <a:rPr lang="en-US" u="sng" dirty="0">
                <a:latin typeface="+mj-lt"/>
                <a:hlinkClick r:id="rId6"/>
              </a:rPr>
              <a:t>http://www.azcourts.gov/courtservices/Automation-Services-Unit/Statewide-Standard-Violation-Code-Table</a:t>
            </a:r>
            <a:r>
              <a:rPr lang="en-US" dirty="0">
                <a:latin typeface="+mj-lt"/>
              </a:rPr>
              <a:t> </a:t>
            </a:r>
          </a:p>
          <a:p>
            <a:r>
              <a:rPr lang="en-US" b="1" dirty="0">
                <a:highlight>
                  <a:srgbClr val="FFFF00"/>
                </a:highlight>
                <a:latin typeface="+mj-lt"/>
              </a:rPr>
              <a:t>Verify links</a:t>
            </a:r>
          </a:p>
          <a:p>
            <a:endParaRPr lang="en-US" dirty="0"/>
          </a:p>
        </p:txBody>
      </p:sp>
    </p:spTree>
    <p:extLst>
      <p:ext uri="{BB962C8B-B14F-4D97-AF65-F5344CB8AC3E}">
        <p14:creationId xmlns:p14="http://schemas.microsoft.com/office/powerpoint/2010/main" val="750326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3FE9996-7EAC-4679-B37D-C1045F42F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761DF1FE-5CC8-43D2-A76C-93C76EEDE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3" name="Straight Connector 22">
            <a:extLst>
              <a:ext uri="{FF2B5EF4-FFF2-40B4-BE49-F238E27FC236}">
                <a16:creationId xmlns:a16="http://schemas.microsoft.com/office/drawing/2014/main" id="{E161BEBD-A23C-409E-ABC7-73F9EDC02F2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5" name="Rectangle 24">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Rectangle 28">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2370" y="605896"/>
            <a:ext cx="3084844" cy="5646208"/>
          </a:xfrm>
        </p:spPr>
        <p:txBody>
          <a:bodyPr vert="horz" lIns="91440" tIns="45720" rIns="91440" bIns="45720" rtlCol="0" anchor="ctr">
            <a:normAutofit/>
          </a:bodyPr>
          <a:lstStyle/>
          <a:p>
            <a:r>
              <a:rPr lang="en-US" sz="3600">
                <a:solidFill>
                  <a:srgbClr val="FFFFFF"/>
                </a:solidFill>
              </a:rPr>
              <a:t>Additional Resources</a:t>
            </a:r>
          </a:p>
        </p:txBody>
      </p:sp>
      <p:sp>
        <p:nvSpPr>
          <p:cNvPr id="3" name="Content Placeholder 2"/>
          <p:cNvSpPr>
            <a:spLocks noGrp="1"/>
          </p:cNvSpPr>
          <p:nvPr>
            <p:ph idx="4294967295"/>
          </p:nvPr>
        </p:nvSpPr>
        <p:spPr>
          <a:xfrm>
            <a:off x="4566936" y="964834"/>
            <a:ext cx="6413663" cy="5646208"/>
          </a:xfrm>
        </p:spPr>
        <p:txBody>
          <a:bodyPr vert="horz" lIns="0" tIns="45720" rIns="0" bIns="45720" rtlCol="0" anchor="ctr">
            <a:normAutofit/>
          </a:bodyPr>
          <a:lstStyle/>
          <a:p>
            <a:pPr marL="0" indent="0">
              <a:buFont typeface="Calibri" panose="020F0502020204030204" pitchFamily="34" charset="0"/>
              <a:buNone/>
            </a:pPr>
            <a:r>
              <a:rPr lang="en-US" dirty="0">
                <a:latin typeface="+mj-lt"/>
              </a:rPr>
              <a:t>AZ Supreme Court, End-of-Session Legislative Report: </a:t>
            </a:r>
            <a:r>
              <a:rPr lang="en-US" dirty="0">
                <a:latin typeface="+mj-lt"/>
                <a:hlinkClick r:id="rId3"/>
              </a:rPr>
              <a:t>http://www.azcourts.gov/legislativeupdate/Home.aspx</a:t>
            </a:r>
            <a:r>
              <a:rPr lang="en-US" dirty="0">
                <a:latin typeface="+mj-lt"/>
              </a:rPr>
              <a:t> </a:t>
            </a:r>
            <a:br>
              <a:rPr lang="en-US" dirty="0">
                <a:latin typeface="+mj-lt"/>
              </a:rPr>
            </a:br>
            <a:br>
              <a:rPr lang="en-US" dirty="0">
                <a:latin typeface="+mj-lt"/>
              </a:rPr>
            </a:br>
            <a:r>
              <a:rPr lang="en-US" dirty="0">
                <a:latin typeface="+mj-lt"/>
              </a:rPr>
              <a:t>Arizona State Legislature: </a:t>
            </a:r>
            <a:r>
              <a:rPr lang="en-US" dirty="0">
                <a:latin typeface="+mj-lt"/>
                <a:hlinkClick r:id="rId4"/>
              </a:rPr>
              <a:t>http://www.azleg.gov</a:t>
            </a:r>
            <a:r>
              <a:rPr lang="en-US" dirty="0">
                <a:latin typeface="+mj-lt"/>
              </a:rPr>
              <a:t> </a:t>
            </a:r>
          </a:p>
          <a:p>
            <a:pPr marL="0" indent="0">
              <a:buFont typeface="Calibri" panose="020F0502020204030204" pitchFamily="34" charset="0"/>
              <a:buNone/>
            </a:pPr>
            <a:r>
              <a:rPr lang="en-US" dirty="0">
                <a:latin typeface="+mj-lt"/>
              </a:rPr>
              <a:t>Arizona Secretary of State: </a:t>
            </a:r>
            <a:r>
              <a:rPr lang="en-US" dirty="0">
                <a:latin typeface="+mj-lt"/>
                <a:hlinkClick r:id="rId5"/>
              </a:rPr>
              <a:t>http://www.azsos.gov/</a:t>
            </a:r>
            <a:r>
              <a:rPr lang="en-US" dirty="0">
                <a:latin typeface="+mj-lt"/>
              </a:rPr>
              <a:t> </a:t>
            </a:r>
            <a:br>
              <a:rPr lang="en-US" dirty="0">
                <a:latin typeface="+mj-lt"/>
              </a:rPr>
            </a:br>
            <a:br>
              <a:rPr lang="en-US" dirty="0">
                <a:latin typeface="+mj-lt"/>
              </a:rPr>
            </a:br>
            <a:r>
              <a:rPr lang="en-US" dirty="0">
                <a:latin typeface="+mj-lt"/>
              </a:rPr>
              <a:t>Arizona Criminal Justice Commission: </a:t>
            </a:r>
            <a:r>
              <a:rPr lang="en-US" dirty="0">
                <a:latin typeface="+mj-lt"/>
                <a:hlinkClick r:id="rId6"/>
              </a:rPr>
              <a:t>http://www.azcjc.gov/acjc.web/default.aspx</a:t>
            </a:r>
            <a:r>
              <a:rPr lang="en-US" dirty="0">
                <a:latin typeface="+mj-lt"/>
              </a:rPr>
              <a:t> </a:t>
            </a:r>
            <a:br>
              <a:rPr lang="en-US" dirty="0">
                <a:latin typeface="+mj-lt"/>
              </a:rPr>
            </a:br>
            <a:br>
              <a:rPr lang="en-US" dirty="0">
                <a:latin typeface="+mj-lt"/>
              </a:rPr>
            </a:br>
            <a:r>
              <a:rPr lang="en-US" dirty="0">
                <a:latin typeface="+mj-lt"/>
              </a:rPr>
              <a:t>LOLA Public Access: </a:t>
            </a:r>
            <a:r>
              <a:rPr lang="en-US" dirty="0">
                <a:latin typeface="+mj-lt"/>
                <a:hlinkClick r:id="rId7"/>
              </a:rPr>
              <a:t>https://www.azcapitolreports.com/pahistories2.cfm</a:t>
            </a:r>
            <a:br>
              <a:rPr lang="en-US" dirty="0"/>
            </a:br>
            <a:br>
              <a:rPr lang="en-US" dirty="0"/>
            </a:br>
            <a:endParaRPr lang="en-US" dirty="0"/>
          </a:p>
        </p:txBody>
      </p:sp>
    </p:spTree>
    <p:extLst>
      <p:ext uri="{BB962C8B-B14F-4D97-AF65-F5344CB8AC3E}">
        <p14:creationId xmlns:p14="http://schemas.microsoft.com/office/powerpoint/2010/main" val="1400955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2370" y="605896"/>
            <a:ext cx="3084844" cy="5646208"/>
          </a:xfrm>
        </p:spPr>
        <p:txBody>
          <a:bodyPr anchor="ctr">
            <a:normAutofit/>
          </a:bodyPr>
          <a:lstStyle/>
          <a:p>
            <a:r>
              <a:rPr lang="en-US" sz="3600" dirty="0">
                <a:solidFill>
                  <a:srgbClr val="FFFFFF"/>
                </a:solidFill>
              </a:rPr>
              <a:t>Questions?</a:t>
            </a:r>
          </a:p>
        </p:txBody>
      </p:sp>
      <p:sp>
        <p:nvSpPr>
          <p:cNvPr id="8" name="Content Placeholder 7"/>
          <p:cNvSpPr>
            <a:spLocks noGrp="1"/>
          </p:cNvSpPr>
          <p:nvPr>
            <p:ph idx="1"/>
          </p:nvPr>
        </p:nvSpPr>
        <p:spPr>
          <a:xfrm>
            <a:off x="4742016" y="605896"/>
            <a:ext cx="6413663" cy="5646208"/>
          </a:xfrm>
        </p:spPr>
        <p:txBody>
          <a:bodyPr anchor="ctr">
            <a:normAutofit/>
          </a:bodyPr>
          <a:lstStyle/>
          <a:p>
            <a:pPr marL="0" indent="0">
              <a:lnSpc>
                <a:spcPct val="100000"/>
              </a:lnSpc>
              <a:spcAft>
                <a:spcPts val="0"/>
              </a:spcAft>
              <a:buNone/>
            </a:pPr>
            <a:r>
              <a:rPr lang="en-US" dirty="0">
                <a:highlight>
                  <a:srgbClr val="FFFF00"/>
                </a:highlight>
                <a:latin typeface="+mj-lt"/>
              </a:rPr>
              <a:t>If you have questions related to these bills or changes to    AZTEC, please contact Melanie Cluff at </a:t>
            </a:r>
            <a:r>
              <a:rPr lang="en-US" dirty="0">
                <a:highlight>
                  <a:srgbClr val="FFFF00"/>
                </a:highlight>
                <a:latin typeface="+mj-lt"/>
                <a:hlinkClick r:id="rId3"/>
              </a:rPr>
              <a:t>mcluff@courts.az.gov</a:t>
            </a:r>
            <a:r>
              <a:rPr lang="en-US" dirty="0">
                <a:highlight>
                  <a:srgbClr val="FFFF00"/>
                </a:highlight>
                <a:latin typeface="+mj-lt"/>
              </a:rPr>
              <a:t>  or Vanessa Jimenez at </a:t>
            </a:r>
            <a:r>
              <a:rPr lang="en-US" dirty="0">
                <a:highlight>
                  <a:srgbClr val="FFFF00"/>
                </a:highlight>
                <a:latin typeface="+mj-lt"/>
                <a:hlinkClick r:id="rId4"/>
              </a:rPr>
              <a:t>vjimenez</a:t>
            </a:r>
            <a:r>
              <a:rPr lang="en-US" u="sng" dirty="0">
                <a:highlight>
                  <a:srgbClr val="FFFF00"/>
                </a:highlight>
                <a:latin typeface="+mj-lt"/>
                <a:hlinkClick r:id="rId4"/>
              </a:rPr>
              <a:t>@courts.az.gov</a:t>
            </a:r>
            <a:r>
              <a:rPr lang="en-US" u="sng" dirty="0">
                <a:highlight>
                  <a:srgbClr val="FFFF00"/>
                </a:highlight>
                <a:latin typeface="+mj-lt"/>
              </a:rPr>
              <a:t>.</a:t>
            </a:r>
          </a:p>
          <a:p>
            <a:pPr marL="0" indent="0">
              <a:buNone/>
            </a:pPr>
            <a:endParaRPr lang="en-US" dirty="0">
              <a:highlight>
                <a:srgbClr val="FFFF00"/>
              </a:highlight>
              <a:latin typeface="+mj-lt"/>
            </a:endParaRPr>
          </a:p>
          <a:p>
            <a:pPr marL="0" indent="0">
              <a:buNone/>
            </a:pPr>
            <a:r>
              <a:rPr lang="en-US" dirty="0">
                <a:latin typeface="+mj-lt"/>
              </a:rPr>
              <a:t>Questions regarding the changes to LJ AJACS should be directed to Adele May at </a:t>
            </a:r>
            <a:r>
              <a:rPr lang="en-US" u="sng" dirty="0">
                <a:latin typeface="+mj-lt"/>
                <a:hlinkClick r:id="rId5"/>
              </a:rPr>
              <a:t>AMMay@courts.az.gov</a:t>
            </a:r>
            <a:r>
              <a:rPr lang="en-US" dirty="0">
                <a:latin typeface="+mj-lt"/>
              </a:rPr>
              <a:t>. </a:t>
            </a:r>
          </a:p>
          <a:p>
            <a:pPr marL="0" indent="0">
              <a:buNone/>
            </a:pPr>
            <a:r>
              <a:rPr lang="en-US" dirty="0">
                <a:latin typeface="+mj-lt"/>
              </a:rPr>
              <a:t>Questions regarding the changes to GJ AJACS should be directed to Beth Peterson at </a:t>
            </a:r>
            <a:r>
              <a:rPr lang="en-US" dirty="0">
                <a:latin typeface="+mj-lt"/>
                <a:hlinkClick r:id="rId6"/>
              </a:rPr>
              <a:t>bpeterson@courts.az.gov</a:t>
            </a:r>
            <a:r>
              <a:rPr lang="en-US" dirty="0">
                <a:latin typeface="+mj-lt"/>
              </a:rPr>
              <a:t>. </a:t>
            </a:r>
          </a:p>
        </p:txBody>
      </p:sp>
      <p:sp>
        <p:nvSpPr>
          <p:cNvPr id="6" name="Slide Number Placeholder 5"/>
          <p:cNvSpPr>
            <a:spLocks noGrp="1"/>
          </p:cNvSpPr>
          <p:nvPr>
            <p:ph type="sldNum" sz="quarter" idx="12"/>
          </p:nvPr>
        </p:nvSpPr>
        <p:spPr>
          <a:xfrm>
            <a:off x="10123055" y="6459785"/>
            <a:ext cx="1089428" cy="365125"/>
          </a:xfrm>
        </p:spPr>
        <p:txBody>
          <a:bodyPr>
            <a:normAutofit/>
          </a:bodyPr>
          <a:lstStyle/>
          <a:p>
            <a:pPr>
              <a:spcAft>
                <a:spcPts val="600"/>
              </a:spcAft>
            </a:pPr>
            <a:fld id="{9406C47B-AF1C-4FF5-97AE-F178ACE3F07B}" type="slidenum">
              <a:rPr lang="en-US">
                <a:solidFill>
                  <a:schemeClr val="tx2"/>
                </a:solidFill>
              </a:rPr>
              <a:pPr>
                <a:spcAft>
                  <a:spcPts val="600"/>
                </a:spcAft>
              </a:pPr>
              <a:t>19</a:t>
            </a:fld>
            <a:endParaRPr lang="en-US">
              <a:solidFill>
                <a:schemeClr val="tx2"/>
              </a:solidFill>
            </a:endParaRPr>
          </a:p>
        </p:txBody>
      </p:sp>
    </p:spTree>
    <p:extLst>
      <p:ext uri="{BB962C8B-B14F-4D97-AF65-F5344CB8AC3E}">
        <p14:creationId xmlns:p14="http://schemas.microsoft.com/office/powerpoint/2010/main" val="2736247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Title 12"/>
          <p:cNvSpPr>
            <a:spLocks noGrp="1"/>
          </p:cNvSpPr>
          <p:nvPr>
            <p:ph type="title"/>
          </p:nvPr>
        </p:nvSpPr>
        <p:spPr>
          <a:xfrm>
            <a:off x="492370" y="516835"/>
            <a:ext cx="3084844" cy="5772840"/>
          </a:xfrm>
        </p:spPr>
        <p:txBody>
          <a:bodyPr anchor="ctr">
            <a:normAutofit/>
          </a:bodyPr>
          <a:lstStyle/>
          <a:p>
            <a:r>
              <a:rPr lang="en-US" sz="3600" dirty="0">
                <a:solidFill>
                  <a:srgbClr val="FFFFFF"/>
                </a:solidFill>
              </a:rPr>
              <a:t>Legislative </a:t>
            </a:r>
            <a:r>
              <a:rPr lang="en-US" sz="3600">
                <a:solidFill>
                  <a:srgbClr val="FFFFFF"/>
                </a:solidFill>
              </a:rPr>
              <a:t>Update 2019</a:t>
            </a:r>
            <a:endParaRPr lang="en-US" sz="3600" dirty="0">
              <a:solidFill>
                <a:srgbClr val="FFFFFF"/>
              </a:solidFill>
            </a:endParaRPr>
          </a:p>
        </p:txBody>
      </p:sp>
      <p:graphicFrame>
        <p:nvGraphicFramePr>
          <p:cNvPr id="16" name="Content Placeholder 13">
            <a:extLst>
              <a:ext uri="{FF2B5EF4-FFF2-40B4-BE49-F238E27FC236}">
                <a16:creationId xmlns:a16="http://schemas.microsoft.com/office/drawing/2014/main" id="{D1796D32-BCD5-4542-A96A-5C1CB61673FC}"/>
              </a:ext>
            </a:extLst>
          </p:cNvPr>
          <p:cNvGraphicFramePr>
            <a:graphicFrameLocks noGrp="1"/>
          </p:cNvGraphicFramePr>
          <p:nvPr>
            <p:ph idx="1"/>
            <p:extLst>
              <p:ext uri="{D42A27DB-BD31-4B8C-83A1-F6EECF244321}">
                <p14:modId xmlns:p14="http://schemas.microsoft.com/office/powerpoint/2010/main" val="1044068535"/>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23">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6" name="Straight Connector 25">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8" name="Rectangle 2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892168"/>
          </a:xfrm>
        </p:spPr>
        <p:txBody>
          <a:bodyPr vert="horz" lIns="91440" tIns="45720" rIns="91440" bIns="45720" rtlCol="0" anchor="b">
            <a:normAutofit/>
          </a:bodyPr>
          <a:lstStyle/>
          <a:p>
            <a:r>
              <a:rPr lang="en-US" sz="7200" dirty="0"/>
              <a:t>Emergency Effective Bills</a:t>
            </a:r>
          </a:p>
        </p:txBody>
      </p:sp>
    </p:spTree>
    <p:extLst>
      <p:ext uri="{BB962C8B-B14F-4D97-AF65-F5344CB8AC3E}">
        <p14:creationId xmlns:p14="http://schemas.microsoft.com/office/powerpoint/2010/main" val="132884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0DED8D-F42C-476E-8685-5907579E8E9A}"/>
              </a:ext>
            </a:extLst>
          </p:cNvPr>
          <p:cNvSpPr>
            <a:spLocks noGrp="1"/>
          </p:cNvSpPr>
          <p:nvPr>
            <p:ph type="title"/>
          </p:nvPr>
        </p:nvSpPr>
        <p:spPr>
          <a:xfrm>
            <a:off x="1097280" y="286603"/>
            <a:ext cx="10058400" cy="1450757"/>
          </a:xfrm>
        </p:spPr>
        <p:txBody>
          <a:bodyPr>
            <a:normAutofit/>
          </a:bodyPr>
          <a:lstStyle/>
          <a:p>
            <a:r>
              <a:rPr lang="en-US" b="1" dirty="0"/>
              <a:t>CHAPTER 5, SB1003:</a:t>
            </a:r>
            <a:r>
              <a:rPr lang="en-US" dirty="0"/>
              <a:t> </a:t>
            </a:r>
            <a:r>
              <a:rPr lang="en-US" b="1" dirty="0"/>
              <a:t>INDUSTRIAL HEMP; LICENSING; EFFECTIVE DATE</a:t>
            </a:r>
            <a:endParaRPr lang="en-US" dirty="0"/>
          </a:p>
        </p:txBody>
      </p:sp>
      <p:sp>
        <p:nvSpPr>
          <p:cNvPr id="5" name="Content Placeholder 4">
            <a:extLst>
              <a:ext uri="{FF2B5EF4-FFF2-40B4-BE49-F238E27FC236}">
                <a16:creationId xmlns:a16="http://schemas.microsoft.com/office/drawing/2014/main" id="{197ED959-B4CD-4EB9-99C9-B8598A9C7571}"/>
              </a:ext>
            </a:extLst>
          </p:cNvPr>
          <p:cNvSpPr>
            <a:spLocks noGrp="1"/>
          </p:cNvSpPr>
          <p:nvPr>
            <p:ph idx="1"/>
          </p:nvPr>
        </p:nvSpPr>
        <p:spPr>
          <a:xfrm>
            <a:off x="1097279" y="1845734"/>
            <a:ext cx="10311749" cy="4023360"/>
          </a:xfrm>
        </p:spPr>
        <p:txBody>
          <a:bodyPr>
            <a:normAutofit/>
          </a:bodyPr>
          <a:lstStyle/>
          <a:p>
            <a:r>
              <a:rPr lang="en-US" dirty="0"/>
              <a:t>Expedites the effective date set by Laws 2018, Chapter 287, which authorizes and regulates industrial hemp production, manufacturing, and commerce under the authority of the Department of Agriculture, becomes effective June 1, 2019, instead of August 3, 2019. The Department of Agriculture is required to adopt the initial rules to carry out that legislation by May 31, 2019.  The court automation impact is as follows:</a:t>
            </a:r>
          </a:p>
          <a:p>
            <a:endParaRPr lang="en-US" dirty="0"/>
          </a:p>
        </p:txBody>
      </p:sp>
      <p:graphicFrame>
        <p:nvGraphicFramePr>
          <p:cNvPr id="2" name="Table 1">
            <a:extLst>
              <a:ext uri="{FF2B5EF4-FFF2-40B4-BE49-F238E27FC236}">
                <a16:creationId xmlns:a16="http://schemas.microsoft.com/office/drawing/2014/main" id="{127DD782-BD4B-47C8-9842-B7D1FCEB0CA5}"/>
              </a:ext>
            </a:extLst>
          </p:cNvPr>
          <p:cNvGraphicFramePr>
            <a:graphicFrameLocks noGrp="1"/>
          </p:cNvGraphicFramePr>
          <p:nvPr>
            <p:extLst>
              <p:ext uri="{D42A27DB-BD31-4B8C-83A1-F6EECF244321}">
                <p14:modId xmlns:p14="http://schemas.microsoft.com/office/powerpoint/2010/main" val="3206660015"/>
              </p:ext>
            </p:extLst>
          </p:nvPr>
        </p:nvGraphicFramePr>
        <p:xfrm>
          <a:off x="1228070" y="3504502"/>
          <a:ext cx="8981331" cy="2023843"/>
        </p:xfrm>
        <a:graphic>
          <a:graphicData uri="http://schemas.openxmlformats.org/drawingml/2006/table">
            <a:tbl>
              <a:tblPr firstRow="1" firstCol="1" bandRow="1">
                <a:tableStyleId>{5C22544A-7EE6-4342-B048-85BDC9FD1C3A}</a:tableStyleId>
              </a:tblPr>
              <a:tblGrid>
                <a:gridCol w="1008599">
                  <a:extLst>
                    <a:ext uri="{9D8B030D-6E8A-4147-A177-3AD203B41FA5}">
                      <a16:colId xmlns:a16="http://schemas.microsoft.com/office/drawing/2014/main" val="2898413700"/>
                    </a:ext>
                  </a:extLst>
                </a:gridCol>
                <a:gridCol w="1006678">
                  <a:extLst>
                    <a:ext uri="{9D8B030D-6E8A-4147-A177-3AD203B41FA5}">
                      <a16:colId xmlns:a16="http://schemas.microsoft.com/office/drawing/2014/main" val="279263276"/>
                    </a:ext>
                  </a:extLst>
                </a:gridCol>
                <a:gridCol w="3426353">
                  <a:extLst>
                    <a:ext uri="{9D8B030D-6E8A-4147-A177-3AD203B41FA5}">
                      <a16:colId xmlns:a16="http://schemas.microsoft.com/office/drawing/2014/main" val="1568610281"/>
                    </a:ext>
                  </a:extLst>
                </a:gridCol>
                <a:gridCol w="1988380">
                  <a:extLst>
                    <a:ext uri="{9D8B030D-6E8A-4147-A177-3AD203B41FA5}">
                      <a16:colId xmlns:a16="http://schemas.microsoft.com/office/drawing/2014/main" val="84887430"/>
                    </a:ext>
                  </a:extLst>
                </a:gridCol>
                <a:gridCol w="1551321">
                  <a:extLst>
                    <a:ext uri="{9D8B030D-6E8A-4147-A177-3AD203B41FA5}">
                      <a16:colId xmlns:a16="http://schemas.microsoft.com/office/drawing/2014/main" val="818231445"/>
                    </a:ext>
                  </a:extLst>
                </a:gridCol>
              </a:tblGrid>
              <a:tr h="1002903">
                <a:tc>
                  <a:txBody>
                    <a:bodyPr/>
                    <a:lstStyle/>
                    <a:p>
                      <a:pPr marL="0" marR="0" algn="ctr">
                        <a:lnSpc>
                          <a:spcPct val="115000"/>
                        </a:lnSpc>
                        <a:spcBef>
                          <a:spcPts val="0"/>
                        </a:spcBef>
                        <a:spcAft>
                          <a:spcPts val="0"/>
                        </a:spcAft>
                      </a:pPr>
                      <a:r>
                        <a:rPr lang="en-US" sz="1100">
                          <a:effectLst/>
                        </a:rPr>
                        <a:t>Action</a:t>
                      </a:r>
                      <a:endParaRPr lang="en-US" sz="1100">
                        <a:effectLst/>
                        <a:latin typeface="Calibri" panose="020F0502020204030204" pitchFamily="34" charset="0"/>
                        <a:ea typeface="Calibri" panose="020F0502020204030204" pitchFamily="34" charset="0"/>
                      </a:endParaRPr>
                    </a:p>
                  </a:txBody>
                  <a:tcPr marL="0" marR="0" marT="0" marB="0"/>
                </a:tc>
                <a:tc>
                  <a:txBody>
                    <a:bodyPr/>
                    <a:lstStyle/>
                    <a:p>
                      <a:pPr marL="0" marR="0" algn="ctr">
                        <a:lnSpc>
                          <a:spcPct val="115000"/>
                        </a:lnSpc>
                        <a:spcBef>
                          <a:spcPts val="0"/>
                        </a:spcBef>
                        <a:spcAft>
                          <a:spcPts val="0"/>
                        </a:spcAft>
                      </a:pPr>
                      <a:r>
                        <a:rPr lang="en-US" sz="1100">
                          <a:effectLst/>
                        </a:rPr>
                        <a:t>Violation</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a:effectLst/>
                        </a:rPr>
                        <a:t>Description</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dirty="0">
                          <a:effectLst/>
                        </a:rPr>
                        <a:t>Class</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a:effectLst/>
                        </a:rPr>
                        <a:t>Effective Date</a:t>
                      </a:r>
                      <a:endParaRPr lang="en-US"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3394062110"/>
                  </a:ext>
                </a:extLst>
              </a:tr>
              <a:tr h="510470">
                <a:tc>
                  <a:txBody>
                    <a:bodyPr/>
                    <a:lstStyle/>
                    <a:p>
                      <a:pPr marL="0" marR="0" algn="ctr">
                        <a:lnSpc>
                          <a:spcPct val="115000"/>
                        </a:lnSpc>
                        <a:spcBef>
                          <a:spcPts val="0"/>
                        </a:spcBef>
                        <a:spcAft>
                          <a:spcPts val="0"/>
                        </a:spcAft>
                      </a:pPr>
                      <a:r>
                        <a:rPr lang="en-US" sz="1100">
                          <a:effectLst/>
                        </a:rPr>
                        <a:t>Remove</a:t>
                      </a:r>
                      <a:endParaRPr lang="en-US" sz="1100">
                        <a:effectLst/>
                        <a:latin typeface="Calibri" panose="020F0502020204030204" pitchFamily="34" charset="0"/>
                        <a:ea typeface="Calibri" panose="020F0502020204030204" pitchFamily="34" charset="0"/>
                      </a:endParaRPr>
                    </a:p>
                  </a:txBody>
                  <a:tcPr marL="0" marR="0" marT="0" marB="0"/>
                </a:tc>
                <a:tc>
                  <a:txBody>
                    <a:bodyPr/>
                    <a:lstStyle/>
                    <a:p>
                      <a:pPr marL="0" marR="0" algn="ctr">
                        <a:lnSpc>
                          <a:spcPct val="115000"/>
                        </a:lnSpc>
                        <a:spcBef>
                          <a:spcPts val="0"/>
                        </a:spcBef>
                        <a:spcAft>
                          <a:spcPts val="0"/>
                        </a:spcAft>
                      </a:pPr>
                      <a:r>
                        <a:rPr lang="en-US" sz="1100">
                          <a:effectLst/>
                        </a:rPr>
                        <a:t>3-314A</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a:effectLst/>
                        </a:rPr>
                        <a:t>INDUSTRIAL HEMP LICENSES VIO</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a:effectLst/>
                        </a:rPr>
                        <a:t>M1</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a:effectLst/>
                        </a:rPr>
                        <a:t>8/3/2019</a:t>
                      </a:r>
                      <a:endParaRPr lang="en-US"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3199784487"/>
                  </a:ext>
                </a:extLst>
              </a:tr>
              <a:tr h="510470">
                <a:tc>
                  <a:txBody>
                    <a:bodyPr/>
                    <a:lstStyle/>
                    <a:p>
                      <a:pPr marL="0" marR="0" algn="ctr">
                        <a:lnSpc>
                          <a:spcPct val="115000"/>
                        </a:lnSpc>
                        <a:spcBef>
                          <a:spcPts val="0"/>
                        </a:spcBef>
                        <a:spcAft>
                          <a:spcPts val="0"/>
                        </a:spcAft>
                      </a:pPr>
                      <a:r>
                        <a:rPr lang="en-US" sz="1100">
                          <a:effectLst/>
                        </a:rPr>
                        <a:t>Add</a:t>
                      </a:r>
                      <a:endParaRPr lang="en-US" sz="1100">
                        <a:effectLst/>
                        <a:latin typeface="Calibri" panose="020F0502020204030204" pitchFamily="34" charset="0"/>
                        <a:ea typeface="Calibri" panose="020F0502020204030204" pitchFamily="34" charset="0"/>
                      </a:endParaRPr>
                    </a:p>
                  </a:txBody>
                  <a:tcPr marL="0" marR="0" marT="0" marB="0"/>
                </a:tc>
                <a:tc>
                  <a:txBody>
                    <a:bodyPr/>
                    <a:lstStyle/>
                    <a:p>
                      <a:pPr marL="0" marR="0" algn="ctr">
                        <a:lnSpc>
                          <a:spcPct val="115000"/>
                        </a:lnSpc>
                        <a:spcBef>
                          <a:spcPts val="0"/>
                        </a:spcBef>
                        <a:spcAft>
                          <a:spcPts val="0"/>
                        </a:spcAft>
                      </a:pPr>
                      <a:r>
                        <a:rPr lang="en-US" sz="1100">
                          <a:effectLst/>
                        </a:rPr>
                        <a:t>3-314A</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a:effectLst/>
                        </a:rPr>
                        <a:t>INDUSTRIAL HEMP LICENSES VIO</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a:effectLst/>
                        </a:rPr>
                        <a:t>M1</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dirty="0">
                          <a:effectLst/>
                        </a:rPr>
                        <a:t>6/1/2019</a:t>
                      </a:r>
                      <a:endParaRPr lang="en-US" sz="1100" dirty="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176484546"/>
                  </a:ext>
                </a:extLst>
              </a:tr>
            </a:tbl>
          </a:graphicData>
        </a:graphic>
      </p:graphicFrame>
    </p:spTree>
    <p:extLst>
      <p:ext uri="{BB962C8B-B14F-4D97-AF65-F5344CB8AC3E}">
        <p14:creationId xmlns:p14="http://schemas.microsoft.com/office/powerpoint/2010/main" val="593756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C616C-13FC-404A-9E08-BB559C79BA8B}"/>
              </a:ext>
            </a:extLst>
          </p:cNvPr>
          <p:cNvSpPr>
            <a:spLocks noGrp="1"/>
          </p:cNvSpPr>
          <p:nvPr>
            <p:ph type="title"/>
          </p:nvPr>
        </p:nvSpPr>
        <p:spPr/>
        <p:txBody>
          <a:bodyPr>
            <a:normAutofit fontScale="90000"/>
          </a:bodyPr>
          <a:lstStyle/>
          <a:p>
            <a:r>
              <a:rPr lang="en-US" b="1" dirty="0"/>
              <a:t>CHAPTER 112, HB2318: DRIVING; WIRELESS COMMUNICATION DEVICE; PROHIBITION</a:t>
            </a:r>
            <a:endParaRPr lang="en-US" dirty="0"/>
          </a:p>
        </p:txBody>
      </p:sp>
      <p:sp>
        <p:nvSpPr>
          <p:cNvPr id="3" name="Content Placeholder 2">
            <a:extLst>
              <a:ext uri="{FF2B5EF4-FFF2-40B4-BE49-F238E27FC236}">
                <a16:creationId xmlns:a16="http://schemas.microsoft.com/office/drawing/2014/main" id="{CB4D33BD-FB8E-4F55-8857-8A30EFCA7FFC}"/>
              </a:ext>
            </a:extLst>
          </p:cNvPr>
          <p:cNvSpPr>
            <a:spLocks noGrp="1"/>
          </p:cNvSpPr>
          <p:nvPr>
            <p:ph idx="1"/>
          </p:nvPr>
        </p:nvSpPr>
        <p:spPr>
          <a:xfrm>
            <a:off x="926123" y="1845734"/>
            <a:ext cx="10229557" cy="4426112"/>
          </a:xfrm>
        </p:spPr>
        <p:txBody>
          <a:bodyPr/>
          <a:lstStyle/>
          <a:p>
            <a:r>
              <a:rPr lang="en-US" dirty="0">
                <a:highlight>
                  <a:srgbClr val="FFFF00"/>
                </a:highlight>
              </a:rPr>
              <a:t>Beginning January 1, 2021-</a:t>
            </a:r>
          </a:p>
          <a:p>
            <a:pPr>
              <a:buFont typeface="Arial" panose="020B0604020202020204" pitchFamily="34" charset="0"/>
              <a:buChar char="•"/>
            </a:pPr>
            <a:r>
              <a:rPr lang="en-US" dirty="0">
                <a:highlight>
                  <a:srgbClr val="FFFF00"/>
                </a:highlight>
              </a:rPr>
              <a:t> Prohibits the use of cell phones while driving a vehicle.  Specified exceptions outline permissible use.   </a:t>
            </a:r>
          </a:p>
          <a:p>
            <a:pPr>
              <a:buFont typeface="Arial" panose="020B0604020202020204" pitchFamily="34" charset="0"/>
              <a:buChar char="•"/>
            </a:pPr>
            <a:r>
              <a:rPr lang="en-US" dirty="0">
                <a:highlight>
                  <a:srgbClr val="FFFF00"/>
                </a:highlight>
              </a:rPr>
              <a:t>Prohibits regulation by a local authority of cell phone use while driving. Courts with local violations should submit a remedy for those local codes to be end dated as of 12/31/2020. </a:t>
            </a:r>
          </a:p>
          <a:p>
            <a:pPr marL="0" indent="0">
              <a:buNone/>
            </a:pPr>
            <a:r>
              <a:rPr lang="en-US" dirty="0">
                <a:highlight>
                  <a:srgbClr val="FFFF00"/>
                </a:highlight>
              </a:rPr>
              <a:t>			The court automation impact is as follows:</a:t>
            </a:r>
          </a:p>
          <a:p>
            <a:endParaRPr lang="en-US" dirty="0"/>
          </a:p>
        </p:txBody>
      </p:sp>
      <p:graphicFrame>
        <p:nvGraphicFramePr>
          <p:cNvPr id="4" name="Table 3">
            <a:extLst>
              <a:ext uri="{FF2B5EF4-FFF2-40B4-BE49-F238E27FC236}">
                <a16:creationId xmlns:a16="http://schemas.microsoft.com/office/drawing/2014/main" id="{7CC0EF60-2F6A-42B2-B302-9CB867666E69}"/>
              </a:ext>
            </a:extLst>
          </p:cNvPr>
          <p:cNvGraphicFramePr>
            <a:graphicFrameLocks noGrp="1"/>
          </p:cNvGraphicFramePr>
          <p:nvPr>
            <p:extLst>
              <p:ext uri="{D42A27DB-BD31-4B8C-83A1-F6EECF244321}">
                <p14:modId xmlns:p14="http://schemas.microsoft.com/office/powerpoint/2010/main" val="789654816"/>
              </p:ext>
            </p:extLst>
          </p:nvPr>
        </p:nvGraphicFramePr>
        <p:xfrm>
          <a:off x="1036320" y="4132531"/>
          <a:ext cx="9738806" cy="2139315"/>
        </p:xfrm>
        <a:graphic>
          <a:graphicData uri="http://schemas.openxmlformats.org/drawingml/2006/table">
            <a:tbl>
              <a:tblPr firstRow="1" firstCol="1" bandRow="1">
                <a:tableStyleId>{5C22544A-7EE6-4342-B048-85BDC9FD1C3A}</a:tableStyleId>
              </a:tblPr>
              <a:tblGrid>
                <a:gridCol w="567177">
                  <a:extLst>
                    <a:ext uri="{9D8B030D-6E8A-4147-A177-3AD203B41FA5}">
                      <a16:colId xmlns:a16="http://schemas.microsoft.com/office/drawing/2014/main" val="3913768749"/>
                    </a:ext>
                  </a:extLst>
                </a:gridCol>
                <a:gridCol w="1449686">
                  <a:extLst>
                    <a:ext uri="{9D8B030D-6E8A-4147-A177-3AD203B41FA5}">
                      <a16:colId xmlns:a16="http://schemas.microsoft.com/office/drawing/2014/main" val="2782641682"/>
                    </a:ext>
                  </a:extLst>
                </a:gridCol>
                <a:gridCol w="2053287">
                  <a:extLst>
                    <a:ext uri="{9D8B030D-6E8A-4147-A177-3AD203B41FA5}">
                      <a16:colId xmlns:a16="http://schemas.microsoft.com/office/drawing/2014/main" val="79243993"/>
                    </a:ext>
                  </a:extLst>
                </a:gridCol>
                <a:gridCol w="761787">
                  <a:extLst>
                    <a:ext uri="{9D8B030D-6E8A-4147-A177-3AD203B41FA5}">
                      <a16:colId xmlns:a16="http://schemas.microsoft.com/office/drawing/2014/main" val="909210864"/>
                    </a:ext>
                  </a:extLst>
                </a:gridCol>
                <a:gridCol w="1597493">
                  <a:extLst>
                    <a:ext uri="{9D8B030D-6E8A-4147-A177-3AD203B41FA5}">
                      <a16:colId xmlns:a16="http://schemas.microsoft.com/office/drawing/2014/main" val="4179612774"/>
                    </a:ext>
                  </a:extLst>
                </a:gridCol>
                <a:gridCol w="870889">
                  <a:extLst>
                    <a:ext uri="{9D8B030D-6E8A-4147-A177-3AD203B41FA5}">
                      <a16:colId xmlns:a16="http://schemas.microsoft.com/office/drawing/2014/main" val="2045344878"/>
                    </a:ext>
                  </a:extLst>
                </a:gridCol>
                <a:gridCol w="2438487">
                  <a:extLst>
                    <a:ext uri="{9D8B030D-6E8A-4147-A177-3AD203B41FA5}">
                      <a16:colId xmlns:a16="http://schemas.microsoft.com/office/drawing/2014/main" val="2242959927"/>
                    </a:ext>
                  </a:extLst>
                </a:gridCol>
              </a:tblGrid>
              <a:tr h="190500">
                <a:tc>
                  <a:txBody>
                    <a:bodyPr/>
                    <a:lstStyle/>
                    <a:p>
                      <a:pPr marL="0" marR="0" algn="ctr">
                        <a:lnSpc>
                          <a:spcPct val="115000"/>
                        </a:lnSpc>
                        <a:spcBef>
                          <a:spcPts val="0"/>
                        </a:spcBef>
                        <a:spcAft>
                          <a:spcPts val="0"/>
                        </a:spcAft>
                      </a:pPr>
                      <a:r>
                        <a:rPr lang="en-US" sz="1000">
                          <a:effectLst/>
                        </a:rPr>
                        <a:t>Action</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15000"/>
                        </a:lnSpc>
                        <a:spcBef>
                          <a:spcPts val="0"/>
                        </a:spcBef>
                        <a:spcAft>
                          <a:spcPts val="0"/>
                        </a:spcAft>
                      </a:pPr>
                      <a:r>
                        <a:rPr lang="en-US" sz="1000">
                          <a:effectLst/>
                        </a:rPr>
                        <a:t>Violation</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15000"/>
                        </a:lnSpc>
                        <a:spcBef>
                          <a:spcPts val="0"/>
                        </a:spcBef>
                        <a:spcAft>
                          <a:spcPts val="0"/>
                        </a:spcAft>
                      </a:pPr>
                      <a:r>
                        <a:rPr lang="en-US" sz="1000">
                          <a:effectLst/>
                        </a:rPr>
                        <a:t>Description</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15000"/>
                        </a:lnSpc>
                        <a:spcBef>
                          <a:spcPts val="0"/>
                        </a:spcBef>
                        <a:spcAft>
                          <a:spcPts val="0"/>
                        </a:spcAft>
                      </a:pPr>
                      <a:r>
                        <a:rPr lang="en-US" sz="1000">
                          <a:effectLst/>
                        </a:rPr>
                        <a:t>Class</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15000"/>
                        </a:lnSpc>
                        <a:spcBef>
                          <a:spcPts val="0"/>
                        </a:spcBef>
                        <a:spcAft>
                          <a:spcPts val="0"/>
                        </a:spcAft>
                      </a:pPr>
                      <a:r>
                        <a:rPr lang="en-US" sz="1000">
                          <a:effectLst/>
                        </a:rPr>
                        <a:t>Base Fine</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15000"/>
                        </a:lnSpc>
                        <a:spcBef>
                          <a:spcPts val="0"/>
                        </a:spcBef>
                        <a:spcAft>
                          <a:spcPts val="0"/>
                        </a:spcAft>
                      </a:pPr>
                      <a:r>
                        <a:rPr lang="en-US" sz="1000">
                          <a:effectLst/>
                        </a:rPr>
                        <a:t>Effective Date</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15000"/>
                        </a:lnSpc>
                        <a:spcBef>
                          <a:spcPts val="0"/>
                        </a:spcBef>
                        <a:spcAft>
                          <a:spcPts val="0"/>
                        </a:spcAft>
                      </a:pPr>
                      <a:r>
                        <a:rPr lang="en-US" sz="1000">
                          <a:effectLst/>
                        </a:rPr>
                        <a:t>End Date</a:t>
                      </a:r>
                      <a:endParaRPr lang="en-US" sz="1100">
                        <a:effectLst/>
                        <a:latin typeface="Calibri" panose="020F0502020204030204" pitchFamily="34" charset="0"/>
                        <a:ea typeface="Calibri" panose="020F0502020204030204" pitchFamily="34" charset="0"/>
                      </a:endParaRPr>
                    </a:p>
                  </a:txBody>
                  <a:tcPr marL="0" marR="0" marT="0" marB="0" anchor="b"/>
                </a:tc>
                <a:extLst>
                  <a:ext uri="{0D108BD9-81ED-4DB2-BD59-A6C34878D82A}">
                    <a16:rowId xmlns:a16="http://schemas.microsoft.com/office/drawing/2014/main" val="4086862929"/>
                  </a:ext>
                </a:extLst>
              </a:tr>
              <a:tr h="190500">
                <a:tc>
                  <a:txBody>
                    <a:bodyPr/>
                    <a:lstStyle/>
                    <a:p>
                      <a:pPr marL="0" marR="0" algn="ctr">
                        <a:lnSpc>
                          <a:spcPct val="115000"/>
                        </a:lnSpc>
                        <a:spcBef>
                          <a:spcPts val="0"/>
                        </a:spcBef>
                        <a:spcAft>
                          <a:spcPts val="0"/>
                        </a:spcAft>
                      </a:pPr>
                      <a:r>
                        <a:rPr lang="en-US" sz="1000">
                          <a:effectLst/>
                        </a:rPr>
                        <a:t>Off</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15000"/>
                        </a:lnSpc>
                        <a:spcBef>
                          <a:spcPts val="0"/>
                        </a:spcBef>
                        <a:spcAft>
                          <a:spcPts val="0"/>
                        </a:spcAft>
                      </a:pPr>
                      <a:r>
                        <a:rPr lang="en-US" sz="1000">
                          <a:effectLst/>
                        </a:rPr>
                        <a:t>28-963A</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15000"/>
                        </a:lnSpc>
                        <a:spcBef>
                          <a:spcPts val="0"/>
                        </a:spcBef>
                        <a:spcAft>
                          <a:spcPts val="0"/>
                        </a:spcAft>
                      </a:pPr>
                      <a:r>
                        <a:rPr lang="en-US" sz="1000">
                          <a:effectLst/>
                        </a:rPr>
                        <a:t>VIEW TV WHILE DRIVING A VEH</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15000"/>
                        </a:lnSpc>
                        <a:spcBef>
                          <a:spcPts val="0"/>
                        </a:spcBef>
                        <a:spcAft>
                          <a:spcPts val="0"/>
                        </a:spcAft>
                      </a:pPr>
                      <a:r>
                        <a:rPr lang="en-US" sz="1000">
                          <a:effectLst/>
                        </a:rPr>
                        <a:t>Civil Traffic</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15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15000"/>
                        </a:lnSpc>
                        <a:spcBef>
                          <a:spcPts val="0"/>
                        </a:spcBef>
                        <a:spcAft>
                          <a:spcPts val="0"/>
                        </a:spcAft>
                      </a:pPr>
                      <a:r>
                        <a:rPr lang="en-US" sz="1000">
                          <a:effectLst/>
                        </a:rPr>
                        <a:t>NA</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15000"/>
                        </a:lnSpc>
                        <a:spcBef>
                          <a:spcPts val="0"/>
                        </a:spcBef>
                        <a:spcAft>
                          <a:spcPts val="0"/>
                        </a:spcAft>
                      </a:pPr>
                      <a:r>
                        <a:rPr lang="en-US" sz="1000">
                          <a:effectLst/>
                        </a:rPr>
                        <a:t>4/21/2019</a:t>
                      </a:r>
                      <a:endParaRPr lang="en-US" sz="1100">
                        <a:effectLst/>
                        <a:latin typeface="Calibri" panose="020F0502020204030204" pitchFamily="34" charset="0"/>
                        <a:ea typeface="Calibri" panose="020F0502020204030204" pitchFamily="34" charset="0"/>
                      </a:endParaRPr>
                    </a:p>
                  </a:txBody>
                  <a:tcPr marL="0" marR="0" marT="0" marB="0" anchor="b"/>
                </a:tc>
                <a:extLst>
                  <a:ext uri="{0D108BD9-81ED-4DB2-BD59-A6C34878D82A}">
                    <a16:rowId xmlns:a16="http://schemas.microsoft.com/office/drawing/2014/main" val="1468941642"/>
                  </a:ext>
                </a:extLst>
              </a:tr>
              <a:tr h="190500">
                <a:tc>
                  <a:txBody>
                    <a:bodyPr/>
                    <a:lstStyle/>
                    <a:p>
                      <a:pPr marL="0" marR="0" algn="ctr">
                        <a:lnSpc>
                          <a:spcPct val="105000"/>
                        </a:lnSpc>
                        <a:spcBef>
                          <a:spcPts val="0"/>
                        </a:spcBef>
                        <a:spcAft>
                          <a:spcPts val="0"/>
                        </a:spcAft>
                      </a:pPr>
                      <a:r>
                        <a:rPr lang="en-US" sz="1000">
                          <a:effectLst/>
                        </a:rPr>
                        <a:t>Add</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28-963A1</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VIEW TV WHILE DRIVING A VEH</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Civil Traffic</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4/22/2019</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12/30/2099</a:t>
                      </a:r>
                      <a:endParaRPr lang="en-US" sz="1100">
                        <a:effectLst/>
                        <a:latin typeface="Calibri" panose="020F0502020204030204" pitchFamily="34" charset="0"/>
                        <a:ea typeface="Calibri" panose="020F0502020204030204" pitchFamily="34" charset="0"/>
                      </a:endParaRPr>
                    </a:p>
                  </a:txBody>
                  <a:tcPr marL="0" marR="0" marT="0" marB="0" anchor="b"/>
                </a:tc>
                <a:extLst>
                  <a:ext uri="{0D108BD9-81ED-4DB2-BD59-A6C34878D82A}">
                    <a16:rowId xmlns:a16="http://schemas.microsoft.com/office/drawing/2014/main" val="1015407604"/>
                  </a:ext>
                </a:extLst>
              </a:tr>
              <a:tr h="190500">
                <a:tc>
                  <a:txBody>
                    <a:bodyPr/>
                    <a:lstStyle/>
                    <a:p>
                      <a:pPr marL="0" marR="0" algn="ctr">
                        <a:lnSpc>
                          <a:spcPct val="105000"/>
                        </a:lnSpc>
                        <a:spcBef>
                          <a:spcPts val="0"/>
                        </a:spcBef>
                        <a:spcAft>
                          <a:spcPts val="0"/>
                        </a:spcAft>
                      </a:pPr>
                      <a:r>
                        <a:rPr lang="en-US" sz="1000">
                          <a:effectLst/>
                        </a:rPr>
                        <a:t>Add</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28-963A2</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WATCH VIDEO/MOVIE WHILE DRIVING A VEH</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Civil Traffic</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4/22/2019</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12/30/2099</a:t>
                      </a:r>
                      <a:endParaRPr lang="en-US" sz="1100">
                        <a:effectLst/>
                        <a:latin typeface="Calibri" panose="020F0502020204030204" pitchFamily="34" charset="0"/>
                        <a:ea typeface="Calibri" panose="020F0502020204030204" pitchFamily="34" charset="0"/>
                      </a:endParaRPr>
                    </a:p>
                  </a:txBody>
                  <a:tcPr marL="0" marR="0" marT="0" marB="0" anchor="b"/>
                </a:tc>
                <a:extLst>
                  <a:ext uri="{0D108BD9-81ED-4DB2-BD59-A6C34878D82A}">
                    <a16:rowId xmlns:a16="http://schemas.microsoft.com/office/drawing/2014/main" val="438927689"/>
                  </a:ext>
                </a:extLst>
              </a:tr>
              <a:tr h="190500">
                <a:tc>
                  <a:txBody>
                    <a:bodyPr/>
                    <a:lstStyle/>
                    <a:p>
                      <a:pPr marL="0" marR="0" algn="ctr">
                        <a:lnSpc>
                          <a:spcPct val="105000"/>
                        </a:lnSpc>
                        <a:spcBef>
                          <a:spcPts val="0"/>
                        </a:spcBef>
                        <a:spcAft>
                          <a:spcPts val="0"/>
                        </a:spcAft>
                      </a:pPr>
                      <a:r>
                        <a:rPr lang="en-US" sz="1000">
                          <a:effectLst/>
                        </a:rPr>
                        <a:t>Add</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28-963A3</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RECORD/BROADCAST VIDEO WHILE DRIVING</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Civil Traffic</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 </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4/22/2019</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12/30/2099</a:t>
                      </a:r>
                      <a:endParaRPr lang="en-US" sz="1100">
                        <a:effectLst/>
                        <a:latin typeface="Calibri" panose="020F0502020204030204" pitchFamily="34" charset="0"/>
                        <a:ea typeface="Calibri" panose="020F0502020204030204" pitchFamily="34" charset="0"/>
                      </a:endParaRPr>
                    </a:p>
                  </a:txBody>
                  <a:tcPr marL="0" marR="0" marT="0" marB="0" anchor="b"/>
                </a:tc>
                <a:extLst>
                  <a:ext uri="{0D108BD9-81ED-4DB2-BD59-A6C34878D82A}">
                    <a16:rowId xmlns:a16="http://schemas.microsoft.com/office/drawing/2014/main" val="2567472625"/>
                  </a:ext>
                </a:extLst>
              </a:tr>
              <a:tr h="190500">
                <a:tc>
                  <a:txBody>
                    <a:bodyPr/>
                    <a:lstStyle/>
                    <a:p>
                      <a:pPr marL="0" marR="0" algn="ctr">
                        <a:lnSpc>
                          <a:spcPct val="105000"/>
                        </a:lnSpc>
                        <a:spcBef>
                          <a:spcPts val="0"/>
                        </a:spcBef>
                        <a:spcAft>
                          <a:spcPts val="0"/>
                        </a:spcAft>
                      </a:pPr>
                      <a:r>
                        <a:rPr lang="en-US" sz="1000">
                          <a:effectLst/>
                        </a:rPr>
                        <a:t>Add</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28-914A1A</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OPERATE VEH WHILE USING PORTABLE WIRELESS COMM DEVICE</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Civil Traffic</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1</a:t>
                      </a:r>
                      <a:r>
                        <a:rPr lang="en-US" sz="1000" baseline="30000">
                          <a:effectLst/>
                        </a:rPr>
                        <a:t>st  </a:t>
                      </a:r>
                      <a:r>
                        <a:rPr lang="en-US" sz="1000">
                          <a:effectLst/>
                        </a:rPr>
                        <a:t>-  $75- $149</a:t>
                      </a:r>
                      <a:endParaRPr lang="en-US" sz="1100">
                        <a:effectLst/>
                      </a:endParaRPr>
                    </a:p>
                    <a:p>
                      <a:pPr marL="0" marR="0" algn="ctr">
                        <a:lnSpc>
                          <a:spcPct val="105000"/>
                        </a:lnSpc>
                        <a:spcBef>
                          <a:spcPts val="0"/>
                        </a:spcBef>
                        <a:spcAft>
                          <a:spcPts val="0"/>
                        </a:spcAft>
                      </a:pPr>
                      <a:r>
                        <a:rPr lang="en-US" sz="1000">
                          <a:effectLst/>
                        </a:rPr>
                        <a:t>2</a:t>
                      </a:r>
                      <a:r>
                        <a:rPr lang="en-US" sz="1000" baseline="30000">
                          <a:effectLst/>
                        </a:rPr>
                        <a:t>nd  </a:t>
                      </a:r>
                      <a:r>
                        <a:rPr lang="en-US" sz="1000">
                          <a:effectLst/>
                        </a:rPr>
                        <a:t>- $150 - $250</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1/1/2021</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12/30/2099</a:t>
                      </a:r>
                      <a:endParaRPr lang="en-US" sz="1100">
                        <a:effectLst/>
                        <a:latin typeface="Calibri" panose="020F0502020204030204" pitchFamily="34" charset="0"/>
                        <a:ea typeface="Calibri" panose="020F0502020204030204" pitchFamily="34" charset="0"/>
                      </a:endParaRPr>
                    </a:p>
                  </a:txBody>
                  <a:tcPr marL="0" marR="0" marT="0" marB="0" anchor="b"/>
                </a:tc>
                <a:extLst>
                  <a:ext uri="{0D108BD9-81ED-4DB2-BD59-A6C34878D82A}">
                    <a16:rowId xmlns:a16="http://schemas.microsoft.com/office/drawing/2014/main" val="1564111441"/>
                  </a:ext>
                </a:extLst>
              </a:tr>
              <a:tr h="190500">
                <a:tc>
                  <a:txBody>
                    <a:bodyPr/>
                    <a:lstStyle/>
                    <a:p>
                      <a:pPr marL="0" marR="0" algn="ctr">
                        <a:lnSpc>
                          <a:spcPct val="105000"/>
                        </a:lnSpc>
                        <a:spcBef>
                          <a:spcPts val="0"/>
                        </a:spcBef>
                        <a:spcAft>
                          <a:spcPts val="0"/>
                        </a:spcAft>
                      </a:pPr>
                      <a:r>
                        <a:rPr lang="en-US" sz="1000">
                          <a:effectLst/>
                        </a:rPr>
                        <a:t>Add</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28-914A1B</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OPERATE VEH WHILE USING STAND-ALONE ELECTRONIC DEVICE</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Civil Traffic</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1</a:t>
                      </a:r>
                      <a:r>
                        <a:rPr lang="en-US" sz="1000" baseline="30000">
                          <a:effectLst/>
                        </a:rPr>
                        <a:t>st  </a:t>
                      </a:r>
                      <a:r>
                        <a:rPr lang="en-US" sz="1000">
                          <a:effectLst/>
                        </a:rPr>
                        <a:t>-  $75- $149</a:t>
                      </a:r>
                      <a:endParaRPr lang="en-US" sz="1100">
                        <a:effectLst/>
                      </a:endParaRPr>
                    </a:p>
                    <a:p>
                      <a:pPr marL="0" marR="0" algn="ctr">
                        <a:lnSpc>
                          <a:spcPct val="105000"/>
                        </a:lnSpc>
                        <a:spcBef>
                          <a:spcPts val="0"/>
                        </a:spcBef>
                        <a:spcAft>
                          <a:spcPts val="0"/>
                        </a:spcAft>
                      </a:pPr>
                      <a:r>
                        <a:rPr lang="en-US" sz="1000">
                          <a:effectLst/>
                        </a:rPr>
                        <a:t>2</a:t>
                      </a:r>
                      <a:r>
                        <a:rPr lang="en-US" sz="1000" baseline="30000">
                          <a:effectLst/>
                        </a:rPr>
                        <a:t>nd  </a:t>
                      </a:r>
                      <a:r>
                        <a:rPr lang="en-US" sz="1000">
                          <a:effectLst/>
                        </a:rPr>
                        <a:t>- $150 - $250</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1/1/2021</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12/30/2099</a:t>
                      </a:r>
                      <a:endParaRPr lang="en-US" sz="1100">
                        <a:effectLst/>
                        <a:latin typeface="Calibri" panose="020F0502020204030204" pitchFamily="34" charset="0"/>
                        <a:ea typeface="Calibri" panose="020F0502020204030204" pitchFamily="34" charset="0"/>
                      </a:endParaRPr>
                    </a:p>
                  </a:txBody>
                  <a:tcPr marL="0" marR="0" marT="0" marB="0" anchor="b"/>
                </a:tc>
                <a:extLst>
                  <a:ext uri="{0D108BD9-81ED-4DB2-BD59-A6C34878D82A}">
                    <a16:rowId xmlns:a16="http://schemas.microsoft.com/office/drawing/2014/main" val="2347086544"/>
                  </a:ext>
                </a:extLst>
              </a:tr>
              <a:tr h="190500">
                <a:tc>
                  <a:txBody>
                    <a:bodyPr/>
                    <a:lstStyle/>
                    <a:p>
                      <a:pPr marL="0" marR="0" algn="ctr">
                        <a:lnSpc>
                          <a:spcPct val="105000"/>
                        </a:lnSpc>
                        <a:spcBef>
                          <a:spcPts val="0"/>
                        </a:spcBef>
                        <a:spcAft>
                          <a:spcPts val="0"/>
                        </a:spcAft>
                      </a:pPr>
                      <a:r>
                        <a:rPr lang="en-US" sz="1000">
                          <a:effectLst/>
                        </a:rPr>
                        <a:t>Add</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28-914A2</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OPERATE VEHICLE WHILE TEXTING</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Civil Traffic</a:t>
                      </a:r>
                      <a:endParaRPr lang="en-US" sz="11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lnSpc>
                          <a:spcPct val="105000"/>
                        </a:lnSpc>
                        <a:spcBef>
                          <a:spcPts val="0"/>
                        </a:spcBef>
                        <a:spcAft>
                          <a:spcPts val="0"/>
                        </a:spcAft>
                      </a:pPr>
                      <a:r>
                        <a:rPr lang="en-US" sz="1000">
                          <a:effectLst/>
                        </a:rPr>
                        <a:t>1</a:t>
                      </a:r>
                      <a:r>
                        <a:rPr lang="en-US" sz="1000" baseline="30000">
                          <a:effectLst/>
                        </a:rPr>
                        <a:t>st  </a:t>
                      </a:r>
                      <a:r>
                        <a:rPr lang="en-US" sz="1000">
                          <a:effectLst/>
                        </a:rPr>
                        <a:t>-  $75- $149</a:t>
                      </a:r>
                      <a:endParaRPr lang="en-US" sz="1100">
                        <a:effectLst/>
                      </a:endParaRPr>
                    </a:p>
                    <a:p>
                      <a:pPr marL="0" marR="0" algn="ctr">
                        <a:lnSpc>
                          <a:spcPct val="105000"/>
                        </a:lnSpc>
                        <a:spcBef>
                          <a:spcPts val="0"/>
                        </a:spcBef>
                        <a:spcAft>
                          <a:spcPts val="0"/>
                        </a:spcAft>
                      </a:pPr>
                      <a:r>
                        <a:rPr lang="en-US" sz="1000">
                          <a:effectLst/>
                        </a:rPr>
                        <a:t>2</a:t>
                      </a:r>
                      <a:r>
                        <a:rPr lang="en-US" sz="1000" baseline="30000">
                          <a:effectLst/>
                        </a:rPr>
                        <a:t>nd  </a:t>
                      </a:r>
                      <a:r>
                        <a:rPr lang="en-US" sz="1000">
                          <a:effectLst/>
                        </a:rPr>
                        <a:t>-  $150 - $250</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a:effectLst/>
                        </a:rPr>
                        <a:t>1/1/2021</a:t>
                      </a:r>
                      <a:endParaRPr lang="en-US" sz="1100">
                        <a:effectLst/>
                        <a:latin typeface="Calibri" panose="020F0502020204030204" pitchFamily="34" charset="0"/>
                        <a:ea typeface="Calibri" panose="020F0502020204030204" pitchFamily="34" charset="0"/>
                      </a:endParaRPr>
                    </a:p>
                  </a:txBody>
                  <a:tcPr marL="0" marR="0" marT="0" marB="0" anchor="b"/>
                </a:tc>
                <a:tc>
                  <a:txBody>
                    <a:bodyPr/>
                    <a:lstStyle/>
                    <a:p>
                      <a:pPr marL="0" marR="0" algn="ctr">
                        <a:lnSpc>
                          <a:spcPct val="105000"/>
                        </a:lnSpc>
                        <a:spcBef>
                          <a:spcPts val="0"/>
                        </a:spcBef>
                        <a:spcAft>
                          <a:spcPts val="0"/>
                        </a:spcAft>
                      </a:pPr>
                      <a:r>
                        <a:rPr lang="en-US" sz="1000" dirty="0">
                          <a:effectLst/>
                        </a:rPr>
                        <a:t>12/30/2099</a:t>
                      </a:r>
                      <a:endParaRPr lang="en-US" sz="1100" dirty="0">
                        <a:effectLst/>
                        <a:latin typeface="Calibri" panose="020F0502020204030204" pitchFamily="34" charset="0"/>
                        <a:ea typeface="Calibri" panose="020F0502020204030204" pitchFamily="34" charset="0"/>
                      </a:endParaRPr>
                    </a:p>
                  </a:txBody>
                  <a:tcPr marL="0" marR="0" marT="0" marB="0" anchor="b"/>
                </a:tc>
                <a:extLst>
                  <a:ext uri="{0D108BD9-81ED-4DB2-BD59-A6C34878D82A}">
                    <a16:rowId xmlns:a16="http://schemas.microsoft.com/office/drawing/2014/main" val="1477380548"/>
                  </a:ext>
                </a:extLst>
              </a:tr>
            </a:tbl>
          </a:graphicData>
        </a:graphic>
      </p:graphicFrame>
    </p:spTree>
    <p:extLst>
      <p:ext uri="{BB962C8B-B14F-4D97-AF65-F5344CB8AC3E}">
        <p14:creationId xmlns:p14="http://schemas.microsoft.com/office/powerpoint/2010/main" val="1211348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9" name="Straight Connector 28">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1" name="Rectangle 30">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34">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892168"/>
          </a:xfrm>
        </p:spPr>
        <p:txBody>
          <a:bodyPr vert="horz" lIns="91440" tIns="45720" rIns="91440" bIns="45720" rtlCol="0" anchor="b">
            <a:normAutofit/>
          </a:bodyPr>
          <a:lstStyle/>
          <a:p>
            <a:r>
              <a:rPr lang="en-US" dirty="0"/>
              <a:t>General Effective Bills</a:t>
            </a:r>
          </a:p>
        </p:txBody>
      </p:sp>
      <p:sp>
        <p:nvSpPr>
          <p:cNvPr id="4" name="Text Placeholder 3">
            <a:extLst>
              <a:ext uri="{FF2B5EF4-FFF2-40B4-BE49-F238E27FC236}">
                <a16:creationId xmlns:a16="http://schemas.microsoft.com/office/drawing/2014/main" id="{D74EDDBD-AD31-4FDF-B981-9AA0F6E3BE0F}"/>
              </a:ext>
            </a:extLst>
          </p:cNvPr>
          <p:cNvSpPr>
            <a:spLocks noGrp="1"/>
          </p:cNvSpPr>
          <p:nvPr>
            <p:ph type="body" idx="1"/>
          </p:nvPr>
        </p:nvSpPr>
        <p:spPr>
          <a:xfrm>
            <a:off x="1097280" y="4982779"/>
            <a:ext cx="10058400" cy="1143000"/>
          </a:xfrm>
        </p:spPr>
        <p:txBody>
          <a:bodyPr/>
          <a:lstStyle/>
          <a:p>
            <a:r>
              <a:rPr lang="en-US" dirty="0">
                <a:solidFill>
                  <a:schemeClr val="tx1"/>
                </a:solidFill>
              </a:rPr>
              <a:t>The general effective date of the fifty-fourth legislature- first regular session is august 27, 2019.</a:t>
            </a:r>
          </a:p>
        </p:txBody>
      </p:sp>
    </p:spTree>
    <p:extLst>
      <p:ext uri="{BB962C8B-B14F-4D97-AF65-F5344CB8AC3E}">
        <p14:creationId xmlns:p14="http://schemas.microsoft.com/office/powerpoint/2010/main" val="3563535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4B2D7-95EA-4859-8148-80DB5CA64799}"/>
              </a:ext>
            </a:extLst>
          </p:cNvPr>
          <p:cNvSpPr>
            <a:spLocks noGrp="1"/>
          </p:cNvSpPr>
          <p:nvPr>
            <p:ph type="title"/>
          </p:nvPr>
        </p:nvSpPr>
        <p:spPr>
          <a:xfrm>
            <a:off x="1097280" y="286603"/>
            <a:ext cx="10058400" cy="1450757"/>
          </a:xfrm>
        </p:spPr>
        <p:txBody>
          <a:bodyPr>
            <a:normAutofit/>
          </a:bodyPr>
          <a:lstStyle/>
          <a:p>
            <a:r>
              <a:rPr lang="en-US" dirty="0"/>
              <a:t>CHAPTER 20</a:t>
            </a:r>
            <a:r>
              <a:rPr lang="en-US" b="1" dirty="0"/>
              <a:t>, </a:t>
            </a:r>
            <a:r>
              <a:rPr lang="en-US" dirty="0"/>
              <a:t>SB1309: RENEWAL OF JUDGMENTS; APPLICABILITY </a:t>
            </a:r>
          </a:p>
        </p:txBody>
      </p:sp>
      <p:sp>
        <p:nvSpPr>
          <p:cNvPr id="3" name="Content Placeholder 2">
            <a:extLst>
              <a:ext uri="{FF2B5EF4-FFF2-40B4-BE49-F238E27FC236}">
                <a16:creationId xmlns:a16="http://schemas.microsoft.com/office/drawing/2014/main" id="{F6A50E0E-F1B9-48C4-A71A-576AA41B3605}"/>
              </a:ext>
            </a:extLst>
          </p:cNvPr>
          <p:cNvSpPr>
            <a:spLocks noGrp="1"/>
          </p:cNvSpPr>
          <p:nvPr>
            <p:ph idx="1"/>
          </p:nvPr>
        </p:nvSpPr>
        <p:spPr>
          <a:xfrm>
            <a:off x="1204547" y="1845734"/>
            <a:ext cx="9951134" cy="4023360"/>
          </a:xfrm>
        </p:spPr>
        <p:txBody>
          <a:bodyPr>
            <a:normAutofit/>
          </a:bodyPr>
          <a:lstStyle/>
          <a:p>
            <a:pPr>
              <a:buFont typeface="Arial" panose="020B0604020202020204" pitchFamily="34" charset="0"/>
              <a:buChar char="•"/>
            </a:pPr>
            <a:r>
              <a:rPr lang="en-US" dirty="0">
                <a:highlight>
                  <a:srgbClr val="FFFF00"/>
                </a:highlight>
              </a:rPr>
              <a:t>Allows renewal of a judgment at any time within 10 years after the date of the judgment.  Applies to:</a:t>
            </a:r>
          </a:p>
          <a:p>
            <a:pPr lvl="1">
              <a:buFont typeface="Arial" panose="020B0604020202020204" pitchFamily="34" charset="0"/>
              <a:buChar char="•"/>
            </a:pPr>
            <a:r>
              <a:rPr lang="en-US" dirty="0">
                <a:highlight>
                  <a:srgbClr val="FFFF00"/>
                </a:highlight>
              </a:rPr>
              <a:t>Judgments entered on or after August 3, 2013 </a:t>
            </a:r>
          </a:p>
          <a:p>
            <a:pPr marL="384048" lvl="2" indent="0">
              <a:buNone/>
            </a:pPr>
            <a:r>
              <a:rPr lang="en-US" dirty="0">
                <a:highlight>
                  <a:srgbClr val="FFFF00"/>
                </a:highlight>
              </a:rPr>
              <a:t>or</a:t>
            </a:r>
          </a:p>
          <a:p>
            <a:pPr lvl="1">
              <a:buFont typeface="Arial" panose="020B0604020202020204" pitchFamily="34" charset="0"/>
              <a:buChar char="•"/>
            </a:pPr>
            <a:r>
              <a:rPr lang="en-US" dirty="0">
                <a:highlight>
                  <a:srgbClr val="FFFF00"/>
                </a:highlight>
              </a:rPr>
              <a:t>Judgments entered on or before August 2, 2013 that were renewed on or before August 2, 2018 </a:t>
            </a:r>
          </a:p>
          <a:p>
            <a:pPr>
              <a:buFont typeface="Arial" panose="020B0604020202020204" pitchFamily="34" charset="0"/>
              <a:buChar char="•"/>
            </a:pPr>
            <a:r>
              <a:rPr lang="en-US" dirty="0">
                <a:highlight>
                  <a:srgbClr val="FFFF00"/>
                </a:highlight>
              </a:rPr>
              <a:t>Prohibits an action to renew a judgment entered on or before August 2, 2013; if, that judgment was not renewed on or before August 2, 2018.</a:t>
            </a:r>
          </a:p>
        </p:txBody>
      </p:sp>
    </p:spTree>
    <p:extLst>
      <p:ext uri="{BB962C8B-B14F-4D97-AF65-F5344CB8AC3E}">
        <p14:creationId xmlns:p14="http://schemas.microsoft.com/office/powerpoint/2010/main" val="2158541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3916D-FAED-403C-8AA1-325CAA8E97AB}"/>
              </a:ext>
            </a:extLst>
          </p:cNvPr>
          <p:cNvSpPr>
            <a:spLocks noGrp="1"/>
          </p:cNvSpPr>
          <p:nvPr>
            <p:ph type="title"/>
          </p:nvPr>
        </p:nvSpPr>
        <p:spPr/>
        <p:txBody>
          <a:bodyPr/>
          <a:lstStyle/>
          <a:p>
            <a:r>
              <a:rPr lang="en-US" dirty="0"/>
              <a:t>CHAPTER 29, HB2230: WRIT OF GARNISHMENT; CERTIFIED MAIL</a:t>
            </a:r>
          </a:p>
        </p:txBody>
      </p:sp>
      <p:sp>
        <p:nvSpPr>
          <p:cNvPr id="3" name="Content Placeholder 2">
            <a:extLst>
              <a:ext uri="{FF2B5EF4-FFF2-40B4-BE49-F238E27FC236}">
                <a16:creationId xmlns:a16="http://schemas.microsoft.com/office/drawing/2014/main" id="{4BADEA77-124F-487C-A791-380B27FB833F}"/>
              </a:ext>
            </a:extLst>
          </p:cNvPr>
          <p:cNvSpPr>
            <a:spLocks noGrp="1"/>
          </p:cNvSpPr>
          <p:nvPr>
            <p:ph idx="1"/>
          </p:nvPr>
        </p:nvSpPr>
        <p:spPr/>
        <p:txBody>
          <a:bodyPr/>
          <a:lstStyle/>
          <a:p>
            <a:pPr>
              <a:buFont typeface="Arial" panose="020B0604020202020204" pitchFamily="34" charset="0"/>
              <a:buChar char="•"/>
            </a:pPr>
            <a:r>
              <a:rPr lang="en-US" dirty="0"/>
              <a:t>Service of a writ of garnishment may be made by certified mail, return receipt requested.</a:t>
            </a:r>
          </a:p>
          <a:p>
            <a:pPr>
              <a:buFont typeface="Arial" panose="020B0604020202020204" pitchFamily="34" charset="0"/>
              <a:buChar char="•"/>
            </a:pPr>
            <a:r>
              <a:rPr lang="en-US" dirty="0"/>
              <a:t>Specifies that the effective date of service by certified mail is the date of receipt.</a:t>
            </a:r>
          </a:p>
          <a:p>
            <a:pPr>
              <a:buFont typeface="Arial" panose="020B0604020202020204" pitchFamily="34" charset="0"/>
              <a:buChar char="•"/>
            </a:pPr>
            <a:r>
              <a:rPr lang="en-US" dirty="0"/>
              <a:t>The Justice Courts still needs to collect the $5.00 Constable Ethics Standards and Training Fund fee (</a:t>
            </a:r>
            <a:r>
              <a:rPr lang="en-US" u="sng" dirty="0">
                <a:hlinkClick r:id="rId3"/>
              </a:rPr>
              <a:t>11-445A17</a:t>
            </a:r>
            <a:r>
              <a:rPr lang="en-US" dirty="0"/>
              <a:t>) for each writ of garnishment issued.</a:t>
            </a:r>
          </a:p>
        </p:txBody>
      </p:sp>
    </p:spTree>
    <p:extLst>
      <p:ext uri="{BB962C8B-B14F-4D97-AF65-F5344CB8AC3E}">
        <p14:creationId xmlns:p14="http://schemas.microsoft.com/office/powerpoint/2010/main" val="1070832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2EEF6-7D86-4720-ABC9-C4125AF5DB79}"/>
              </a:ext>
            </a:extLst>
          </p:cNvPr>
          <p:cNvSpPr>
            <a:spLocks noGrp="1"/>
          </p:cNvSpPr>
          <p:nvPr>
            <p:ph type="title"/>
          </p:nvPr>
        </p:nvSpPr>
        <p:spPr>
          <a:xfrm>
            <a:off x="1097280" y="286603"/>
            <a:ext cx="10058400" cy="1450757"/>
          </a:xfrm>
        </p:spPr>
        <p:txBody>
          <a:bodyPr>
            <a:normAutofit/>
          </a:bodyPr>
          <a:lstStyle/>
          <a:p>
            <a:r>
              <a:rPr lang="en-US" dirty="0"/>
              <a:t>CHAPTER 62, SB1312: BAD CHECKS; RESTITUTION PAYMENTS</a:t>
            </a:r>
          </a:p>
        </p:txBody>
      </p:sp>
      <p:sp>
        <p:nvSpPr>
          <p:cNvPr id="3" name="Content Placeholder 2">
            <a:extLst>
              <a:ext uri="{FF2B5EF4-FFF2-40B4-BE49-F238E27FC236}">
                <a16:creationId xmlns:a16="http://schemas.microsoft.com/office/drawing/2014/main" id="{6B677C32-05C4-428D-9E3A-D407475979AF}"/>
              </a:ext>
            </a:extLst>
          </p:cNvPr>
          <p:cNvSpPr>
            <a:spLocks noGrp="1"/>
          </p:cNvSpPr>
          <p:nvPr>
            <p:ph idx="1"/>
          </p:nvPr>
        </p:nvSpPr>
        <p:spPr>
          <a:xfrm>
            <a:off x="1097279" y="1845734"/>
            <a:ext cx="10058400" cy="4023360"/>
          </a:xfrm>
        </p:spPr>
        <p:txBody>
          <a:bodyPr>
            <a:normAutofit/>
          </a:bodyPr>
          <a:lstStyle/>
          <a:p>
            <a:pPr>
              <a:buFont typeface="Arial" panose="020B0604020202020204" pitchFamily="34" charset="0"/>
              <a:buChar char="•"/>
            </a:pPr>
            <a:r>
              <a:rPr lang="en-US" dirty="0"/>
              <a:t>The requirement for restitution payments for bad checks to be made through the prosecutor's office applies only before a conviction.</a:t>
            </a:r>
          </a:p>
        </p:txBody>
      </p:sp>
    </p:spTree>
    <p:extLst>
      <p:ext uri="{BB962C8B-B14F-4D97-AF65-F5344CB8AC3E}">
        <p14:creationId xmlns:p14="http://schemas.microsoft.com/office/powerpoint/2010/main" val="141066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7555DB38865B045BE19001546CCBA5A" ma:contentTypeVersion="20" ma:contentTypeDescription="Create a new document." ma:contentTypeScope="" ma:versionID="54b7a550e46ba50eeed7d45f15ef88cf">
  <xsd:schema xmlns:xsd="http://www.w3.org/2001/XMLSchema" xmlns:xs="http://www.w3.org/2001/XMLSchema" xmlns:p="http://schemas.microsoft.com/office/2006/metadata/properties" xmlns:ns2="3e229276-0242-43fd-ae1c-9005d8cb82af" xmlns:ns3="b143206f-a859-4af7-99ad-262ed23c3b3a" xmlns:ns4="d017dfa5-038e-4918-abe4-ba559629eca7" targetNamespace="http://schemas.microsoft.com/office/2006/metadata/properties" ma:root="true" ma:fieldsID="d00c6e88911380e51cda9799767240bf" ns2:_="" ns3:_="" ns4:_="">
    <xsd:import namespace="3e229276-0242-43fd-ae1c-9005d8cb82af"/>
    <xsd:import namespace="b143206f-a859-4af7-99ad-262ed23c3b3a"/>
    <xsd:import namespace="d017dfa5-038e-4918-abe4-ba559629eca7"/>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Status" minOccurs="0"/>
                <xsd:element ref="ns2:Action_x0020_Date" minOccurs="0"/>
                <xsd:element ref="ns2:Author0" minOccurs="0"/>
                <xsd:element ref="ns2:MediaServiceAutoTags" minOccurs="0"/>
                <xsd:element ref="ns2:MediaServiceOCR" minOccurs="0"/>
                <xsd:element ref="ns2:MediaServiceGenerationTime" minOccurs="0"/>
                <xsd:element ref="ns2:MediaServiceEventHashCode" minOccurs="0"/>
                <xsd:element ref="ns2:Link" minOccurs="0"/>
                <xsd:element ref="ns2:MediaLengthInSeconds" minOccurs="0"/>
                <xsd:element ref="ns2:Year" minOccurs="0"/>
                <xsd:element ref="ns2:lcf76f155ced4ddcb4097134ff3c332f" minOccurs="0"/>
                <xsd:element ref="ns4:TaxCatchAll" minOccurs="0"/>
                <xsd:element ref="ns2:Jurisdic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229276-0242-43fd-ae1c-9005d8cb82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Status" ma:index="13" nillable="true" ma:displayName="Status" ma:format="RadioButtons" ma:internalName="Status">
      <xsd:simpleType>
        <xsd:restriction base="dms:Choice">
          <xsd:enumeration value="Posted"/>
          <xsd:enumeration value="Replaced"/>
          <xsd:enumeration value="Removed"/>
          <xsd:enumeration value="Editing"/>
          <xsd:enumeration value="Informational (not posted)"/>
          <xsd:enumeration value="Approved"/>
          <xsd:enumeration value="Pending Approval"/>
        </xsd:restriction>
      </xsd:simpleType>
    </xsd:element>
    <xsd:element name="Action_x0020_Date" ma:index="14" nillable="true" ma:displayName="Action Date" ma:format="DateOnly" ma:internalName="Action_x0020_Date">
      <xsd:simpleType>
        <xsd:restriction base="dms:DateTime"/>
      </xsd:simpleType>
    </xsd:element>
    <xsd:element name="Author0" ma:index="15" nillable="true" ma:displayName="Author" ma:format="Dropdown" ma:internalName="Author0">
      <xsd:simpleType>
        <xsd:union memberTypes="dms:Text">
          <xsd:simpleType>
            <xsd:restriction base="dms:Choice">
              <xsd:enumeration value="Melanie Cluff"/>
              <xsd:enumeration value="Gina Burke"/>
              <xsd:enumeration value="Eva Carranza"/>
              <xsd:enumeration value="Carole Hack"/>
              <xsd:enumeration value="Vanessa Jimenez"/>
              <xsd:enumeration value="Maria Montoya"/>
              <xsd:enumeration value="Michal Musgrove"/>
              <xsd:enumeration value="Judy Rochon"/>
              <xsd:enumeration value="April Smith"/>
              <xsd:enumeration value="Nara Long"/>
              <xsd:enumeration value="Judy Waggoner"/>
              <xsd:enumeration value="Josephine Agamba"/>
              <xsd:enumeration value="Silvia Everman"/>
            </xsd:restriction>
          </xsd:simpleType>
        </xsd:un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ink" ma:index="20"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element name="MediaLengthInSeconds" ma:index="21" nillable="true" ma:displayName="Length (seconds)" ma:internalName="MediaLengthInSeconds" ma:readOnly="true">
      <xsd:simpleType>
        <xsd:restriction base="dms:Unknown"/>
      </xsd:simpleType>
    </xsd:element>
    <xsd:element name="Year" ma:index="22" nillable="true" ma:displayName="Year" ma:internalName="Year">
      <xsd:simpleType>
        <xsd:restriction base="dms:Text">
          <xsd:maxLength value="4"/>
        </xsd:restrictio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f10c71e4-c016-43c7-962e-b431e162510d" ma:termSetId="09814cd3-568e-fe90-9814-8d621ff8fb84" ma:anchorId="fba54fb3-c3e1-fe81-a776-ca4b69148c4d" ma:open="true" ma:isKeyword="false">
      <xsd:complexType>
        <xsd:sequence>
          <xsd:element ref="pc:Terms" minOccurs="0" maxOccurs="1"/>
        </xsd:sequence>
      </xsd:complexType>
    </xsd:element>
    <xsd:element name="Jurisdiction" ma:index="26" nillable="true" ma:displayName="Jurisdiction" ma:format="Dropdown" ma:internalName="Jurisdiction">
      <xsd:complexType>
        <xsd:complexContent>
          <xsd:extension base="dms:MultiChoice">
            <xsd:sequence>
              <xsd:element name="Value" maxOccurs="unbounded" minOccurs="0" nillable="true">
                <xsd:simpleType>
                  <xsd:restriction base="dms:Choice">
                    <xsd:enumeration value="GJ"/>
                    <xsd:enumeration value="LJ"/>
                  </xsd:restriction>
                </xsd:simpleType>
              </xsd:element>
            </xsd:sequence>
          </xsd:extension>
        </xsd:complexContent>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43206f-a859-4af7-99ad-262ed23c3b3a"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017dfa5-038e-4918-abe4-ba559629eca7"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f8968818-4b1a-46bf-9a1b-53d51e631073}" ma:internalName="TaxCatchAll" ma:showField="CatchAllData" ma:web="b143206f-a859-4af7-99ad-262ed23c3b3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ction_x0020_Date xmlns="3e229276-0242-43fd-ae1c-9005d8cb82af" xsi:nil="true"/>
    <Status xmlns="3e229276-0242-43fd-ae1c-9005d8cb82af" xsi:nil="true"/>
    <Author0 xmlns="3e229276-0242-43fd-ae1c-9005d8cb82af" xsi:nil="true"/>
    <Year xmlns="3e229276-0242-43fd-ae1c-9005d8cb82af" xsi:nil="true"/>
    <Link xmlns="3e229276-0242-43fd-ae1c-9005d8cb82af">
      <Url xsi:nil="true"/>
      <Description xsi:nil="true"/>
    </Link>
    <TaxCatchAll xmlns="d017dfa5-038e-4918-abe4-ba559629eca7" xsi:nil="true"/>
    <lcf76f155ced4ddcb4097134ff3c332f xmlns="3e229276-0242-43fd-ae1c-9005d8cb82af">
      <Terms xmlns="http://schemas.microsoft.com/office/infopath/2007/PartnerControls"/>
    </lcf76f155ced4ddcb4097134ff3c332f>
    <Jurisdiction xmlns="3e229276-0242-43fd-ae1c-9005d8cb82af" xsi:nil="true"/>
  </documentManagement>
</p:properties>
</file>

<file path=customXml/itemProps1.xml><?xml version="1.0" encoding="utf-8"?>
<ds:datastoreItem xmlns:ds="http://schemas.openxmlformats.org/officeDocument/2006/customXml" ds:itemID="{B12BB1F0-D6C4-4330-B180-3CA0587A4F8A}"/>
</file>

<file path=customXml/itemProps2.xml><?xml version="1.0" encoding="utf-8"?>
<ds:datastoreItem xmlns:ds="http://schemas.openxmlformats.org/officeDocument/2006/customXml" ds:itemID="{0C1B5D35-9D43-4D88-973C-73407683C566}"/>
</file>

<file path=customXml/itemProps3.xml><?xml version="1.0" encoding="utf-8"?>
<ds:datastoreItem xmlns:ds="http://schemas.openxmlformats.org/officeDocument/2006/customXml" ds:itemID="{8CDDBB83-77C1-4099-A0AA-289882E745E2}">
  <ds:schemaRefs>
    <ds:schemaRef ds:uri="http://schemas.microsoft.com/office/infopath/2007/PartnerControls"/>
    <ds:schemaRef ds:uri="http://purl.org/dc/terms/"/>
    <ds:schemaRef ds:uri="http://schemas.microsoft.com/office/2006/documentManagement/types"/>
    <ds:schemaRef ds:uri="http://purl.org/dc/dcmitype/"/>
    <ds:schemaRef ds:uri="http://purl.org/dc/elements/1.1/"/>
    <ds:schemaRef ds:uri="4873beb7-5857-4685-be1f-d57550cc96cc"/>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Retrospect</Template>
  <TotalTime>2647</TotalTime>
  <Words>5015</Words>
  <Application>Microsoft Office PowerPoint</Application>
  <PresentationFormat>Widescreen</PresentationFormat>
  <Paragraphs>336</Paragraphs>
  <Slides>19</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Euphemia</vt:lpstr>
      <vt:lpstr>Retrospect</vt:lpstr>
      <vt:lpstr>Legislative Updates 2019</vt:lpstr>
      <vt:lpstr>Legislative Update 2019</vt:lpstr>
      <vt:lpstr>Emergency Effective Bills</vt:lpstr>
      <vt:lpstr>CHAPTER 5, SB1003: INDUSTRIAL HEMP; LICENSING; EFFECTIVE DATE</vt:lpstr>
      <vt:lpstr>CHAPTER 112, HB2318: DRIVING; WIRELESS COMMUNICATION DEVICE; PROHIBITION</vt:lpstr>
      <vt:lpstr>General Effective Bills</vt:lpstr>
      <vt:lpstr>CHAPTER 20, SB1309: RENEWAL OF JUDGMENTS; APPLICABILITY </vt:lpstr>
      <vt:lpstr>CHAPTER 29, HB2230: WRIT OF GARNISHMENT; CERTIFIED MAIL</vt:lpstr>
      <vt:lpstr>CHAPTER 62, SB1312: BAD CHECKS; RESTITUTION PAYMENTS</vt:lpstr>
      <vt:lpstr>CHAPTER 125, HB2055: JUVENILE COURT; JURISDICTION; UNDESIGNATED FELONY</vt:lpstr>
      <vt:lpstr>CHAPTER 149, HB2080: CIVIL RIGHTS RESTORATION; APPLICATION; PROCEDURES</vt:lpstr>
      <vt:lpstr>CHAPTER 153, HB2366: MOTOR VEHICLE ACCIDENTS; RESTRICTED LICENSE</vt:lpstr>
      <vt:lpstr>CHAPTER 179, HB2602: MULTIPLE SENTENCES FOR IMPRISONMENT</vt:lpstr>
      <vt:lpstr>CHAPTER 202, HB2151: SATISFACTION OF JUDGMENT; JUSTICE COURTS</vt:lpstr>
      <vt:lpstr>Delayed Effective Bills</vt:lpstr>
      <vt:lpstr>CHAPTER 118, SB1250: INJUNCTION AGAINST HARASSMENT; SEXUAL VIOLENCE</vt:lpstr>
      <vt:lpstr>General Update Links</vt:lpstr>
      <vt:lpstr>Additional Resources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Legislative Updates 2018</dc:title>
  <dc:creator>Arizona Supreme Court</dc:creator>
  <cp:lastModifiedBy>Jimenez, Vanessa</cp:lastModifiedBy>
  <cp:revision>106</cp:revision>
  <dcterms:created xsi:type="dcterms:W3CDTF">2018-04-26T20:55:30Z</dcterms:created>
  <dcterms:modified xsi:type="dcterms:W3CDTF">2019-07-17T20:55:36Z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0x01010057555DB38865B045BE19001546CCBA5A</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Order">
    <vt:r8>100</vt:r8>
  </property>
</Properties>
</file>