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4"/>
  </p:sldMasterIdLst>
  <p:sldIdLst>
    <p:sldId id="259" r:id="rId5"/>
    <p:sldId id="257" r:id="rId6"/>
    <p:sldId id="258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342D633-DFA7-45AC-9A55-709B8C0C5278}" v="2" dt="2024-06-19T15:28:11.95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79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6/25/2024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775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6/25/2024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528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6/25/2024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248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6/25/2024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1427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6/25/2024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271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6/25/2024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0301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6/25/2024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378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6/25/2024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4611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6/25/2024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508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6/25/2024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410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6/25/2024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09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96DFF08F-DC6B-4601-B491-B0F83F6DD2DA}" type="datetimeFigureOut">
              <a:rPr lang="en-US" smtClean="0"/>
              <a:pPr/>
              <a:t>6/25/2024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489111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2323856-DEB0-A6AE-59AA-34D3A69547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8101" y="2943157"/>
            <a:ext cx="1533739" cy="97168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9EEBC5F-7C88-0271-CB32-E723E54DDF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86204" y="1808877"/>
            <a:ext cx="7249885" cy="2268559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Counting Continuances - </a:t>
            </a:r>
            <a:br>
              <a:rPr lang="en-US" dirty="0"/>
            </a:br>
            <a:r>
              <a:rPr lang="en-US" dirty="0"/>
              <a:t>Request and </a:t>
            </a:r>
            <a:br>
              <a:rPr lang="en-US" dirty="0"/>
            </a:br>
            <a:r>
              <a:rPr lang="en-US" dirty="0"/>
              <a:t>Courts’ Responses</a:t>
            </a:r>
          </a:p>
        </p:txBody>
      </p:sp>
    </p:spTree>
    <p:extLst>
      <p:ext uri="{BB962C8B-B14F-4D97-AF65-F5344CB8AC3E}">
        <p14:creationId xmlns:p14="http://schemas.microsoft.com/office/powerpoint/2010/main" val="41297856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58004FF-DF26-EDB8-AF18-E7BD6DDCC303}"/>
              </a:ext>
            </a:extLst>
          </p:cNvPr>
          <p:cNvSpPr txBox="1"/>
          <p:nvPr/>
        </p:nvSpPr>
        <p:spPr>
          <a:xfrm>
            <a:off x="1539551" y="914400"/>
            <a:ext cx="8798767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The events in AJACS are not specific enough to track MTC. Here are some issues: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The event types are too vague, stating “Order”- “Motion Granted”. Currently captures all Motions. Not specific to MTC granted.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Need to add specific event type under “Order”” – “</a:t>
            </a:r>
            <a:r>
              <a:rPr lang="en-US" sz="20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Motion to Continue Granted”.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Need the ability to choose a specific case type.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Need the ability to select a date range. 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The ability to count each MTC event category and each MTC granted event type in each case.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8241665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4DBEE32-4C0C-E85D-226E-767BF9D98AB2}"/>
              </a:ext>
            </a:extLst>
          </p:cNvPr>
          <p:cNvSpPr txBox="1"/>
          <p:nvPr/>
        </p:nvSpPr>
        <p:spPr>
          <a:xfrm>
            <a:off x="1558212" y="858416"/>
            <a:ext cx="8593494" cy="34470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ffectLst/>
                <a:latin typeface="Aptos" panose="020B0004020202020204" pitchFamily="34" charset="0"/>
                <a:ea typeface="Calibri" panose="020F0502020204030204" pitchFamily="34" charset="0"/>
              </a:rPr>
              <a:t>PCCJC: 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ffectLst/>
                <a:latin typeface="Aptos" panose="020B0004020202020204" pitchFamily="34" charset="0"/>
                <a:ea typeface="Calibri" panose="020F0502020204030204" pitchFamily="34" charset="0"/>
              </a:rPr>
              <a:t> 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effectLst/>
                <a:latin typeface="Aptos" panose="020B0004020202020204" pitchFamily="34" charset="0"/>
                <a:ea typeface="Times New Roman" panose="02020603050405020304" pitchFamily="18" charset="0"/>
              </a:rPr>
              <a:t>Our case management system has a result code for each scheduled event. We could track continues by running a query for events with the result of “Continued.” 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effectLst/>
                <a:latin typeface="Aptos" panose="020B0004020202020204" pitchFamily="34" charset="0"/>
                <a:ea typeface="Times New Roman" panose="02020603050405020304" pitchFamily="18" charset="0"/>
              </a:rPr>
              <a:t>The concern with the result codes would be the reliability and consistency of how the codes are used. Example: Some clerks may be using a result code of “Completed” instead of “Continued.” 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effectLst/>
                <a:latin typeface="Aptos" panose="020B0004020202020204" pitchFamily="34" charset="0"/>
                <a:ea typeface="Times New Roman" panose="02020603050405020304" pitchFamily="18" charset="0"/>
              </a:rPr>
              <a:t>A more reliable search would be to query all the events and count the duplicate hearings.   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Aptos" panose="020B0004020202020204" pitchFamily="34" charset="0"/>
                <a:ea typeface="Calibri" panose="020F0502020204030204" pitchFamily="34" charset="0"/>
              </a:rPr>
              <a:t> 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87948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4E25CEA-25EE-9BC0-9069-C255D9E4767C}"/>
              </a:ext>
            </a:extLst>
          </p:cNvPr>
          <p:cNvSpPr txBox="1"/>
          <p:nvPr/>
        </p:nvSpPr>
        <p:spPr>
          <a:xfrm>
            <a:off x="1520890" y="970384"/>
            <a:ext cx="841621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Phoenix</a:t>
            </a:r>
          </a:p>
          <a:p>
            <a:endParaRPr lang="en-US" sz="2000" dirty="0"/>
          </a:p>
          <a:p>
            <a:pPr marL="285750" marR="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Does not natively track continuances in current CMS.</a:t>
            </a:r>
          </a:p>
          <a:p>
            <a:pPr marL="285750" marR="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Does have a weekly report (MRPT0003) that shows continuances for only PDCs using a query that counts subsequent PDCs set by case.</a:t>
            </a:r>
          </a:p>
          <a:p>
            <a:pPr marL="285750" marR="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marL="285750" marR="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If asked to provide these numbers for other settings, staff would have to write a custom query to count duplicate hearing types by case number.</a:t>
            </a:r>
          </a:p>
          <a:p>
            <a:pPr marL="285750" marR="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Staff could</a:t>
            </a:r>
            <a:r>
              <a:rPr lang="en-US" sz="20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also look to create a new report that leverages the logic of MRPT0003 and extend it to include other hearing types.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75971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E9625A-A1C0-DCC5-0169-0ED9107439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Counting Continuances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AFCE643-0C8C-5E3D-80AB-5CE353D92693}"/>
              </a:ext>
            </a:extLst>
          </p:cNvPr>
          <p:cNvSpPr txBox="1"/>
          <p:nvPr/>
        </p:nvSpPr>
        <p:spPr>
          <a:xfrm>
            <a:off x="1046375" y="2158738"/>
            <a:ext cx="1015502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When courts have issue with meeting time standards, questions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regarding 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continuances arise.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National research has consistently shown that limiting continuances and the time between proceedings leads to courts getting closer to meeting standards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Courts knowing their continuance data can help them make decisions regarding processes and caseflow management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 statewide standardization regarding continuance data and reports exists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 would like to learn more from courts about how they currently count continuances to begin constructing a possible solution to this data gap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7492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E9625A-A1C0-DCC5-0169-0ED9107439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Requested Information from each CMS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AFCE643-0C8C-5E3D-80AB-5CE353D92693}"/>
              </a:ext>
            </a:extLst>
          </p:cNvPr>
          <p:cNvSpPr txBox="1"/>
          <p:nvPr/>
        </p:nvSpPr>
        <p:spPr>
          <a:xfrm>
            <a:off x="1003311" y="1786453"/>
            <a:ext cx="10240077" cy="415498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Imagine your court is considering adopting a continuance policy and the presiding judge wants data. H</a:t>
            </a:r>
            <a:r>
              <a:rPr lang="en-US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ow would staff go about obtaining that data?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Does your CMS have hearing results, like held, continued, vacated?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Does your CMS list Orders to Continue?  Minute entries with Continued or Reset in the title?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Something else?  How would you obtain this information?</a:t>
            </a:r>
          </a:p>
          <a:p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>
                <a:latin typeface="Calibri"/>
                <a:ea typeface="Calibri" panose="020F0502020204030204" pitchFamily="34" charset="0"/>
                <a:cs typeface="Calibri"/>
              </a:rPr>
              <a:t>For the June 2024 meeting, one member (from each CMS) please put </a:t>
            </a:r>
            <a:r>
              <a:rPr lang="en-US" sz="2400" b="1" dirty="0">
                <a:latin typeface="Calibri"/>
                <a:ea typeface="Calibri" panose="020F0502020204030204" pitchFamily="34" charset="0"/>
                <a:cs typeface="Calibri"/>
              </a:rPr>
              <a:t>together a short summary to present. Please include in there how you would obtain the data and any challenges you would encounter.  “Short” = 3-7 bullet points</a:t>
            </a:r>
          </a:p>
        </p:txBody>
      </p:sp>
    </p:spTree>
    <p:extLst>
      <p:ext uri="{BB962C8B-B14F-4D97-AF65-F5344CB8AC3E}">
        <p14:creationId xmlns:p14="http://schemas.microsoft.com/office/powerpoint/2010/main" val="38292490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E9625A-A1C0-DCC5-0169-0ED9107439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Counting Continuances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AFCE643-0C8C-5E3D-80AB-5CE353D92693}"/>
              </a:ext>
            </a:extLst>
          </p:cNvPr>
          <p:cNvSpPr txBox="1"/>
          <p:nvPr/>
        </p:nvSpPr>
        <p:spPr>
          <a:xfrm>
            <a:off x="1046375" y="2158738"/>
            <a:ext cx="10155025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“Continuance” – When a proceeding/hearing type is repeated on the court calendar. In some states this is called a “postponement”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Examples of a Continuance: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Arraignment is continued/reset because an in-custody defendant is not transported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Case is at Case Management Conference and prosecutor asks for another CMC to wait for discovery like BAC results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Trial being reset because the judge isn’t available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Not a Continuance: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Defendant and attorney file motion to continue from PTC to CMC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58023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AFCE643-0C8C-5E3D-80AB-5CE353D92693}"/>
              </a:ext>
            </a:extLst>
          </p:cNvPr>
          <p:cNvSpPr txBox="1"/>
          <p:nvPr/>
        </p:nvSpPr>
        <p:spPr>
          <a:xfrm>
            <a:off x="1319753" y="358219"/>
            <a:ext cx="10155025" cy="54553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Tempe Municipal Court: Collecting Continuance Data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0" lvl="0" indent="-342900">
              <a:lnSpc>
                <a:spcPct val="105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Recording: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Tempe’s CMS logs continuances using hearing result codes. </a:t>
            </a:r>
            <a:endParaRPr lang="en-US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n-US" dirty="0">
              <a:effectLst/>
              <a:latin typeface="Aptos" panose="020B00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marR="0" lvl="0" indent="-342900">
              <a:lnSpc>
                <a:spcPct val="105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Reporting: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Monthly workload indicator reports are generated, detailing hearing result codes and other data for each case type. Separate reports exist for Civil and Criminal cases. </a:t>
            </a:r>
            <a:endParaRPr lang="en-US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n-US" dirty="0">
              <a:effectLst/>
              <a:latin typeface="Aptos" panose="020B00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marR="0" lvl="0" indent="-342900">
              <a:lnSpc>
                <a:spcPct val="105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Accessibility: 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These reports are available on demand by month and year. </a:t>
            </a:r>
            <a:endParaRPr lang="en-US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n-US" dirty="0">
              <a:effectLst/>
              <a:latin typeface="Aptos" panose="020B00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marR="0" lvl="0" indent="-342900">
              <a:lnSpc>
                <a:spcPct val="105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Compilation: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Tempe can gather continuance data manually via the workload indicator report or through a targeted query for the required date range. </a:t>
            </a:r>
            <a:endParaRPr lang="en-US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n-US" dirty="0">
              <a:effectLst/>
              <a:latin typeface="Aptos" panose="020B00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marR="0" lvl="0" indent="-342900">
              <a:lnSpc>
                <a:spcPct val="105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Challenges: 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Accurate data collection is hindered if the correct procedure for hearing continuance not followed by staff. </a:t>
            </a:r>
            <a:endParaRPr lang="en-US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5000"/>
              </a:lnSpc>
              <a:spcBef>
                <a:spcPts val="0"/>
              </a:spcBef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n-US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Example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 The Judge grants a motion to continue; a staff member vacates the current hearing and schedules a new hearing. This will be counted</a:t>
            </a:r>
            <a:r>
              <a:rPr lang="en-US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by CMS as a “new” hearing instead of a “continued” hearing. </a:t>
            </a:r>
            <a:endParaRPr lang="en-US" dirty="0">
              <a:effectLst/>
              <a:latin typeface="Aptos" panose="020B00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46021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AFCE643-0C8C-5E3D-80AB-5CE353D92693}"/>
              </a:ext>
            </a:extLst>
          </p:cNvPr>
          <p:cNvSpPr txBox="1"/>
          <p:nvPr/>
        </p:nvSpPr>
        <p:spPr>
          <a:xfrm>
            <a:off x="1150070" y="1197204"/>
            <a:ext cx="4656841" cy="560153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Pima County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4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>
                <a:effectLst/>
                <a:latin typeface="Calibri"/>
                <a:ea typeface="Calibri" panose="020F0502020204030204" pitchFamily="34" charset="0"/>
                <a:cs typeface="Calibri"/>
              </a:rPr>
              <a:t>AGAVE allows for an event result code of “Continued”. So,</a:t>
            </a:r>
            <a:r>
              <a:rPr lang="en-US" sz="2000" dirty="0">
                <a:latin typeface="Calibri"/>
                <a:ea typeface="Calibri" panose="020F0502020204030204" pitchFamily="34" charset="0"/>
                <a:cs typeface="Calibri"/>
              </a:rPr>
              <a:t> </a:t>
            </a:r>
            <a:r>
              <a:rPr lang="en-US" sz="2000" dirty="0">
                <a:effectLst/>
                <a:latin typeface="Calibri"/>
                <a:ea typeface="Calibri" panose="020F0502020204030204" pitchFamily="34" charset="0"/>
                <a:cs typeface="Calibri"/>
              </a:rPr>
              <a:t> continuances </a:t>
            </a:r>
            <a:r>
              <a:rPr lang="en-US" sz="2000" dirty="0">
                <a:latin typeface="Calibri"/>
                <a:ea typeface="Calibri" panose="020F0502020204030204" pitchFamily="34" charset="0"/>
                <a:cs typeface="Calibri"/>
              </a:rPr>
              <a:t>are determined by </a:t>
            </a:r>
            <a:r>
              <a:rPr lang="en-US" sz="2000" dirty="0">
                <a:effectLst/>
                <a:latin typeface="Calibri"/>
                <a:ea typeface="Calibri" panose="020F0502020204030204" pitchFamily="34" charset="0"/>
                <a:cs typeface="Calibri"/>
              </a:rPr>
              <a:t>1) matter type, 2) case-defendant, and/or 3) bench. The screenshot below depicts a query for all CY24-Q1 criminal bench continuances on a hearing matter type.</a:t>
            </a:r>
            <a:r>
              <a:rPr lang="en-US" sz="2000" dirty="0">
                <a:latin typeface="Calibri"/>
                <a:ea typeface="Calibri" panose="020F0502020204030204" pitchFamily="34" charset="0"/>
                <a:cs typeface="Calibri"/>
              </a:rPr>
              <a:t>  </a:t>
            </a:r>
            <a:r>
              <a:rPr lang="en-US" sz="2000" dirty="0">
                <a:ea typeface="+mn-lt"/>
                <a:cs typeface="+mn-lt"/>
              </a:rPr>
              <a:t>Note: the “Party Number” and the “Party Role” only refers to the defendant associated to the event. The party initiating or requesting a continuance is not captured as a distinct element.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/>
            </a:endParaRPr>
          </a:p>
          <a:p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400" b="1" dirty="0"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400" dirty="0">
              <a:effectLst/>
              <a:latin typeface="Aptos" panose="020B00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4349456-1833-77B0-B67C-D91BD36534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1274927"/>
            <a:ext cx="5182919" cy="411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09367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AFCE643-0C8C-5E3D-80AB-5CE353D92693}"/>
              </a:ext>
            </a:extLst>
          </p:cNvPr>
          <p:cNvSpPr txBox="1"/>
          <p:nvPr/>
        </p:nvSpPr>
        <p:spPr>
          <a:xfrm>
            <a:off x="1150070" y="1197204"/>
            <a:ext cx="10155025" cy="73866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b="1" dirty="0">
                <a:latin typeface="Arial"/>
                <a:ea typeface="Calibri" panose="020F0502020204030204" pitchFamily="34" charset="0"/>
                <a:cs typeface="Arial"/>
              </a:rPr>
              <a:t>Gilbert's CMS has an existing report for continuances.</a:t>
            </a:r>
          </a:p>
          <a:p>
            <a:endParaRPr lang="en-US" sz="1400" b="1" dirty="0">
              <a:latin typeface="Arial"/>
              <a:ea typeface="Calibri" panose="020F0502020204030204" pitchFamily="34" charset="0"/>
              <a:cs typeface="Arial"/>
            </a:endParaRPr>
          </a:p>
          <a:p>
            <a:endParaRPr lang="en-US" sz="1400" b="1" dirty="0">
              <a:latin typeface="Arial"/>
              <a:ea typeface="Calibri" panose="020F0502020204030204" pitchFamily="34" charset="0"/>
              <a:cs typeface="Arial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DF6AE06-F8F1-D374-4C0A-E0F46B052B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0824" y="2709451"/>
            <a:ext cx="10696575" cy="3790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0744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E3A6E19B-1B77-1214-9B84-053CBD4086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2388" y="1311048"/>
            <a:ext cx="9191625" cy="510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812588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AFCE643-0C8C-5E3D-80AB-5CE353D92693}"/>
              </a:ext>
            </a:extLst>
          </p:cNvPr>
          <p:cNvSpPr txBox="1"/>
          <p:nvPr/>
        </p:nvSpPr>
        <p:spPr>
          <a:xfrm>
            <a:off x="1150070" y="1197204"/>
            <a:ext cx="10155025" cy="39036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Mesa Municipal Court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20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2000" b="1" dirty="0"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There are 6 codes used to update a hearing status (Appeared-Continued, Appeared-COP, Appeared-Held, Failed to Appear, No Defendant from County-Continued, and Vacated).</a:t>
            </a:r>
            <a:endParaRPr lang="en-US" sz="2000" dirty="0"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 would need to write requirements, script, and test the report.</a:t>
            </a:r>
            <a:endParaRPr lang="en-US" sz="2000" dirty="0"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Greatest challenge would be IT resources.</a:t>
            </a:r>
            <a:endParaRPr lang="en-US" sz="2000" dirty="0"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Certain settings are used for specialty courts with ongoing hearing types we would not want to include in the count.</a:t>
            </a:r>
            <a:endParaRPr lang="en-US" sz="2000" dirty="0"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2000" dirty="0">
              <a:effectLst/>
              <a:latin typeface="Aptos" panose="020B00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706611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004046D9F0A204C86013D3C0CF42F78" ma:contentTypeVersion="10" ma:contentTypeDescription="Create a new document." ma:contentTypeScope="" ma:versionID="18cf3b730d015dd93764bcde7547258a">
  <xsd:schema xmlns:xsd="http://www.w3.org/2001/XMLSchema" xmlns:xs="http://www.w3.org/2001/XMLSchema" xmlns:p="http://schemas.microsoft.com/office/2006/metadata/properties" xmlns:ns2="20d3a0f8-c4d3-4920-ad4f-7aefbe7cb9bd" xmlns:ns3="3bd6258a-5e31-4532-a4d3-766fa8ad84ba" targetNamespace="http://schemas.microsoft.com/office/2006/metadata/properties" ma:root="true" ma:fieldsID="5fe7bd65bc10c410dd9519903a610651" ns2:_="" ns3:_="">
    <xsd:import namespace="20d3a0f8-c4d3-4920-ad4f-7aefbe7cb9bd"/>
    <xsd:import namespace="3bd6258a-5e31-4532-a4d3-766fa8ad84b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0d3a0f8-c4d3-4920-ad4f-7aefbe7cb9b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d6258a-5e31-4532-a4d3-766fa8ad84b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3bd6258a-5e31-4532-a4d3-766fa8ad84ba">
      <UserInfo>
        <DisplayName>Dalton, Summer</DisplayName>
        <AccountId>45</AccountId>
        <AccountType/>
      </UserInfo>
      <UserInfo>
        <DisplayName>Cluff, Melanie</DisplayName>
        <AccountId>23</AccountId>
        <AccountType/>
      </UserInfo>
      <UserInfo>
        <DisplayName>Malone, Michael</DisplayName>
        <AccountId>18</AccountId>
        <AccountType/>
      </UserInfo>
    </SharedWithUs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83E440F-723E-49E6-8962-0E3C1034548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0d3a0f8-c4d3-4920-ad4f-7aefbe7cb9bd"/>
    <ds:schemaRef ds:uri="3bd6258a-5e31-4532-a4d3-766fa8ad84b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C327FF8-80CD-4C41-86DA-DB53C812A415}">
  <ds:schemaRefs>
    <ds:schemaRef ds:uri="http://schemas.microsoft.com/office/2006/metadata/properties"/>
    <ds:schemaRef ds:uri="3bd6258a-5e31-4532-a4d3-766fa8ad84ba"/>
    <ds:schemaRef ds:uri="http://purl.org/dc/dcmitype/"/>
    <ds:schemaRef ds:uri="http://purl.org/dc/elements/1.1/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http://schemas.microsoft.com/office/infopath/2007/PartnerControls"/>
    <ds:schemaRef ds:uri="20d3a0f8-c4d3-4920-ad4f-7aefbe7cb9bd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92C809DD-9FD5-4243-97CD-5E6659DC0FE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Madison</Template>
  <TotalTime>47</TotalTime>
  <Words>902</Words>
  <Application>Microsoft Office PowerPoint</Application>
  <PresentationFormat>Widescreen</PresentationFormat>
  <Paragraphs>71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Aptos</vt:lpstr>
      <vt:lpstr>Arial</vt:lpstr>
      <vt:lpstr>Calibri</vt:lpstr>
      <vt:lpstr>Courier New</vt:lpstr>
      <vt:lpstr>MS Shell Dlg 2</vt:lpstr>
      <vt:lpstr>Symbol</vt:lpstr>
      <vt:lpstr>Wingdings</vt:lpstr>
      <vt:lpstr>Wingdings 3</vt:lpstr>
      <vt:lpstr>Madison</vt:lpstr>
      <vt:lpstr>Counting Continuances -  Request and  Courts’ Responses</vt:lpstr>
      <vt:lpstr>Counting Continuances</vt:lpstr>
      <vt:lpstr>Requested Information from each CMS</vt:lpstr>
      <vt:lpstr>Counting Continuances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Counting Continuances</dc:title>
  <dc:creator>Ritenour, Laura</dc:creator>
  <cp:lastModifiedBy>Ritenour, Laura</cp:lastModifiedBy>
  <cp:revision>25</cp:revision>
  <dcterms:created xsi:type="dcterms:W3CDTF">2024-04-18T18:26:40Z</dcterms:created>
  <dcterms:modified xsi:type="dcterms:W3CDTF">2024-06-25T16:23:39Z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0x010100A004046D9F0A204C86013D3C0CF42F78</vt:lpwstr>
  </property>
</Properties>
</file>