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7" r:id="rId2"/>
    <p:sldId id="260" r:id="rId3"/>
    <p:sldId id="262" r:id="rId4"/>
    <p:sldId id="264" r:id="rId5"/>
    <p:sldId id="266" r:id="rId6"/>
    <p:sldId id="270" r:id="rId7"/>
    <p:sldId id="268" r:id="rId8"/>
    <p:sldId id="272" r:id="rId9"/>
    <p:sldId id="274" r:id="rId10"/>
    <p:sldId id="276" r:id="rId11"/>
    <p:sldId id="278" r:id="rId12"/>
    <p:sldId id="28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62" d="100"/>
          <a:sy n="62" d="100"/>
        </p:scale>
        <p:origin x="8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40A702-8A6B-4FF7-A2E3-7BC3D3061E41}" type="datetimeFigureOut">
              <a:rPr lang="en-US" smtClean="0"/>
              <a:t>3/25/2018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1A309-1C48-48C2-A0C6-F663D9BA2DE7}" type="slidenum">
              <a:rPr lang="en-US" smtClean="0"/>
              <a:t>‹#›</a:t>
            </a:fld>
            <a:endParaRPr lang="en-US"/>
          </a:p>
        </p:txBody>
      </p:sp>
    </p:spTree>
    <p:extLst>
      <p:ext uri="{BB962C8B-B14F-4D97-AF65-F5344CB8AC3E}">
        <p14:creationId xmlns:p14="http://schemas.microsoft.com/office/powerpoint/2010/main" val="3838753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8400" y="0"/>
            <a:ext cx="4673600" cy="2628900"/>
          </a:xfrm>
        </p:spPr>
      </p:sp>
      <p:sp>
        <p:nvSpPr>
          <p:cNvPr id="3" name="Notes Placeholder 2"/>
          <p:cNvSpPr>
            <a:spLocks noGrp="1"/>
          </p:cNvSpPr>
          <p:nvPr>
            <p:ph type="body" idx="1"/>
          </p:nvPr>
        </p:nvSpPr>
        <p:spPr>
          <a:xfrm>
            <a:off x="701040" y="2628900"/>
            <a:ext cx="5608320" cy="6473826"/>
          </a:xfrm>
        </p:spPr>
        <p:txBody>
          <a:bodyPr/>
          <a:lstStyle/>
          <a:p>
            <a:endParaRPr lang="en-US" dirty="0">
              <a:effectLst/>
            </a:endParaRPr>
          </a:p>
          <a:p>
            <a:r>
              <a:rPr lang="en-US" sz="1600" dirty="0"/>
              <a:t>United Nations Sustainable Goal 16 is to promote peaceful and inclusive societies for sustainable development, to provide access to justice for all, and to build effective, accountable and inclusive institutions at all levels.  The United Nations, and Europe in particular, focuses on the “Justice” piece of “access to justice,” particularly criminal justice and human rights issues; here, in the U.S., we tend to focus on the “Access” or process part, and over the last several years have begun to focus attention on delivery on our constitutional promise of equal justice, and meaningful access to our civil justice system for all of  our citizens.</a:t>
            </a:r>
          </a:p>
          <a:p>
            <a:endParaRPr lang="en-US" sz="1600" dirty="0"/>
          </a:p>
          <a:p>
            <a:r>
              <a:rPr lang="en-US" sz="1600" dirty="0"/>
              <a:t>Arizonans can face any number of civil legal issues involving  employment, access to medical care and education, housing, protection from crime and domestic violence, and consumer finance issues. </a:t>
            </a:r>
          </a:p>
          <a:p>
            <a:endParaRPr lang="en-US" sz="1600" dirty="0"/>
          </a:p>
          <a:p>
            <a:r>
              <a:rPr lang="en-US" sz="1600" dirty="0"/>
              <a:t>Many in our state, including the poverty population, cannot afford a lawyer, and are forced to represent themselves in court. </a:t>
            </a:r>
          </a:p>
          <a:p>
            <a:endParaRPr lang="en-US" sz="1600" dirty="0"/>
          </a:p>
          <a:p>
            <a:r>
              <a:rPr lang="en-US" sz="1600" dirty="0"/>
              <a:t>There are civil legal aid lawyers, 70 for the entire state.  Due to lack of resources, they have to turn away 2 out of every 3 who ask for help.  Since the recession, we have seen the percentage of SRLs rise in all types of civil cases, but most particularly, those involving family disputes, housing and debt collection.</a:t>
            </a:r>
          </a:p>
          <a:p>
            <a:endParaRPr lang="en-US" sz="1600" dirty="0"/>
          </a:p>
          <a:p>
            <a:r>
              <a:rPr lang="en-US" sz="1600" b="1" dirty="0"/>
              <a:t>Next slide </a:t>
            </a:r>
          </a:p>
          <a:p>
            <a:endParaRPr lang="en-US" sz="1600" dirty="0"/>
          </a:p>
          <a:p>
            <a:endParaRPr lang="en-US" sz="1600" dirty="0"/>
          </a:p>
        </p:txBody>
      </p:sp>
      <p:sp>
        <p:nvSpPr>
          <p:cNvPr id="4" name="Slide Number Placeholder 3"/>
          <p:cNvSpPr>
            <a:spLocks noGrp="1"/>
          </p:cNvSpPr>
          <p:nvPr>
            <p:ph type="sldNum" sz="quarter" idx="10"/>
          </p:nvPr>
        </p:nvSpPr>
        <p:spPr/>
        <p:txBody>
          <a:bodyPr/>
          <a:lstStyle/>
          <a:p>
            <a:fld id="{1B093E44-DC68-4C41-806E-4367690728B7}" type="slidenum">
              <a:rPr lang="en-US" smtClean="0"/>
              <a:t>1</a:t>
            </a:fld>
            <a:endParaRPr lang="en-US"/>
          </a:p>
        </p:txBody>
      </p:sp>
    </p:spTree>
    <p:extLst>
      <p:ext uri="{BB962C8B-B14F-4D97-AF65-F5344CB8AC3E}">
        <p14:creationId xmlns:p14="http://schemas.microsoft.com/office/powerpoint/2010/main" val="3047556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81138" y="457200"/>
            <a:ext cx="3895725" cy="2190750"/>
          </a:xfrm>
        </p:spPr>
      </p:sp>
      <p:sp>
        <p:nvSpPr>
          <p:cNvPr id="3" name="Notes Placeholder 2"/>
          <p:cNvSpPr>
            <a:spLocks noGrp="1"/>
          </p:cNvSpPr>
          <p:nvPr>
            <p:ph type="body" idx="1"/>
          </p:nvPr>
        </p:nvSpPr>
        <p:spPr>
          <a:xfrm>
            <a:off x="685800" y="2781300"/>
            <a:ext cx="5486400" cy="6057899"/>
          </a:xfrm>
        </p:spPr>
        <p:txBody>
          <a:bodyPr/>
          <a:lstStyle/>
          <a:p>
            <a:r>
              <a:rPr lang="en-US" sz="1600" dirty="0"/>
              <a:t>The funding for legal aid organizations is still very much in jeopardy, particularly as it relates to Congress funding the Legal Service Corporation.   Call your Congress rep and support LSC</a:t>
            </a:r>
          </a:p>
          <a:p>
            <a:endParaRPr lang="en-US" sz="1600" dirty="0"/>
          </a:p>
          <a:p>
            <a:r>
              <a:rPr lang="en-US" sz="1600" dirty="0"/>
              <a:t>Here’s how you also can help, and also reduce your own state income tax liability.  </a:t>
            </a:r>
          </a:p>
          <a:p>
            <a:endParaRPr lang="en-US" sz="1600" dirty="0"/>
          </a:p>
          <a:p>
            <a:r>
              <a:rPr lang="en-US" sz="1600" dirty="0"/>
              <a:t>This is one of Arizona’s income tax credits:  for qualifying charitable organizations.  There are several that provide legal services to the poor.</a:t>
            </a:r>
          </a:p>
          <a:p>
            <a:endParaRPr lang="en-US" sz="1600" dirty="0"/>
          </a:p>
          <a:p>
            <a:r>
              <a:rPr lang="en-US" sz="1600" dirty="0"/>
              <a:t>Single filers can donate and take a full credit up to $400; joint filers can take $800</a:t>
            </a:r>
          </a:p>
          <a:p>
            <a:endParaRPr lang="en-US" sz="1600" dirty="0"/>
          </a:p>
          <a:p>
            <a:r>
              <a:rPr lang="en-US" sz="1600" dirty="0"/>
              <a:t>It is a credit, not merely a deduction.  If you go over your limit, then the balance can be used to as a tax deduction both at the state and federal levels.</a:t>
            </a:r>
          </a:p>
          <a:p>
            <a:endParaRPr lang="en-US" sz="1600" dirty="0"/>
          </a:p>
          <a:p>
            <a:r>
              <a:rPr lang="en-US" sz="1600" dirty="0"/>
              <a:t>Our legislature doubled this credit in 2015, and extended the time to make it until April 15.  You can choose which taxable year you want to use.</a:t>
            </a:r>
          </a:p>
          <a:p>
            <a:endParaRPr lang="en-US" sz="1600" dirty="0"/>
          </a:p>
          <a:p>
            <a:r>
              <a:rPr lang="en-US" sz="1600" dirty="0"/>
              <a:t>And, you can take advantage of this credit and still donate to your kids or grandkids’ schools.   </a:t>
            </a:r>
            <a:r>
              <a:rPr lang="en-US" sz="1600" b="1" dirty="0"/>
              <a:t>Next slide</a:t>
            </a:r>
          </a:p>
          <a:p>
            <a:endParaRPr lang="en-US" dirty="0"/>
          </a:p>
        </p:txBody>
      </p:sp>
      <p:sp>
        <p:nvSpPr>
          <p:cNvPr id="4" name="Slide Number Placeholder 3"/>
          <p:cNvSpPr>
            <a:spLocks noGrp="1"/>
          </p:cNvSpPr>
          <p:nvPr>
            <p:ph type="sldNum" sz="quarter" idx="10"/>
          </p:nvPr>
        </p:nvSpPr>
        <p:spPr/>
        <p:txBody>
          <a:bodyPr/>
          <a:lstStyle/>
          <a:p>
            <a:fld id="{F3472685-7BF8-499C-B5BF-F4EE834DF47F}" type="slidenum">
              <a:rPr lang="en-US" smtClean="0"/>
              <a:t>10</a:t>
            </a:fld>
            <a:endParaRPr lang="en-US"/>
          </a:p>
        </p:txBody>
      </p:sp>
    </p:spTree>
    <p:extLst>
      <p:ext uri="{BB962C8B-B14F-4D97-AF65-F5344CB8AC3E}">
        <p14:creationId xmlns:p14="http://schemas.microsoft.com/office/powerpoint/2010/main" val="4254153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8513" y="430213"/>
            <a:ext cx="5260975" cy="2959100"/>
          </a:xfrm>
        </p:spPr>
      </p:sp>
      <p:sp>
        <p:nvSpPr>
          <p:cNvPr id="3" name="Notes Placeholder 2"/>
          <p:cNvSpPr>
            <a:spLocks noGrp="1"/>
          </p:cNvSpPr>
          <p:nvPr>
            <p:ph type="body" idx="1"/>
          </p:nvPr>
        </p:nvSpPr>
        <p:spPr>
          <a:xfrm>
            <a:off x="798513" y="3603812"/>
            <a:ext cx="5486400" cy="4397188"/>
          </a:xfrm>
        </p:spPr>
        <p:txBody>
          <a:bodyPr/>
          <a:lstStyle/>
          <a:p>
            <a:r>
              <a:rPr lang="en-US" sz="1400" dirty="0"/>
              <a:t>Here are the non-profits in Arizona that provide legal services to the poor and have been qualified by the Arizona Department of Revenue.</a:t>
            </a:r>
          </a:p>
          <a:p>
            <a:endParaRPr lang="en-US" sz="1400" dirty="0"/>
          </a:p>
          <a:p>
            <a:r>
              <a:rPr lang="en-US" sz="1400" dirty="0"/>
              <a:t>You can make the donations directly to each of these organizations via their separate websites, or you can go to the Bar Foundation website and make it there.  The advantage to using the Foundation’s website is that you can allocate your donations among one or more of these organizations without going to the separate websites.</a:t>
            </a:r>
          </a:p>
          <a:p>
            <a:endParaRPr lang="en-US" sz="1400" dirty="0"/>
          </a:p>
          <a:p>
            <a:r>
              <a:rPr lang="en-US" sz="1400" dirty="0"/>
              <a:t>In your materials for today is a two page flyer that gives you this information and directions on how to make the donations.  It’s very easy; it’ll take two minutes.</a:t>
            </a:r>
          </a:p>
          <a:p>
            <a:endParaRPr lang="en-US" sz="1400" dirty="0"/>
          </a:p>
          <a:p>
            <a:r>
              <a:rPr lang="en-US" sz="1400" b="1" dirty="0"/>
              <a:t>Questions?</a:t>
            </a:r>
          </a:p>
          <a:p>
            <a:endParaRPr lang="en-US" dirty="0"/>
          </a:p>
        </p:txBody>
      </p:sp>
      <p:sp>
        <p:nvSpPr>
          <p:cNvPr id="4" name="Slide Number Placeholder 3"/>
          <p:cNvSpPr>
            <a:spLocks noGrp="1"/>
          </p:cNvSpPr>
          <p:nvPr>
            <p:ph type="sldNum" sz="quarter" idx="10"/>
          </p:nvPr>
        </p:nvSpPr>
        <p:spPr/>
        <p:txBody>
          <a:bodyPr/>
          <a:lstStyle/>
          <a:p>
            <a:fld id="{F3472685-7BF8-499C-B5BF-F4EE834DF47F}" type="slidenum">
              <a:rPr lang="en-US" smtClean="0"/>
              <a:t>11</a:t>
            </a:fld>
            <a:endParaRPr lang="en-US"/>
          </a:p>
        </p:txBody>
      </p:sp>
    </p:spTree>
    <p:extLst>
      <p:ext uri="{BB962C8B-B14F-4D97-AF65-F5344CB8AC3E}">
        <p14:creationId xmlns:p14="http://schemas.microsoft.com/office/powerpoint/2010/main" val="2081435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1538" y="349250"/>
            <a:ext cx="5267325" cy="2962275"/>
          </a:xfrm>
        </p:spPr>
      </p:sp>
      <p:sp>
        <p:nvSpPr>
          <p:cNvPr id="3" name="Notes Placeholder 2"/>
          <p:cNvSpPr>
            <a:spLocks noGrp="1"/>
          </p:cNvSpPr>
          <p:nvPr>
            <p:ph type="body" idx="1"/>
          </p:nvPr>
        </p:nvSpPr>
        <p:spPr>
          <a:xfrm>
            <a:off x="701040" y="3679826"/>
            <a:ext cx="5608320" cy="5150141"/>
          </a:xfrm>
        </p:spPr>
        <p:txBody>
          <a:bodyPr/>
          <a:lstStyle/>
          <a:p>
            <a:r>
              <a:rPr lang="en-US" sz="1600" dirty="0"/>
              <a:t>I’ve given you a lot of information in a brief amount of time.</a:t>
            </a:r>
          </a:p>
          <a:p>
            <a:endParaRPr lang="en-US" sz="1600" dirty="0"/>
          </a:p>
          <a:p>
            <a:r>
              <a:rPr lang="en-US" sz="1600" dirty="0"/>
              <a:t>For more information, you can go to our website</a:t>
            </a:r>
          </a:p>
          <a:p>
            <a:endParaRPr lang="en-US" sz="1600" dirty="0"/>
          </a:p>
          <a:p>
            <a:r>
              <a:rPr lang="en-US" sz="1600" dirty="0"/>
              <a:t>Or, please take a moment to go to the AZ Court Help website</a:t>
            </a:r>
          </a:p>
          <a:p>
            <a:endParaRPr lang="en-US" sz="1600" dirty="0"/>
          </a:p>
          <a:p>
            <a:r>
              <a:rPr lang="en-US" sz="1600" dirty="0"/>
              <a:t>Or, take a look at the Bar Foundation’s  websites with legal information on specific topics:</a:t>
            </a:r>
          </a:p>
          <a:p>
            <a:endParaRPr lang="en-US" sz="1600" dirty="0"/>
          </a:p>
          <a:p>
            <a:r>
              <a:rPr lang="en-US" sz="1600" dirty="0"/>
              <a:t>Law for Kids</a:t>
            </a:r>
          </a:p>
          <a:p>
            <a:r>
              <a:rPr lang="en-US" sz="1600" dirty="0"/>
              <a:t>Law for Seniors</a:t>
            </a:r>
          </a:p>
          <a:p>
            <a:r>
              <a:rPr lang="en-US" sz="1600" dirty="0"/>
              <a:t>Law for Veterans</a:t>
            </a:r>
          </a:p>
          <a:p>
            <a:endParaRPr lang="en-US" sz="1600" dirty="0"/>
          </a:p>
          <a:p>
            <a:r>
              <a:rPr lang="en-US" sz="1600" dirty="0"/>
              <a:t>We’re also available to come to your city or county to speak to specific groups about what we have done, and what we are trying to do, and how that can affect the delivery of meaningful court access in your community.</a:t>
            </a:r>
          </a:p>
          <a:p>
            <a:endParaRPr lang="en-US" sz="1600" dirty="0"/>
          </a:p>
          <a:p>
            <a:r>
              <a:rPr lang="en-US" sz="1600" b="1" dirty="0"/>
              <a:t>Questions? </a:t>
            </a:r>
          </a:p>
        </p:txBody>
      </p:sp>
      <p:sp>
        <p:nvSpPr>
          <p:cNvPr id="4" name="Slide Number Placeholder 3"/>
          <p:cNvSpPr>
            <a:spLocks noGrp="1"/>
          </p:cNvSpPr>
          <p:nvPr>
            <p:ph type="sldNum" sz="quarter" idx="10"/>
          </p:nvPr>
        </p:nvSpPr>
        <p:spPr/>
        <p:txBody>
          <a:bodyPr/>
          <a:lstStyle/>
          <a:p>
            <a:fld id="{1B093E44-DC68-4C41-806E-4367690728B7}" type="slidenum">
              <a:rPr lang="en-US" smtClean="0"/>
              <a:t>12</a:t>
            </a:fld>
            <a:endParaRPr lang="en-US"/>
          </a:p>
        </p:txBody>
      </p:sp>
    </p:spTree>
    <p:extLst>
      <p:ext uri="{BB962C8B-B14F-4D97-AF65-F5344CB8AC3E}">
        <p14:creationId xmlns:p14="http://schemas.microsoft.com/office/powerpoint/2010/main" val="635241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99585"/>
            <a:ext cx="5608320" cy="4841875"/>
          </a:xfrm>
        </p:spPr>
        <p:txBody>
          <a:bodyPr/>
          <a:lstStyle/>
          <a:p>
            <a:endParaRPr lang="en-US" sz="1600" dirty="0"/>
          </a:p>
          <a:p>
            <a:r>
              <a:rPr lang="en-US" sz="1600" dirty="0"/>
              <a:t>In 2014, as part of its 5 year strategic agenda, the Supreme Court created the Arizona Commission on Access to Justice.  It consists of judges, lawyers, court administrators, government representatives, community foundations and the business community.</a:t>
            </a:r>
          </a:p>
          <a:p>
            <a:endParaRPr lang="en-US" sz="1600" dirty="0"/>
          </a:p>
          <a:p>
            <a:r>
              <a:rPr lang="en-US" sz="1600" dirty="0"/>
              <a:t>The original mission from CJ Bales was to increase meaningful access to our courts for those people representing themselves in civil matters and to look for innovative ways to increase the availability of lawyers to assist these litigants.</a:t>
            </a:r>
          </a:p>
          <a:p>
            <a:endParaRPr lang="en-US" sz="1600" dirty="0"/>
          </a:p>
          <a:p>
            <a:r>
              <a:rPr lang="en-US" sz="1600" dirty="0"/>
              <a:t>Arizona became the 34</a:t>
            </a:r>
            <a:r>
              <a:rPr lang="en-US" sz="1600" baseline="30000" dirty="0"/>
              <a:t>th</a:t>
            </a:r>
            <a:r>
              <a:rPr lang="en-US" sz="1600" dirty="0"/>
              <a:t> jurisdiction (of now 38) to create an ATJ Commission.</a:t>
            </a:r>
          </a:p>
          <a:p>
            <a:endParaRPr lang="en-US" sz="1600" dirty="0"/>
          </a:p>
          <a:p>
            <a:r>
              <a:rPr lang="en-US" sz="1600" b="1" dirty="0"/>
              <a:t>Next slide</a:t>
            </a:r>
          </a:p>
          <a:p>
            <a:endParaRPr lang="en-US" sz="1600" dirty="0"/>
          </a:p>
        </p:txBody>
      </p:sp>
      <p:sp>
        <p:nvSpPr>
          <p:cNvPr id="4" name="Slide Number Placeholder 3"/>
          <p:cNvSpPr>
            <a:spLocks noGrp="1"/>
          </p:cNvSpPr>
          <p:nvPr>
            <p:ph type="sldNum" sz="quarter" idx="10"/>
          </p:nvPr>
        </p:nvSpPr>
        <p:spPr/>
        <p:txBody>
          <a:bodyPr/>
          <a:lstStyle/>
          <a:p>
            <a:fld id="{1B093E44-DC68-4C41-806E-4367690728B7}" type="slidenum">
              <a:rPr lang="en-US" smtClean="0"/>
              <a:t>2</a:t>
            </a:fld>
            <a:endParaRPr lang="en-US"/>
          </a:p>
        </p:txBody>
      </p:sp>
    </p:spTree>
    <p:extLst>
      <p:ext uri="{BB962C8B-B14F-4D97-AF65-F5344CB8AC3E}">
        <p14:creationId xmlns:p14="http://schemas.microsoft.com/office/powerpoint/2010/main" val="2412651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0"/>
            <a:ext cx="4708525" cy="2647950"/>
          </a:xfrm>
        </p:spPr>
      </p:sp>
      <p:sp>
        <p:nvSpPr>
          <p:cNvPr id="3" name="Notes Placeholder 2"/>
          <p:cNvSpPr>
            <a:spLocks noGrp="1"/>
          </p:cNvSpPr>
          <p:nvPr>
            <p:ph type="body" idx="1"/>
          </p:nvPr>
        </p:nvSpPr>
        <p:spPr>
          <a:xfrm>
            <a:off x="701040" y="2647950"/>
            <a:ext cx="5608320" cy="6377306"/>
          </a:xfrm>
        </p:spPr>
        <p:txBody>
          <a:bodyPr/>
          <a:lstStyle/>
          <a:p>
            <a:r>
              <a:rPr lang="en-US" sz="1600" dirty="0"/>
              <a:t>You may already be familiar with the level of poverty in Arizona (16.7%); that it remains higher than most other states, notwithstanding general economic recovery.  Our Native Americans have a poverty level of over 40%; Hispanics, our fastest growing segment of 2.1 M, over 20%.</a:t>
            </a:r>
          </a:p>
          <a:p>
            <a:endParaRPr lang="en-US" sz="1600" dirty="0"/>
          </a:p>
          <a:p>
            <a:r>
              <a:rPr lang="en-US" sz="1600" dirty="0"/>
              <a:t>Over 1.5 million Arizonans qualify for civil legal aid services, but as indicated, those resources, even with private lawyers volunteering their services, cannot  begin to meet this need.</a:t>
            </a:r>
          </a:p>
          <a:p>
            <a:endParaRPr lang="en-US" sz="1600" dirty="0"/>
          </a:p>
          <a:p>
            <a:r>
              <a:rPr lang="en-US" sz="1600" dirty="0"/>
              <a:t>The problem is exacerbated in the rural counties, where there are fewer legal aid lawyers, and scarce private practice lawyers available to assist.</a:t>
            </a:r>
          </a:p>
          <a:p>
            <a:endParaRPr lang="en-US" sz="1600" dirty="0"/>
          </a:p>
          <a:p>
            <a:r>
              <a:rPr lang="en-US" sz="1600" dirty="0"/>
              <a:t>Funding for legal aid is again under attack. (</a:t>
            </a:r>
            <a:r>
              <a:rPr lang="en-US" sz="1600" b="1" dirty="0"/>
              <a:t>WH budget</a:t>
            </a:r>
            <a:r>
              <a:rPr lang="en-US" sz="1600" dirty="0"/>
              <a:t>)</a:t>
            </a:r>
          </a:p>
          <a:p>
            <a:endParaRPr lang="en-US" sz="1600" dirty="0"/>
          </a:p>
          <a:p>
            <a:r>
              <a:rPr lang="en-US" sz="1600" dirty="0"/>
              <a:t>The number of SRLs continues to grow, particularly in </a:t>
            </a:r>
            <a:r>
              <a:rPr lang="en-US" sz="1600" b="1" dirty="0"/>
              <a:t>family court </a:t>
            </a:r>
            <a:r>
              <a:rPr lang="en-US" sz="1600" dirty="0"/>
              <a:t>(90%), in </a:t>
            </a:r>
            <a:r>
              <a:rPr lang="en-US" sz="1600" b="1" dirty="0"/>
              <a:t>housing</a:t>
            </a:r>
            <a:r>
              <a:rPr lang="en-US" sz="1600" dirty="0"/>
              <a:t> matters(95/30%) and in </a:t>
            </a:r>
            <a:r>
              <a:rPr lang="en-US" sz="1600" b="1" dirty="0"/>
              <a:t>debt collection </a:t>
            </a:r>
            <a:r>
              <a:rPr lang="en-US" sz="1600" dirty="0"/>
              <a:t>cases (90%).   Being a SRL is not only a challenge for the untrained lay person, but is difficult for the judge and court staff.</a:t>
            </a:r>
          </a:p>
          <a:p>
            <a:endParaRPr lang="en-US" sz="1600" dirty="0"/>
          </a:p>
          <a:p>
            <a:r>
              <a:rPr lang="en-US" sz="1600" dirty="0"/>
              <a:t>As I’ll describe shortly, our efforts to increase access to justice in Arizona have focused on two broad themes:  (1) to support and expand the availability of civil legal aid; and (2) to improve meaningful access for SRLs</a:t>
            </a:r>
          </a:p>
          <a:p>
            <a:r>
              <a:rPr lang="en-US" sz="1600" b="1" dirty="0"/>
              <a:t>Next slide</a:t>
            </a:r>
          </a:p>
          <a:p>
            <a:endParaRPr lang="en-US" dirty="0"/>
          </a:p>
        </p:txBody>
      </p:sp>
      <p:sp>
        <p:nvSpPr>
          <p:cNvPr id="4" name="Slide Number Placeholder 3"/>
          <p:cNvSpPr>
            <a:spLocks noGrp="1"/>
          </p:cNvSpPr>
          <p:nvPr>
            <p:ph type="sldNum" sz="quarter" idx="10"/>
          </p:nvPr>
        </p:nvSpPr>
        <p:spPr/>
        <p:txBody>
          <a:bodyPr/>
          <a:lstStyle/>
          <a:p>
            <a:fld id="{1B093E44-DC68-4C41-806E-4367690728B7}" type="slidenum">
              <a:rPr lang="en-US" smtClean="0"/>
              <a:t>3</a:t>
            </a:fld>
            <a:endParaRPr lang="en-US"/>
          </a:p>
        </p:txBody>
      </p:sp>
    </p:spTree>
    <p:extLst>
      <p:ext uri="{BB962C8B-B14F-4D97-AF65-F5344CB8AC3E}">
        <p14:creationId xmlns:p14="http://schemas.microsoft.com/office/powerpoint/2010/main" val="3324254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78025" y="0"/>
            <a:ext cx="2901950" cy="1631950"/>
          </a:xfrm>
        </p:spPr>
      </p:sp>
      <p:sp>
        <p:nvSpPr>
          <p:cNvPr id="3" name="Notes Placeholder 2"/>
          <p:cNvSpPr>
            <a:spLocks noGrp="1"/>
          </p:cNvSpPr>
          <p:nvPr>
            <p:ph type="body" idx="1"/>
          </p:nvPr>
        </p:nvSpPr>
        <p:spPr>
          <a:xfrm>
            <a:off x="685800" y="1631950"/>
            <a:ext cx="5524500" cy="7512050"/>
          </a:xfrm>
        </p:spPr>
        <p:txBody>
          <a:bodyPr/>
          <a:lstStyle/>
          <a:p>
            <a:r>
              <a:rPr lang="en-US" sz="1500" dirty="0"/>
              <a:t>These are the most common  civil legal challenges faced by Arizonans, and the poverty and other vulnerable populations are no exception.  We should care about this because these folks are our neighbors, our family members, our friends, our co-workers, our employees.</a:t>
            </a:r>
          </a:p>
          <a:p>
            <a:endParaRPr lang="en-US" sz="1500" dirty="0"/>
          </a:p>
          <a:p>
            <a:r>
              <a:rPr lang="en-US" sz="1500" dirty="0"/>
              <a:t>The ripple effect of being enmeshed in any of these type of disputes has collateral consequences beyond the immediate person involved:  those consequences can and do extend to families, to the work place, affecting productivity and profit, and to the pool of individuals available for employment in some of Arizona’s most important industries or segments of business. </a:t>
            </a:r>
          </a:p>
          <a:p>
            <a:endParaRPr lang="en-US" sz="1500" dirty="0"/>
          </a:p>
          <a:p>
            <a:r>
              <a:rPr lang="en-US" sz="1500" b="1" dirty="0"/>
              <a:t>Family</a:t>
            </a:r>
            <a:r>
              <a:rPr lang="en-US" sz="1500" dirty="0"/>
              <a:t>: </a:t>
            </a:r>
          </a:p>
          <a:p>
            <a:endParaRPr lang="en-US" sz="1500" dirty="0"/>
          </a:p>
          <a:p>
            <a:r>
              <a:rPr lang="en-US" sz="1500" b="1" dirty="0"/>
              <a:t>Employment</a:t>
            </a:r>
            <a:r>
              <a:rPr lang="en-US" sz="1500" dirty="0"/>
              <a:t>:  There are industries that need workers, but getting considered for the job is the challenge, if there is any criminal history of the applicant.  Other issues:  wages, discrimination, termination</a:t>
            </a:r>
          </a:p>
          <a:p>
            <a:endParaRPr lang="en-US" sz="1500" dirty="0"/>
          </a:p>
          <a:p>
            <a:r>
              <a:rPr lang="en-US" sz="1500" b="1" dirty="0"/>
              <a:t>Victims of Crime</a:t>
            </a:r>
            <a:r>
              <a:rPr lang="en-US" sz="1500" dirty="0"/>
              <a:t>:  collateral to criminal justice system; not just crimes of assault, theft, </a:t>
            </a:r>
            <a:r>
              <a:rPr lang="en-US" sz="1500" dirty="0" err="1"/>
              <a:t>etc</a:t>
            </a:r>
            <a:r>
              <a:rPr lang="en-US" sz="1500" dirty="0"/>
              <a:t>, but extends to victims of spousal, child and elder abuse.  DM also costs more than $8 B annually in reduced productivity, increased absenteeism and higher medical costs</a:t>
            </a:r>
          </a:p>
          <a:p>
            <a:endParaRPr lang="en-US" sz="1500" dirty="0"/>
          </a:p>
          <a:p>
            <a:r>
              <a:rPr lang="en-US" sz="1500" b="1" dirty="0"/>
              <a:t>Housing</a:t>
            </a:r>
            <a:r>
              <a:rPr lang="en-US" sz="1500" dirty="0"/>
              <a:t>:  20,000-30,000 evictions just in Mar. Co justice </a:t>
            </a:r>
            <a:r>
              <a:rPr lang="en-US" sz="1500" dirty="0" err="1"/>
              <a:t>ct</a:t>
            </a:r>
            <a:r>
              <a:rPr lang="en-US" sz="1500" dirty="0"/>
              <a:t> alone:  loss of shelter</a:t>
            </a:r>
            <a:r>
              <a:rPr lang="en-US" sz="1500" dirty="0">
                <a:latin typeface="Courier New" panose="02070309020205020404" pitchFamily="49" charset="0"/>
                <a:cs typeface="Courier New" panose="02070309020205020404" pitchFamily="49" charset="0"/>
              </a:rPr>
              <a:t>→</a:t>
            </a:r>
            <a:r>
              <a:rPr lang="en-US" sz="1500" dirty="0"/>
              <a:t> disruption of children’s education; interruption of employment, dislocation from health care, loss of personal belongings.  Homelessness is multi-generational</a:t>
            </a:r>
          </a:p>
          <a:p>
            <a:endParaRPr lang="en-US" sz="1500" dirty="0"/>
          </a:p>
          <a:p>
            <a:r>
              <a:rPr lang="en-US" sz="1500" b="1" dirty="0"/>
              <a:t>Consumer/Finance</a:t>
            </a:r>
            <a:r>
              <a:rPr lang="en-US" sz="1500" dirty="0"/>
              <a:t>: predatory lending, unfair and deceptive sales practices, warranty disputes, debt relief, debt collection, bankruptcy, repossession, garnishment</a:t>
            </a:r>
          </a:p>
        </p:txBody>
      </p:sp>
      <p:sp>
        <p:nvSpPr>
          <p:cNvPr id="4" name="Slide Number Placeholder 3"/>
          <p:cNvSpPr>
            <a:spLocks noGrp="1"/>
          </p:cNvSpPr>
          <p:nvPr>
            <p:ph type="sldNum" sz="quarter" idx="10"/>
          </p:nvPr>
        </p:nvSpPr>
        <p:spPr/>
        <p:txBody>
          <a:bodyPr/>
          <a:lstStyle/>
          <a:p>
            <a:fld id="{45EC7954-4316-4374-812E-3D3F3FB78D74}" type="slidenum">
              <a:rPr lang="en-US" smtClean="0"/>
              <a:t>4</a:t>
            </a:fld>
            <a:endParaRPr lang="en-US"/>
          </a:p>
        </p:txBody>
      </p:sp>
    </p:spTree>
    <p:extLst>
      <p:ext uri="{BB962C8B-B14F-4D97-AF65-F5344CB8AC3E}">
        <p14:creationId xmlns:p14="http://schemas.microsoft.com/office/powerpoint/2010/main" val="217781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74838" y="0"/>
            <a:ext cx="3108325" cy="1747838"/>
          </a:xfrm>
        </p:spPr>
      </p:sp>
      <p:sp>
        <p:nvSpPr>
          <p:cNvPr id="3" name="Notes Placeholder 2"/>
          <p:cNvSpPr>
            <a:spLocks noGrp="1"/>
          </p:cNvSpPr>
          <p:nvPr>
            <p:ph type="body" idx="1"/>
          </p:nvPr>
        </p:nvSpPr>
        <p:spPr>
          <a:xfrm>
            <a:off x="685800" y="1936376"/>
            <a:ext cx="5486400" cy="7207623"/>
          </a:xfrm>
        </p:spPr>
        <p:txBody>
          <a:bodyPr/>
          <a:lstStyle/>
          <a:p>
            <a:r>
              <a:rPr lang="en-US" sz="1500" dirty="0"/>
              <a:t>Supporting legal aid and access to justice initiatives should be a given for business leaders, for at least these several reasons:</a:t>
            </a:r>
          </a:p>
          <a:p>
            <a:r>
              <a:rPr lang="en-US" sz="1500" b="1" dirty="0"/>
              <a:t>(1)</a:t>
            </a:r>
            <a:r>
              <a:rPr lang="en-US" sz="1500" dirty="0"/>
              <a:t> Businesses depend on the legal system themselves, and they know it won’t work if people lose confidence in it.  Making sure low-income people have access is essential to ensuring that confidence; Civil legal aid makes the system work more smoothly.  There are currently hundreds of thousands of cases in the system where low-income litigants lack lawyers, and those cases slow down the system for everyone.  Providing lawyers and legal assistance makes the system work better; </a:t>
            </a:r>
            <a:r>
              <a:rPr lang="en-US" sz="1500" b="1" dirty="0"/>
              <a:t>(2)</a:t>
            </a:r>
            <a:r>
              <a:rPr lang="en-US" sz="1500" dirty="0"/>
              <a:t> Civil legal aid provides free legal help to businesses’ low-wage employees; </a:t>
            </a:r>
            <a:r>
              <a:rPr lang="en-US" sz="1500" b="1" dirty="0"/>
              <a:t>(3) </a:t>
            </a:r>
            <a:r>
              <a:rPr lang="en-US" sz="1500" dirty="0"/>
              <a:t>Precluding evictions and foreclosures reduces the multi-generational cost of homelessness; </a:t>
            </a:r>
            <a:r>
              <a:rPr lang="en-US" sz="1500" b="1" dirty="0"/>
              <a:t>(4)</a:t>
            </a:r>
            <a:r>
              <a:rPr lang="en-US" sz="1500" dirty="0"/>
              <a:t> Protecting families enmeshed in domestic violence can save shelter costs and prevent more serious problems down the road; </a:t>
            </a:r>
            <a:r>
              <a:rPr lang="en-US" sz="1500" b="1" dirty="0"/>
              <a:t>(5)</a:t>
            </a:r>
            <a:r>
              <a:rPr lang="en-US" sz="1500" dirty="0"/>
              <a:t> The economic analysis of providing civil legal aid to our citizens is clear.  In Arizona, for every dollar invested in civil legal aid, there is an economic return to the community of approximately $7, reflecting a combination of increased spending and tax revenue by people who can remain employed and stay in their home, and decreased government spending for emergency food, shelter, medical care and public safety.  </a:t>
            </a:r>
            <a:r>
              <a:rPr lang="en-US" sz="1500" b="1" dirty="0"/>
              <a:t>(6)</a:t>
            </a:r>
            <a:r>
              <a:rPr lang="en-US" sz="1500" dirty="0"/>
              <a:t> From a practical point, providing useful legal information and legal aid improves employee attendance and company productivity, as employees, particularly those in family court disputes, can reduce the number of times they have to leave work for a court hearing, and that enhances profitability; </a:t>
            </a:r>
            <a:r>
              <a:rPr lang="en-US" sz="1500" b="1" dirty="0"/>
              <a:t>(7)</a:t>
            </a:r>
            <a:r>
              <a:rPr lang="en-US" sz="1500" dirty="0"/>
              <a:t> Last year the chief legal officers of 185 major American corporations wrote members of Congress to voice their support for civil legal aid funding.  These business leaders noted the “significant positive return for business” from civil legal aid as well as benefits “for the health of individuals and communities across the nation.” </a:t>
            </a:r>
          </a:p>
          <a:p>
            <a:r>
              <a:rPr lang="en-US" sz="1500" dirty="0"/>
              <a:t> </a:t>
            </a:r>
          </a:p>
          <a:p>
            <a:endParaRPr lang="en-US" dirty="0"/>
          </a:p>
        </p:txBody>
      </p:sp>
      <p:sp>
        <p:nvSpPr>
          <p:cNvPr id="4" name="Slide Number Placeholder 3"/>
          <p:cNvSpPr>
            <a:spLocks noGrp="1"/>
          </p:cNvSpPr>
          <p:nvPr>
            <p:ph type="sldNum" sz="quarter" idx="10"/>
          </p:nvPr>
        </p:nvSpPr>
        <p:spPr/>
        <p:txBody>
          <a:bodyPr/>
          <a:lstStyle/>
          <a:p>
            <a:fld id="{45EC7954-4316-4374-812E-3D3F3FB78D74}" type="slidenum">
              <a:rPr lang="en-US" smtClean="0"/>
              <a:t>5</a:t>
            </a:fld>
            <a:endParaRPr lang="en-US"/>
          </a:p>
        </p:txBody>
      </p:sp>
    </p:spTree>
    <p:extLst>
      <p:ext uri="{BB962C8B-B14F-4D97-AF65-F5344CB8AC3E}">
        <p14:creationId xmlns:p14="http://schemas.microsoft.com/office/powerpoint/2010/main" val="2670899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155575"/>
            <a:ext cx="4508500" cy="2536825"/>
          </a:xfrm>
        </p:spPr>
      </p:sp>
      <p:sp>
        <p:nvSpPr>
          <p:cNvPr id="3" name="Notes Placeholder 2"/>
          <p:cNvSpPr>
            <a:spLocks noGrp="1"/>
          </p:cNvSpPr>
          <p:nvPr>
            <p:ph type="body" idx="1"/>
          </p:nvPr>
        </p:nvSpPr>
        <p:spPr>
          <a:xfrm>
            <a:off x="701040" y="2692083"/>
            <a:ext cx="5608320" cy="6468745"/>
          </a:xfrm>
        </p:spPr>
        <p:txBody>
          <a:bodyPr/>
          <a:lstStyle/>
          <a:p>
            <a:r>
              <a:rPr lang="en-US" sz="1600" dirty="0"/>
              <a:t>Since 2014, the Commission has taken a number of steps to improve meaningful access to our court system, particularly for those individuals representing themselves:</a:t>
            </a:r>
          </a:p>
          <a:p>
            <a:endParaRPr lang="en-US" sz="1600" dirty="0"/>
          </a:p>
          <a:p>
            <a:r>
              <a:rPr lang="en-US" sz="1600" dirty="0"/>
              <a:t>-</a:t>
            </a:r>
            <a:r>
              <a:rPr lang="en-US" sz="1600" b="1" dirty="0"/>
              <a:t>Forms and Simplified Instructions</a:t>
            </a:r>
          </a:p>
          <a:p>
            <a:endParaRPr lang="en-US" sz="1600" dirty="0"/>
          </a:p>
          <a:p>
            <a:r>
              <a:rPr lang="en-US" sz="1600" dirty="0"/>
              <a:t>-</a:t>
            </a:r>
            <a:r>
              <a:rPr lang="en-US" sz="1600" b="1" dirty="0"/>
              <a:t>Self-Help Centers </a:t>
            </a:r>
            <a:r>
              <a:rPr lang="en-US" sz="1600" dirty="0"/>
              <a:t>in the courthouses and </a:t>
            </a:r>
            <a:r>
              <a:rPr lang="en-US" sz="1600" b="1" dirty="0"/>
              <a:t>web-based services</a:t>
            </a:r>
          </a:p>
          <a:p>
            <a:endParaRPr lang="en-US" sz="1600" dirty="0"/>
          </a:p>
          <a:p>
            <a:r>
              <a:rPr lang="en-US" sz="1600" dirty="0"/>
              <a:t>-AZ Court Help.org  [cards] nationally recognized  with innovation awards from both the </a:t>
            </a:r>
            <a:r>
              <a:rPr lang="en-US" sz="1600" b="1" dirty="0"/>
              <a:t>National Association of Counties </a:t>
            </a:r>
            <a:r>
              <a:rPr lang="en-US" sz="1600" dirty="0"/>
              <a:t>and </a:t>
            </a:r>
            <a:r>
              <a:rPr lang="en-US" sz="1600" b="1" dirty="0"/>
              <a:t>the National Association of Court Management.</a:t>
            </a:r>
          </a:p>
          <a:p>
            <a:endParaRPr lang="en-US" sz="1600" b="1" dirty="0"/>
          </a:p>
          <a:p>
            <a:r>
              <a:rPr lang="en-US" sz="1600" dirty="0"/>
              <a:t>-</a:t>
            </a:r>
            <a:r>
              <a:rPr lang="en-US" sz="1600" b="1" dirty="0"/>
              <a:t>Family Court Navigators</a:t>
            </a:r>
          </a:p>
          <a:p>
            <a:endParaRPr lang="en-US" sz="1600" dirty="0"/>
          </a:p>
          <a:p>
            <a:r>
              <a:rPr lang="en-US" sz="1600" dirty="0"/>
              <a:t>-Training of </a:t>
            </a:r>
            <a:r>
              <a:rPr lang="en-US" sz="1600" b="1" dirty="0"/>
              <a:t>public librarians </a:t>
            </a:r>
            <a:r>
              <a:rPr lang="en-US" sz="1600" dirty="0"/>
              <a:t>across the state</a:t>
            </a:r>
          </a:p>
          <a:p>
            <a:endParaRPr lang="en-US" sz="1600" dirty="0"/>
          </a:p>
          <a:p>
            <a:r>
              <a:rPr lang="en-US" sz="1600" dirty="0"/>
              <a:t>-</a:t>
            </a:r>
            <a:r>
              <a:rPr lang="en-US" sz="1600" b="1" dirty="0"/>
              <a:t>Medical – Legal Partnerships</a:t>
            </a:r>
          </a:p>
          <a:p>
            <a:endParaRPr lang="en-US" sz="1600" dirty="0"/>
          </a:p>
          <a:p>
            <a:r>
              <a:rPr lang="en-US" sz="1600" dirty="0"/>
              <a:t>-</a:t>
            </a:r>
            <a:r>
              <a:rPr lang="en-US" sz="1600" b="1" dirty="0"/>
              <a:t>Other collaborative partnerships</a:t>
            </a:r>
            <a:r>
              <a:rPr lang="en-US" sz="1600" dirty="0"/>
              <a:t>:  Business community and corporate counsel</a:t>
            </a:r>
            <a:r>
              <a:rPr lang="en-US" sz="1600" b="1" dirty="0"/>
              <a:t>:  Intel </a:t>
            </a:r>
            <a:r>
              <a:rPr lang="en-US" sz="1600" dirty="0"/>
              <a:t>debt collection; </a:t>
            </a:r>
            <a:r>
              <a:rPr lang="en-US" sz="1600" b="1" dirty="0"/>
              <a:t>APS </a:t>
            </a:r>
            <a:r>
              <a:rPr lang="en-US" sz="1600" dirty="0"/>
              <a:t>and </a:t>
            </a:r>
            <a:r>
              <a:rPr lang="en-US" sz="1600" b="1" dirty="0"/>
              <a:t>SRP</a:t>
            </a:r>
            <a:r>
              <a:rPr lang="en-US" sz="1600" dirty="0"/>
              <a:t> veterans clinics</a:t>
            </a:r>
          </a:p>
          <a:p>
            <a:endParaRPr lang="en-US" sz="1600" dirty="0"/>
          </a:p>
          <a:p>
            <a:r>
              <a:rPr lang="en-US" sz="1600" dirty="0"/>
              <a:t>-and while these self help services are good, they are </a:t>
            </a:r>
            <a:r>
              <a:rPr lang="en-US" sz="1600" b="1" dirty="0"/>
              <a:t>no</a:t>
            </a:r>
            <a:r>
              <a:rPr lang="en-US" sz="1600" dirty="0"/>
              <a:t> </a:t>
            </a:r>
            <a:r>
              <a:rPr lang="en-US" sz="1600" b="1" dirty="0"/>
              <a:t>substitute for  having a lawyer</a:t>
            </a:r>
            <a:r>
              <a:rPr lang="en-US" sz="1600" dirty="0"/>
              <a:t>.  The Court rewrote the ethics rules to allow lawyers to provide </a:t>
            </a:r>
            <a:r>
              <a:rPr lang="en-US" sz="1600" b="1" dirty="0"/>
              <a:t>limited scope services </a:t>
            </a:r>
            <a:r>
              <a:rPr lang="en-US" sz="1600" dirty="0"/>
              <a:t>without being obligated to take the entire case.    </a:t>
            </a:r>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6</a:t>
            </a:fld>
            <a:endParaRPr lang="en-US"/>
          </a:p>
        </p:txBody>
      </p:sp>
    </p:spTree>
    <p:extLst>
      <p:ext uri="{BB962C8B-B14F-4D97-AF65-F5344CB8AC3E}">
        <p14:creationId xmlns:p14="http://schemas.microsoft.com/office/powerpoint/2010/main" val="2400981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3138" y="425450"/>
            <a:ext cx="5064125" cy="2847975"/>
          </a:xfrm>
        </p:spPr>
      </p:sp>
      <p:sp>
        <p:nvSpPr>
          <p:cNvPr id="3" name="Notes Placeholder 2"/>
          <p:cNvSpPr>
            <a:spLocks noGrp="1"/>
          </p:cNvSpPr>
          <p:nvPr>
            <p:ph type="body" idx="1"/>
          </p:nvPr>
        </p:nvSpPr>
        <p:spPr>
          <a:xfrm>
            <a:off x="701040" y="3931602"/>
            <a:ext cx="5608320" cy="4202748"/>
          </a:xfrm>
        </p:spPr>
        <p:txBody>
          <a:bodyPr/>
          <a:lstStyle/>
          <a:p>
            <a:r>
              <a:rPr lang="en-US" sz="1600" dirty="0"/>
              <a:t>We’ve also focused efforts on training our judges and our court staff in dealing with and assisting self-represented litigants.</a:t>
            </a:r>
          </a:p>
          <a:p>
            <a:endParaRPr lang="en-US" sz="1600" dirty="0"/>
          </a:p>
          <a:p>
            <a:r>
              <a:rPr lang="en-US" sz="1600" dirty="0"/>
              <a:t>Our justice courts across the state have led the way in these training efforts.</a:t>
            </a:r>
          </a:p>
          <a:p>
            <a:endParaRPr lang="en-US" sz="1600" dirty="0"/>
          </a:p>
          <a:p>
            <a:r>
              <a:rPr lang="en-US" sz="1600" dirty="0"/>
              <a:t>We could spend all morning talking about these existing programs and innovations, but I want to spend the remainder of our time talking about two new projects.</a:t>
            </a:r>
          </a:p>
          <a:p>
            <a:endParaRPr lang="en-US" sz="1600" dirty="0"/>
          </a:p>
          <a:p>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7</a:t>
            </a:fld>
            <a:endParaRPr lang="en-US"/>
          </a:p>
        </p:txBody>
      </p:sp>
    </p:spTree>
    <p:extLst>
      <p:ext uri="{BB962C8B-B14F-4D97-AF65-F5344CB8AC3E}">
        <p14:creationId xmlns:p14="http://schemas.microsoft.com/office/powerpoint/2010/main" val="3784222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2550" y="155575"/>
            <a:ext cx="4305300" cy="2420938"/>
          </a:xfrm>
        </p:spPr>
      </p:sp>
      <p:sp>
        <p:nvSpPr>
          <p:cNvPr id="3" name="Notes Placeholder 2"/>
          <p:cNvSpPr>
            <a:spLocks noGrp="1"/>
          </p:cNvSpPr>
          <p:nvPr>
            <p:ph type="body" idx="1"/>
          </p:nvPr>
        </p:nvSpPr>
        <p:spPr>
          <a:xfrm>
            <a:off x="486833" y="2575877"/>
            <a:ext cx="6192520" cy="6720523"/>
          </a:xfrm>
        </p:spPr>
        <p:txBody>
          <a:bodyPr/>
          <a:lstStyle/>
          <a:p>
            <a:r>
              <a:rPr lang="en-US" sz="1600" dirty="0"/>
              <a:t>We are collaborating with the Executive Branch and the state agencies that provide services to a number of vulnerable populations in the state.  </a:t>
            </a:r>
          </a:p>
          <a:p>
            <a:r>
              <a:rPr lang="en-US" sz="1600" dirty="0"/>
              <a:t>The research and statistics all show that these </a:t>
            </a:r>
            <a:r>
              <a:rPr lang="en-US" sz="1600" b="1" dirty="0"/>
              <a:t>folks : the poor, disabled, veterans, victims of crime -- all do better with a lawyer assisting them.</a:t>
            </a:r>
          </a:p>
          <a:p>
            <a:r>
              <a:rPr lang="en-US" sz="1600" dirty="0"/>
              <a:t>And, these constituents having success advances the </a:t>
            </a:r>
            <a:r>
              <a:rPr lang="en-US" sz="1600" b="1" dirty="0"/>
              <a:t>publicly stated missions of the Governor and these state agencies</a:t>
            </a:r>
            <a:r>
              <a:rPr lang="en-US" sz="1600" dirty="0"/>
              <a:t>.</a:t>
            </a:r>
          </a:p>
          <a:p>
            <a:r>
              <a:rPr lang="en-US" sz="1600" dirty="0"/>
              <a:t>We have a </a:t>
            </a:r>
            <a:r>
              <a:rPr lang="en-US" sz="1600" b="1" dirty="0"/>
              <a:t>20 year precedent </a:t>
            </a:r>
            <a:r>
              <a:rPr lang="en-US" sz="1600" dirty="0"/>
              <a:t>of collaboration between the Department of Economic Security and the civil legal aid world through the </a:t>
            </a:r>
            <a:r>
              <a:rPr lang="en-US" sz="1600" b="1" dirty="0"/>
              <a:t>AZ Domestic Violence Legal Assistance Project</a:t>
            </a:r>
            <a:r>
              <a:rPr lang="en-US" sz="1600" dirty="0"/>
              <a:t>, that last year helped </a:t>
            </a:r>
            <a:r>
              <a:rPr lang="en-US" sz="1600" b="1" dirty="0"/>
              <a:t>7,500</a:t>
            </a:r>
            <a:r>
              <a:rPr lang="en-US" sz="1600" dirty="0"/>
              <a:t> Arizonans with orders of protection and other civil legal needs (plus </a:t>
            </a:r>
            <a:r>
              <a:rPr lang="en-US" sz="1600" b="1" dirty="0"/>
              <a:t>another 2,000 </a:t>
            </a:r>
            <a:r>
              <a:rPr lang="en-US" sz="1600" dirty="0"/>
              <a:t>through self-help clinics and workshops) </a:t>
            </a:r>
            <a:r>
              <a:rPr lang="en-US" sz="1600" b="1" dirty="0"/>
              <a:t>to break the cycle </a:t>
            </a:r>
            <a:r>
              <a:rPr lang="en-US" sz="1600" dirty="0"/>
              <a:t>of  domestic violence.</a:t>
            </a:r>
          </a:p>
          <a:p>
            <a:r>
              <a:rPr lang="en-US" sz="1600" dirty="0"/>
              <a:t>We’ve met with the </a:t>
            </a:r>
            <a:r>
              <a:rPr lang="en-US" sz="1600" b="1" dirty="0"/>
              <a:t>Governor’s staff </a:t>
            </a:r>
            <a:r>
              <a:rPr lang="en-US" sz="1600" dirty="0"/>
              <a:t>and they are on board to move forward with some </a:t>
            </a:r>
            <a:r>
              <a:rPr lang="en-US" sz="1600" b="1" dirty="0"/>
              <a:t>specific issues that not only advance access to justice, but also advance the Governor’s economic policies and social services agenda, and have federal funding potential:</a:t>
            </a:r>
          </a:p>
          <a:p>
            <a:r>
              <a:rPr lang="en-US" sz="1600" b="1" dirty="0"/>
              <a:t>(1)</a:t>
            </a:r>
            <a:r>
              <a:rPr lang="en-US" sz="1600" dirty="0"/>
              <a:t> Assisting jobseekers with criminal records (1 in 3; 1.5 M in AZ) (industry shortages) [</a:t>
            </a:r>
            <a:r>
              <a:rPr lang="en-US" sz="1600" b="1" dirty="0"/>
              <a:t>Workforce</a:t>
            </a:r>
            <a:r>
              <a:rPr lang="en-US" sz="1600" dirty="0"/>
              <a:t> </a:t>
            </a:r>
            <a:r>
              <a:rPr lang="en-US" sz="1600" b="1" dirty="0"/>
              <a:t>Innovation and Opportunity Act</a:t>
            </a:r>
            <a:r>
              <a:rPr lang="en-US" sz="1600" dirty="0"/>
              <a:t>];</a:t>
            </a:r>
          </a:p>
          <a:p>
            <a:r>
              <a:rPr lang="en-US" sz="1600" b="1" dirty="0"/>
              <a:t>(2)</a:t>
            </a:r>
            <a:r>
              <a:rPr lang="en-US" sz="1600" dirty="0"/>
              <a:t> Providing legal assistance to </a:t>
            </a:r>
            <a:r>
              <a:rPr lang="en-US" sz="1600" b="1" dirty="0"/>
              <a:t>victims of crime, including domestic violence</a:t>
            </a:r>
            <a:r>
              <a:rPr lang="en-US" sz="1600" dirty="0"/>
              <a:t> [</a:t>
            </a:r>
            <a:r>
              <a:rPr lang="en-US" sz="1600" b="1" dirty="0"/>
              <a:t>TANF</a:t>
            </a:r>
            <a:r>
              <a:rPr lang="en-US" sz="1600" dirty="0"/>
              <a:t>; </a:t>
            </a:r>
            <a:r>
              <a:rPr lang="en-US" sz="1600" b="1" dirty="0"/>
              <a:t>VOCA</a:t>
            </a:r>
            <a:r>
              <a:rPr lang="en-US" sz="1600" dirty="0"/>
              <a:t>];</a:t>
            </a:r>
          </a:p>
          <a:p>
            <a:r>
              <a:rPr lang="en-US" sz="1600" b="1" dirty="0"/>
              <a:t>(3)</a:t>
            </a:r>
            <a:r>
              <a:rPr lang="en-US" sz="1600" dirty="0"/>
              <a:t> Assisting </a:t>
            </a:r>
            <a:r>
              <a:rPr lang="en-US" sz="1600" b="1" dirty="0"/>
              <a:t>veterans</a:t>
            </a:r>
            <a:r>
              <a:rPr lang="en-US" sz="1600" dirty="0"/>
              <a:t> [</a:t>
            </a:r>
            <a:r>
              <a:rPr lang="en-US" sz="1600" b="1" dirty="0"/>
              <a:t>Community Dev. Block Grant</a:t>
            </a:r>
            <a:r>
              <a:rPr lang="en-US" sz="1600" dirty="0"/>
              <a:t>; </a:t>
            </a:r>
            <a:r>
              <a:rPr lang="en-US" sz="1600" b="1" dirty="0"/>
              <a:t>Social Services Block Grant</a:t>
            </a:r>
            <a:r>
              <a:rPr lang="en-US" sz="1600" dirty="0"/>
              <a:t>; </a:t>
            </a:r>
            <a:r>
              <a:rPr lang="en-US" sz="1600" b="1" dirty="0"/>
              <a:t>Community Services Block Grant</a:t>
            </a:r>
            <a:r>
              <a:rPr lang="en-US" sz="1600" dirty="0"/>
              <a:t>]; and</a:t>
            </a:r>
          </a:p>
          <a:p>
            <a:r>
              <a:rPr lang="en-US" sz="1600" b="1" dirty="0"/>
              <a:t>(4)</a:t>
            </a:r>
            <a:r>
              <a:rPr lang="en-US" sz="1600" dirty="0"/>
              <a:t> Assisting </a:t>
            </a:r>
            <a:r>
              <a:rPr lang="en-US" sz="1600" b="1" dirty="0"/>
              <a:t>victims of the opioid crisis </a:t>
            </a:r>
            <a:r>
              <a:rPr lang="en-US" sz="1600" dirty="0"/>
              <a:t>[</a:t>
            </a:r>
            <a:r>
              <a:rPr lang="en-US" sz="1600" b="1" dirty="0"/>
              <a:t>VOCA</a:t>
            </a:r>
            <a:r>
              <a:rPr lang="en-US" sz="1600" dirty="0"/>
              <a:t>; </a:t>
            </a:r>
            <a:r>
              <a:rPr lang="en-US" sz="1600" b="1" dirty="0"/>
              <a:t>HHS  Substance Abuse and Treatment block grant]</a:t>
            </a:r>
          </a:p>
          <a:p>
            <a:endParaRPr lang="en-US" sz="1600" b="1" dirty="0"/>
          </a:p>
          <a:p>
            <a:r>
              <a:rPr lang="en-US" sz="1600" b="1" dirty="0"/>
              <a:t>   Next slide</a:t>
            </a:r>
          </a:p>
          <a:p>
            <a:r>
              <a:rPr lang="en-US" sz="1600" dirty="0"/>
              <a:t>     </a:t>
            </a:r>
          </a:p>
        </p:txBody>
      </p:sp>
      <p:sp>
        <p:nvSpPr>
          <p:cNvPr id="4" name="Slide Number Placeholder 3"/>
          <p:cNvSpPr>
            <a:spLocks noGrp="1"/>
          </p:cNvSpPr>
          <p:nvPr>
            <p:ph type="sldNum" sz="quarter" idx="10"/>
          </p:nvPr>
        </p:nvSpPr>
        <p:spPr>
          <a:xfrm>
            <a:off x="4392860" y="8675027"/>
            <a:ext cx="3037840" cy="466433"/>
          </a:xfrm>
        </p:spPr>
        <p:txBody>
          <a:bodyPr/>
          <a:lstStyle/>
          <a:p>
            <a:r>
              <a:rPr lang="en-US" dirty="0"/>
              <a:t> </a:t>
            </a:r>
            <a:fld id="{1B093E44-DC68-4C41-806E-4367690728B7}" type="slidenum">
              <a:rPr lang="en-US" smtClean="0"/>
              <a:t>8</a:t>
            </a:fld>
            <a:endParaRPr lang="en-US" dirty="0"/>
          </a:p>
        </p:txBody>
      </p:sp>
    </p:spTree>
    <p:extLst>
      <p:ext uri="{BB962C8B-B14F-4D97-AF65-F5344CB8AC3E}">
        <p14:creationId xmlns:p14="http://schemas.microsoft.com/office/powerpoint/2010/main" val="2127106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3275" y="349250"/>
            <a:ext cx="5403850" cy="3040063"/>
          </a:xfrm>
        </p:spPr>
      </p:sp>
      <p:sp>
        <p:nvSpPr>
          <p:cNvPr id="3" name="Notes Placeholder 2"/>
          <p:cNvSpPr>
            <a:spLocks noGrp="1"/>
          </p:cNvSpPr>
          <p:nvPr>
            <p:ph type="body" idx="1"/>
          </p:nvPr>
        </p:nvSpPr>
        <p:spPr>
          <a:xfrm>
            <a:off x="701040" y="3389312"/>
            <a:ext cx="5608320" cy="5694045"/>
          </a:xfrm>
        </p:spPr>
        <p:txBody>
          <a:bodyPr/>
          <a:lstStyle/>
          <a:p>
            <a:r>
              <a:rPr lang="en-US" sz="1600" dirty="0"/>
              <a:t>The number of people who don’t participate in their  court case is staggering.  Particularly if it involves a traffic ticket, a parking ticket or a misdemeanor warrant.  All of those things, if ignored, can turn into something much worse, with long-term </a:t>
            </a:r>
            <a:r>
              <a:rPr lang="en-US" sz="1600" dirty="0" err="1"/>
              <a:t>rammifications</a:t>
            </a:r>
            <a:r>
              <a:rPr lang="en-US" sz="1600" dirty="0"/>
              <a:t>.  Folks ignore these charges or proceedings because they can’t leave work; they don’t have transportation; they don’t have child care.</a:t>
            </a:r>
          </a:p>
          <a:p>
            <a:endParaRPr lang="en-US" sz="1600" dirty="0"/>
          </a:p>
          <a:p>
            <a:r>
              <a:rPr lang="en-US" sz="1600" dirty="0"/>
              <a:t>Michigan came up with a </a:t>
            </a:r>
            <a:r>
              <a:rPr lang="en-US" sz="1600" b="1" dirty="0"/>
              <a:t>model platform as an option </a:t>
            </a:r>
            <a:r>
              <a:rPr lang="en-US" sz="1600" dirty="0"/>
              <a:t>for resolving these disputes on line, which allows the citizen to </a:t>
            </a:r>
            <a:r>
              <a:rPr lang="en-US" sz="1600" b="1" dirty="0"/>
              <a:t>participate via </a:t>
            </a:r>
            <a:r>
              <a:rPr lang="en-US" sz="1600" dirty="0"/>
              <a:t>a </a:t>
            </a:r>
            <a:r>
              <a:rPr lang="en-US" sz="1600" b="1" dirty="0"/>
              <a:t>cell phone, a tablet or a PC, off hours and from locations other than a court house.</a:t>
            </a:r>
          </a:p>
          <a:p>
            <a:endParaRPr lang="en-US" sz="1600" dirty="0"/>
          </a:p>
          <a:p>
            <a:r>
              <a:rPr lang="en-US" sz="1600" dirty="0"/>
              <a:t>Michigan reports a </a:t>
            </a:r>
            <a:r>
              <a:rPr lang="en-US" sz="1600" b="1" dirty="0"/>
              <a:t>40% increase </a:t>
            </a:r>
            <a:r>
              <a:rPr lang="en-US" sz="1600" dirty="0"/>
              <a:t>in participation; greater efficiency in the court dockets, and increased collection of fees and fines.</a:t>
            </a:r>
          </a:p>
          <a:p>
            <a:endParaRPr lang="en-US" sz="1600" dirty="0"/>
          </a:p>
          <a:p>
            <a:r>
              <a:rPr lang="en-US" sz="1600" dirty="0"/>
              <a:t> Arizona has sent out an RFP to vendors.  They envision having superior courts in both urban and rural settings, and JP courts and municipal courts participate in a pilot project involving cases for </a:t>
            </a:r>
            <a:r>
              <a:rPr lang="en-US" sz="1600" b="1" dirty="0"/>
              <a:t>traffic, parking,  other misdemeanor crimes, debt collection and post-decree family disputes</a:t>
            </a:r>
            <a:r>
              <a:rPr lang="en-US" sz="1600" dirty="0"/>
              <a:t>. </a:t>
            </a:r>
          </a:p>
        </p:txBody>
      </p:sp>
      <p:sp>
        <p:nvSpPr>
          <p:cNvPr id="4" name="Slide Number Placeholder 3"/>
          <p:cNvSpPr>
            <a:spLocks noGrp="1"/>
          </p:cNvSpPr>
          <p:nvPr>
            <p:ph type="sldNum" sz="quarter" idx="10"/>
          </p:nvPr>
        </p:nvSpPr>
        <p:spPr/>
        <p:txBody>
          <a:bodyPr/>
          <a:lstStyle/>
          <a:p>
            <a:fld id="{1B093E44-DC68-4C41-806E-4367690728B7}" type="slidenum">
              <a:rPr lang="en-US" smtClean="0"/>
              <a:t>9</a:t>
            </a:fld>
            <a:endParaRPr lang="en-US"/>
          </a:p>
        </p:txBody>
      </p:sp>
    </p:spTree>
    <p:extLst>
      <p:ext uri="{BB962C8B-B14F-4D97-AF65-F5344CB8AC3E}">
        <p14:creationId xmlns:p14="http://schemas.microsoft.com/office/powerpoint/2010/main" val="28502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3/25/2018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3/25/2018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hyperlink" Target="https://www.lawforveterans.org/" TargetMode="External"/><Relationship Id="rId3" Type="http://schemas.openxmlformats.org/officeDocument/2006/relationships/hyperlink" Target="https://www.azcourthelp.org/" TargetMode="External"/><Relationship Id="rId7" Type="http://schemas.openxmlformats.org/officeDocument/2006/relationships/hyperlink" Target="https://www.lawforseniors.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lawforkids.org/" TargetMode="External"/><Relationship Id="rId5" Type="http://schemas.openxmlformats.org/officeDocument/2006/relationships/hyperlink" Target="http://www.azlawhelp.org/" TargetMode="External"/><Relationship Id="rId4" Type="http://schemas.openxmlformats.org/officeDocument/2006/relationships/hyperlink" Target="http://www.azflse.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53C8A-EBE4-4ABE-B433-F898C4153355}"/>
              </a:ext>
            </a:extLst>
          </p:cNvPr>
          <p:cNvSpPr>
            <a:spLocks noGrp="1"/>
          </p:cNvSpPr>
          <p:nvPr>
            <p:ph type="ctrTitle"/>
          </p:nvPr>
        </p:nvSpPr>
        <p:spPr>
          <a:xfrm>
            <a:off x="2417779" y="802299"/>
            <a:ext cx="8637073" cy="1737702"/>
          </a:xfrm>
        </p:spPr>
        <p:txBody>
          <a:bodyPr/>
          <a:lstStyle/>
          <a:p>
            <a:pPr algn="ctr"/>
            <a:r>
              <a:rPr lang="en-US" dirty="0"/>
              <a:t>Access to Justice</a:t>
            </a:r>
          </a:p>
        </p:txBody>
      </p:sp>
      <p:sp>
        <p:nvSpPr>
          <p:cNvPr id="3" name="Subtitle 2">
            <a:extLst>
              <a:ext uri="{FF2B5EF4-FFF2-40B4-BE49-F238E27FC236}">
                <a16:creationId xmlns:a16="http://schemas.microsoft.com/office/drawing/2014/main" id="{EA8E9E64-AD25-476D-84AE-643E8D690551}"/>
              </a:ext>
            </a:extLst>
          </p:cNvPr>
          <p:cNvSpPr>
            <a:spLocks noGrp="1"/>
          </p:cNvSpPr>
          <p:nvPr>
            <p:ph type="subTitle" idx="1"/>
          </p:nvPr>
        </p:nvSpPr>
        <p:spPr>
          <a:xfrm>
            <a:off x="2417780" y="3556000"/>
            <a:ext cx="8637072" cy="2580640"/>
          </a:xfrm>
        </p:spPr>
        <p:txBody>
          <a:bodyPr>
            <a:normAutofit lnSpcReduction="10000"/>
          </a:bodyPr>
          <a:lstStyle/>
          <a:p>
            <a:pPr algn="ctr"/>
            <a:r>
              <a:rPr lang="en-US" sz="2200" b="1" i="1" dirty="0"/>
              <a:t>Phoenix rotary club</a:t>
            </a:r>
          </a:p>
          <a:p>
            <a:pPr algn="ctr"/>
            <a:r>
              <a:rPr lang="en-US" sz="2100" dirty="0"/>
              <a:t>March 23, 2018</a:t>
            </a:r>
          </a:p>
          <a:p>
            <a:pPr algn="ctr"/>
            <a:endParaRPr lang="en-US" sz="2100" dirty="0"/>
          </a:p>
          <a:p>
            <a:pPr algn="ctr"/>
            <a:r>
              <a:rPr lang="en-US" sz="2100" dirty="0"/>
              <a:t>Lawrence F.  Winthrop</a:t>
            </a:r>
          </a:p>
          <a:p>
            <a:pPr algn="ctr"/>
            <a:r>
              <a:rPr lang="en-US" sz="2100" dirty="0"/>
              <a:t>Chair,  </a:t>
            </a:r>
            <a:r>
              <a:rPr lang="en-US" sz="2100" i="1" dirty="0"/>
              <a:t>Arizona commission on access to justice</a:t>
            </a:r>
          </a:p>
        </p:txBody>
      </p:sp>
    </p:spTree>
    <p:extLst>
      <p:ext uri="{BB962C8B-B14F-4D97-AF65-F5344CB8AC3E}">
        <p14:creationId xmlns:p14="http://schemas.microsoft.com/office/powerpoint/2010/main" val="130948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EA497-8D80-4782-9E20-6CBB2F08A5C2}"/>
              </a:ext>
            </a:extLst>
          </p:cNvPr>
          <p:cNvSpPr>
            <a:spLocks noGrp="1"/>
          </p:cNvSpPr>
          <p:nvPr>
            <p:ph type="title"/>
          </p:nvPr>
        </p:nvSpPr>
        <p:spPr>
          <a:xfrm>
            <a:off x="1451579" y="406401"/>
            <a:ext cx="9603275" cy="1609332"/>
          </a:xfrm>
        </p:spPr>
        <p:txBody>
          <a:bodyPr>
            <a:normAutofit/>
          </a:bodyPr>
          <a:lstStyle/>
          <a:p>
            <a:pPr algn="ctr"/>
            <a:r>
              <a:rPr lang="en-US" dirty="0"/>
              <a:t>Arizona  Income  Tax  Credit</a:t>
            </a:r>
            <a:br>
              <a:rPr lang="en-US" dirty="0"/>
            </a:br>
            <a:br>
              <a:rPr lang="en-US" dirty="0"/>
            </a:br>
            <a:r>
              <a:rPr lang="en-US" sz="2000" dirty="0">
                <a:solidFill>
                  <a:srgbClr val="FF0000"/>
                </a:solidFill>
              </a:rPr>
              <a:t>What you need to know</a:t>
            </a:r>
            <a:endParaRPr lang="en-US" dirty="0"/>
          </a:p>
        </p:txBody>
      </p:sp>
      <p:sp>
        <p:nvSpPr>
          <p:cNvPr id="3" name="Content Placeholder 2">
            <a:extLst>
              <a:ext uri="{FF2B5EF4-FFF2-40B4-BE49-F238E27FC236}">
                <a16:creationId xmlns:a16="http://schemas.microsoft.com/office/drawing/2014/main" id="{1A3A9C15-0875-47F7-8F7F-5A95CC5F78DE}"/>
              </a:ext>
            </a:extLst>
          </p:cNvPr>
          <p:cNvSpPr>
            <a:spLocks noGrp="1"/>
          </p:cNvSpPr>
          <p:nvPr>
            <p:ph idx="1"/>
          </p:nvPr>
        </p:nvSpPr>
        <p:spPr>
          <a:xfrm>
            <a:off x="1451579" y="1828800"/>
            <a:ext cx="9603275" cy="4145280"/>
          </a:xfrm>
        </p:spPr>
        <p:txBody>
          <a:bodyPr>
            <a:normAutofit/>
          </a:bodyPr>
          <a:lstStyle/>
          <a:p>
            <a:r>
              <a:rPr lang="en-US" sz="2800" dirty="0"/>
              <a:t>Donations made to qualifying charitable organizations</a:t>
            </a:r>
          </a:p>
          <a:p>
            <a:r>
              <a:rPr lang="en-US" sz="2800" dirty="0"/>
              <a:t>These organizations provide free legal services to the poor</a:t>
            </a:r>
          </a:p>
          <a:p>
            <a:r>
              <a:rPr lang="en-US" sz="2800" dirty="0"/>
              <a:t>Tax credit, not a tax deduction</a:t>
            </a:r>
          </a:p>
          <a:p>
            <a:r>
              <a:rPr lang="en-US" sz="2800" dirty="0"/>
              <a:t>Single Filer:  $400;   Joint Filers:  $800</a:t>
            </a:r>
          </a:p>
          <a:p>
            <a:r>
              <a:rPr lang="en-US" sz="2800" dirty="0"/>
              <a:t>Make donations by April 15, 2018 </a:t>
            </a:r>
          </a:p>
          <a:p>
            <a:r>
              <a:rPr lang="en-US" sz="2800" dirty="0"/>
              <a:t>Exclusive of  school tax credits</a:t>
            </a:r>
          </a:p>
          <a:p>
            <a:endParaRPr lang="en-US" dirty="0"/>
          </a:p>
        </p:txBody>
      </p:sp>
    </p:spTree>
    <p:extLst>
      <p:ext uri="{BB962C8B-B14F-4D97-AF65-F5344CB8AC3E}">
        <p14:creationId xmlns:p14="http://schemas.microsoft.com/office/powerpoint/2010/main" val="831462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7F13A-0814-48FA-9BF0-32C0287691C0}"/>
              </a:ext>
            </a:extLst>
          </p:cNvPr>
          <p:cNvSpPr>
            <a:spLocks noGrp="1"/>
          </p:cNvSpPr>
          <p:nvPr>
            <p:ph type="title"/>
          </p:nvPr>
        </p:nvSpPr>
        <p:spPr>
          <a:xfrm>
            <a:off x="1449217" y="243841"/>
            <a:ext cx="9605635" cy="1620354"/>
          </a:xfrm>
        </p:spPr>
        <p:txBody>
          <a:bodyPr>
            <a:normAutofit/>
          </a:bodyPr>
          <a:lstStyle/>
          <a:p>
            <a:pPr algn="ctr"/>
            <a:r>
              <a:rPr lang="en-US" dirty="0"/>
              <a:t>Arizona  Income  Tax  Credit</a:t>
            </a:r>
            <a:br>
              <a:rPr lang="en-US" dirty="0"/>
            </a:br>
            <a:br>
              <a:rPr lang="en-US" dirty="0"/>
            </a:br>
            <a:r>
              <a:rPr lang="en-US" sz="2800" dirty="0">
                <a:solidFill>
                  <a:srgbClr val="FF0000"/>
                </a:solidFill>
              </a:rPr>
              <a:t>Qualifying legal service Organizations</a:t>
            </a:r>
            <a:endParaRPr lang="en-US" sz="2800" dirty="0"/>
          </a:p>
        </p:txBody>
      </p:sp>
      <p:sp>
        <p:nvSpPr>
          <p:cNvPr id="3" name="Content Placeholder 2">
            <a:extLst>
              <a:ext uri="{FF2B5EF4-FFF2-40B4-BE49-F238E27FC236}">
                <a16:creationId xmlns:a16="http://schemas.microsoft.com/office/drawing/2014/main" id="{BEE703BE-7707-449B-A521-64F7AA8C3CAA}"/>
              </a:ext>
            </a:extLst>
          </p:cNvPr>
          <p:cNvSpPr>
            <a:spLocks noGrp="1"/>
          </p:cNvSpPr>
          <p:nvPr>
            <p:ph sz="half" idx="1"/>
          </p:nvPr>
        </p:nvSpPr>
        <p:spPr>
          <a:xfrm>
            <a:off x="1447331" y="1864195"/>
            <a:ext cx="4645152" cy="3703485"/>
          </a:xfrm>
        </p:spPr>
        <p:txBody>
          <a:bodyPr>
            <a:normAutofit/>
          </a:bodyPr>
          <a:lstStyle/>
          <a:p>
            <a:r>
              <a:rPr lang="en-US" sz="2800" dirty="0"/>
              <a:t>Community Legal Services</a:t>
            </a:r>
          </a:p>
          <a:p>
            <a:r>
              <a:rPr lang="en-US" sz="2800" dirty="0"/>
              <a:t>Southern Arizona Legal Aid</a:t>
            </a:r>
          </a:p>
          <a:p>
            <a:r>
              <a:rPr lang="en-US" sz="2800" dirty="0"/>
              <a:t>DNA Peoples Legal Services</a:t>
            </a:r>
          </a:p>
          <a:p>
            <a:r>
              <a:rPr lang="en-US" sz="2800" dirty="0"/>
              <a:t>Christian Legal Aid</a:t>
            </a:r>
          </a:p>
          <a:p>
            <a:r>
              <a:rPr lang="en-US" sz="2800" dirty="0"/>
              <a:t>Florence Immigration &amp; Refugee Rights Project</a:t>
            </a:r>
          </a:p>
          <a:p>
            <a:endParaRPr lang="en-US" dirty="0"/>
          </a:p>
        </p:txBody>
      </p:sp>
      <p:sp>
        <p:nvSpPr>
          <p:cNvPr id="4" name="Content Placeholder 3">
            <a:extLst>
              <a:ext uri="{FF2B5EF4-FFF2-40B4-BE49-F238E27FC236}">
                <a16:creationId xmlns:a16="http://schemas.microsoft.com/office/drawing/2014/main" id="{C9C35296-80FB-4470-8648-9905AAA015A8}"/>
              </a:ext>
            </a:extLst>
          </p:cNvPr>
          <p:cNvSpPr>
            <a:spLocks noGrp="1"/>
          </p:cNvSpPr>
          <p:nvPr>
            <p:ph sz="half" idx="2"/>
          </p:nvPr>
        </p:nvSpPr>
        <p:spPr>
          <a:xfrm>
            <a:off x="6413771" y="1864196"/>
            <a:ext cx="4645152" cy="3906684"/>
          </a:xfrm>
        </p:spPr>
        <p:txBody>
          <a:bodyPr>
            <a:normAutofit fontScale="92500" lnSpcReduction="10000"/>
          </a:bodyPr>
          <a:lstStyle/>
          <a:p>
            <a:r>
              <a:rPr lang="en-US" sz="3000" dirty="0"/>
              <a:t>Defenders of Children</a:t>
            </a:r>
          </a:p>
          <a:p>
            <a:r>
              <a:rPr lang="en-US" sz="3000" dirty="0"/>
              <a:t>Never Again Foundation</a:t>
            </a:r>
          </a:p>
          <a:p>
            <a:r>
              <a:rPr lang="en-US" sz="3000" dirty="0"/>
              <a:t>Step Up To Justice</a:t>
            </a:r>
          </a:p>
          <a:p>
            <a:r>
              <a:rPr lang="en-US" sz="3000" dirty="0"/>
              <a:t>Tucson Family Advocacy Program</a:t>
            </a:r>
          </a:p>
          <a:p>
            <a:r>
              <a:rPr lang="en-US" sz="3000" dirty="0"/>
              <a:t>William E. Morris Institute For Justice</a:t>
            </a:r>
          </a:p>
          <a:p>
            <a:endParaRPr lang="en-US" dirty="0"/>
          </a:p>
        </p:txBody>
      </p:sp>
    </p:spTree>
    <p:extLst>
      <p:ext uri="{BB962C8B-B14F-4D97-AF65-F5344CB8AC3E}">
        <p14:creationId xmlns:p14="http://schemas.microsoft.com/office/powerpoint/2010/main" val="3837075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DC303C-E6B3-499F-BBD4-B4FFEB2A6ACA}"/>
              </a:ext>
            </a:extLst>
          </p:cNvPr>
          <p:cNvSpPr>
            <a:spLocks noGrp="1"/>
          </p:cNvSpPr>
          <p:nvPr>
            <p:ph type="title"/>
          </p:nvPr>
        </p:nvSpPr>
        <p:spPr/>
        <p:txBody>
          <a:bodyPr/>
          <a:lstStyle/>
          <a:p>
            <a:pPr algn="ctr"/>
            <a:r>
              <a:rPr lang="en-US" dirty="0"/>
              <a:t>Resources</a:t>
            </a:r>
          </a:p>
        </p:txBody>
      </p:sp>
      <p:sp>
        <p:nvSpPr>
          <p:cNvPr id="6" name="Content Placeholder 5">
            <a:extLst>
              <a:ext uri="{FF2B5EF4-FFF2-40B4-BE49-F238E27FC236}">
                <a16:creationId xmlns:a16="http://schemas.microsoft.com/office/drawing/2014/main" id="{09AA158F-D785-4E35-B654-49112E542A93}"/>
              </a:ext>
            </a:extLst>
          </p:cNvPr>
          <p:cNvSpPr>
            <a:spLocks noGrp="1"/>
          </p:cNvSpPr>
          <p:nvPr>
            <p:ph idx="1"/>
          </p:nvPr>
        </p:nvSpPr>
        <p:spPr>
          <a:xfrm>
            <a:off x="1451579" y="1853754"/>
            <a:ext cx="9603275" cy="4343846"/>
          </a:xfrm>
        </p:spPr>
        <p:txBody>
          <a:bodyPr>
            <a:noAutofit/>
          </a:bodyPr>
          <a:lstStyle/>
          <a:p>
            <a:r>
              <a:rPr lang="en-US" sz="2100" b="1" dirty="0"/>
              <a:t>Arizona Commission on Access to Justice</a:t>
            </a:r>
            <a:r>
              <a:rPr lang="en-US" sz="2100" dirty="0"/>
              <a:t>: </a:t>
            </a:r>
            <a:r>
              <a:rPr lang="en-US" sz="2100" dirty="0">
                <a:solidFill>
                  <a:srgbClr val="0070C0"/>
                </a:solidFill>
              </a:rPr>
              <a:t>http://www.azcourts.gov/cscommittees/Arizona-Commission-on-Access-to-Justice</a:t>
            </a:r>
          </a:p>
          <a:p>
            <a:r>
              <a:rPr lang="en-US" sz="2100" b="1" dirty="0"/>
              <a:t>AZ Court Help</a:t>
            </a:r>
            <a:r>
              <a:rPr lang="en-US" sz="2100" dirty="0">
                <a:solidFill>
                  <a:srgbClr val="C00000"/>
                </a:solidFill>
              </a:rPr>
              <a:t>:</a:t>
            </a:r>
            <a:r>
              <a:rPr lang="en-US" sz="2100" b="1" dirty="0">
                <a:solidFill>
                  <a:srgbClr val="C00000"/>
                </a:solidFill>
              </a:rPr>
              <a:t>                 </a:t>
            </a:r>
            <a:r>
              <a:rPr lang="en-US" sz="2100" dirty="0">
                <a:solidFill>
                  <a:srgbClr val="C00000"/>
                </a:solidFill>
                <a:hlinkClick r:id="rId3"/>
              </a:rPr>
              <a:t>https://www.azcourthelp.org/</a:t>
            </a:r>
            <a:endParaRPr lang="en-US" sz="2100" dirty="0">
              <a:solidFill>
                <a:srgbClr val="C00000"/>
              </a:solidFill>
            </a:endParaRPr>
          </a:p>
          <a:p>
            <a:r>
              <a:rPr lang="en-US" sz="2100" b="1" dirty="0"/>
              <a:t>Arizona Bar Foundation: </a:t>
            </a:r>
            <a:r>
              <a:rPr lang="en-US" sz="2100" dirty="0">
                <a:solidFill>
                  <a:srgbClr val="FF0000"/>
                </a:solidFill>
              </a:rPr>
              <a:t> </a:t>
            </a:r>
            <a:r>
              <a:rPr lang="en-US" sz="2100" dirty="0">
                <a:solidFill>
                  <a:srgbClr val="C00000"/>
                </a:solidFill>
                <a:hlinkClick r:id="rId4"/>
              </a:rPr>
              <a:t>http://www.azflse.org/</a:t>
            </a:r>
            <a:endParaRPr lang="en-US" sz="2100" dirty="0">
              <a:solidFill>
                <a:srgbClr val="C00000"/>
              </a:solidFill>
            </a:endParaRPr>
          </a:p>
          <a:p>
            <a:pPr lvl="1"/>
            <a:r>
              <a:rPr lang="en-US" sz="2100" b="1" dirty="0"/>
              <a:t>AZ Law Help: </a:t>
            </a:r>
            <a:r>
              <a:rPr lang="en-US" sz="2100" b="1" dirty="0">
                <a:solidFill>
                  <a:srgbClr val="C00000"/>
                </a:solidFill>
              </a:rPr>
              <a:t>             </a:t>
            </a:r>
            <a:r>
              <a:rPr lang="en-US" sz="2100" dirty="0">
                <a:solidFill>
                  <a:srgbClr val="C00000"/>
                </a:solidFill>
                <a:hlinkClick r:id="rId5"/>
              </a:rPr>
              <a:t>http://www.azlawhelp.org/</a:t>
            </a:r>
            <a:endParaRPr lang="en-US" sz="2100" dirty="0">
              <a:solidFill>
                <a:srgbClr val="C00000"/>
              </a:solidFill>
            </a:endParaRPr>
          </a:p>
          <a:p>
            <a:pPr lvl="1"/>
            <a:r>
              <a:rPr lang="en-US" sz="2100" b="1" dirty="0"/>
              <a:t>Law For Kids</a:t>
            </a:r>
            <a:r>
              <a:rPr lang="en-US" sz="2100" dirty="0"/>
              <a:t>:               </a:t>
            </a:r>
            <a:r>
              <a:rPr lang="en-US" sz="2100" dirty="0">
                <a:solidFill>
                  <a:srgbClr val="C00000"/>
                </a:solidFill>
                <a:hlinkClick r:id="rId6"/>
              </a:rPr>
              <a:t>https://lawforkids.org/</a:t>
            </a:r>
            <a:endParaRPr lang="en-US" sz="2100" dirty="0">
              <a:solidFill>
                <a:srgbClr val="C00000"/>
              </a:solidFill>
            </a:endParaRPr>
          </a:p>
          <a:p>
            <a:pPr lvl="1"/>
            <a:r>
              <a:rPr lang="en-US" sz="2100" b="1" dirty="0"/>
              <a:t>Law For Seniors:         </a:t>
            </a:r>
            <a:r>
              <a:rPr lang="en-US" sz="2100" dirty="0">
                <a:hlinkClick r:id="rId7"/>
              </a:rPr>
              <a:t>https://www.lawforseniors.org/</a:t>
            </a:r>
            <a:endParaRPr lang="en-US" sz="2100" dirty="0"/>
          </a:p>
          <a:p>
            <a:pPr lvl="1"/>
            <a:r>
              <a:rPr lang="en-US" sz="2100" b="1" dirty="0"/>
              <a:t>Law for Veterans: </a:t>
            </a:r>
            <a:r>
              <a:rPr lang="en-US" sz="2100" dirty="0"/>
              <a:t>       </a:t>
            </a:r>
            <a:r>
              <a:rPr lang="en-US" sz="2100" dirty="0">
                <a:hlinkClick r:id="rId8"/>
              </a:rPr>
              <a:t>https://www.lawforveterans.org/</a:t>
            </a:r>
            <a:endParaRPr lang="en-US" sz="2100" dirty="0"/>
          </a:p>
        </p:txBody>
      </p:sp>
    </p:spTree>
    <p:extLst>
      <p:ext uri="{BB962C8B-B14F-4D97-AF65-F5344CB8AC3E}">
        <p14:creationId xmlns:p14="http://schemas.microsoft.com/office/powerpoint/2010/main" val="1424129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AA966F-A2B7-43EE-8029-768159135E69}"/>
              </a:ext>
            </a:extLst>
          </p:cNvPr>
          <p:cNvPicPr>
            <a:picLocks noChangeAspect="1"/>
          </p:cNvPicPr>
          <p:nvPr/>
        </p:nvPicPr>
        <p:blipFill>
          <a:blip r:embed="rId3"/>
          <a:stretch>
            <a:fillRect/>
          </a:stretch>
        </p:blipFill>
        <p:spPr>
          <a:xfrm>
            <a:off x="1889760" y="304800"/>
            <a:ext cx="8493760" cy="5625592"/>
          </a:xfrm>
          <a:prstGeom prst="rect">
            <a:avLst/>
          </a:prstGeom>
        </p:spPr>
      </p:pic>
    </p:spTree>
    <p:extLst>
      <p:ext uri="{BB962C8B-B14F-4D97-AF65-F5344CB8AC3E}">
        <p14:creationId xmlns:p14="http://schemas.microsoft.com/office/powerpoint/2010/main" val="3123108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BE4EC-DD30-4CAC-8761-7D10EBC2A898}"/>
              </a:ext>
            </a:extLst>
          </p:cNvPr>
          <p:cNvSpPr>
            <a:spLocks noGrp="1"/>
          </p:cNvSpPr>
          <p:nvPr>
            <p:ph type="title"/>
          </p:nvPr>
        </p:nvSpPr>
        <p:spPr/>
        <p:txBody>
          <a:bodyPr/>
          <a:lstStyle/>
          <a:p>
            <a:pPr algn="ctr"/>
            <a:r>
              <a:rPr lang="en-US" dirty="0"/>
              <a:t>Challenges  to  access  to  justice</a:t>
            </a:r>
          </a:p>
        </p:txBody>
      </p:sp>
      <p:sp>
        <p:nvSpPr>
          <p:cNvPr id="3" name="Content Placeholder 2">
            <a:extLst>
              <a:ext uri="{FF2B5EF4-FFF2-40B4-BE49-F238E27FC236}">
                <a16:creationId xmlns:a16="http://schemas.microsoft.com/office/drawing/2014/main" id="{957A6451-9E6B-4DEA-984D-8806CFBDB2B4}"/>
              </a:ext>
            </a:extLst>
          </p:cNvPr>
          <p:cNvSpPr>
            <a:spLocks noGrp="1"/>
          </p:cNvSpPr>
          <p:nvPr>
            <p:ph sz="half" idx="1"/>
          </p:nvPr>
        </p:nvSpPr>
        <p:spPr/>
        <p:txBody>
          <a:bodyPr/>
          <a:lstStyle/>
          <a:p>
            <a:r>
              <a:rPr lang="en-US" sz="2400" dirty="0"/>
              <a:t>Demographics</a:t>
            </a:r>
          </a:p>
          <a:p>
            <a:r>
              <a:rPr lang="en-US" sz="2400" dirty="0"/>
              <a:t>Poverty</a:t>
            </a:r>
          </a:p>
          <a:p>
            <a:r>
              <a:rPr lang="en-US" sz="2400" dirty="0"/>
              <a:t>Age and Ethnicity</a:t>
            </a:r>
          </a:p>
          <a:p>
            <a:r>
              <a:rPr lang="en-US" sz="2400" dirty="0"/>
              <a:t>Underserved Communities</a:t>
            </a:r>
          </a:p>
          <a:p>
            <a:r>
              <a:rPr lang="en-US" sz="2400" dirty="0"/>
              <a:t>Limited Resources</a:t>
            </a:r>
          </a:p>
          <a:p>
            <a:r>
              <a:rPr lang="en-US" sz="2400" dirty="0"/>
              <a:t>Self-Represented Litigants</a:t>
            </a:r>
          </a:p>
          <a:p>
            <a:endParaRPr lang="en-US" dirty="0"/>
          </a:p>
        </p:txBody>
      </p:sp>
      <p:pic>
        <p:nvPicPr>
          <p:cNvPr id="5" name="Content Placeholder 4">
            <a:extLst>
              <a:ext uri="{FF2B5EF4-FFF2-40B4-BE49-F238E27FC236}">
                <a16:creationId xmlns:a16="http://schemas.microsoft.com/office/drawing/2014/main" id="{66075F11-09B2-455B-8199-F8D55EBD0FBE}"/>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353908" y="2227386"/>
            <a:ext cx="4700943" cy="3001106"/>
          </a:xfrm>
          <a:prstGeom prst="rect">
            <a:avLst/>
          </a:prstGeom>
        </p:spPr>
      </p:pic>
    </p:spTree>
    <p:extLst>
      <p:ext uri="{BB962C8B-B14F-4D97-AF65-F5344CB8AC3E}">
        <p14:creationId xmlns:p14="http://schemas.microsoft.com/office/powerpoint/2010/main" val="2168191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7E34A-AA7C-4D6A-BF4F-DAA1B56FE7BA}"/>
              </a:ext>
            </a:extLst>
          </p:cNvPr>
          <p:cNvSpPr>
            <a:spLocks noGrp="1"/>
          </p:cNvSpPr>
          <p:nvPr>
            <p:ph type="title"/>
          </p:nvPr>
        </p:nvSpPr>
        <p:spPr>
          <a:xfrm>
            <a:off x="1451579" y="223024"/>
            <a:ext cx="9603275" cy="1315844"/>
          </a:xfrm>
        </p:spPr>
        <p:txBody>
          <a:bodyPr>
            <a:normAutofit fontScale="90000"/>
          </a:bodyPr>
          <a:lstStyle/>
          <a:p>
            <a:pPr algn="ctr"/>
            <a:r>
              <a:rPr lang="en-US" sz="3600" dirty="0"/>
              <a:t>Impact on business community</a:t>
            </a:r>
            <a:br>
              <a:rPr lang="en-US" dirty="0"/>
            </a:br>
            <a:br>
              <a:rPr lang="en-US" dirty="0"/>
            </a:br>
            <a:r>
              <a:rPr lang="en-US" sz="2800" dirty="0"/>
              <a:t>most common civil legal challenges</a:t>
            </a:r>
          </a:p>
        </p:txBody>
      </p:sp>
      <p:sp>
        <p:nvSpPr>
          <p:cNvPr id="3" name="Content Placeholder 2">
            <a:extLst>
              <a:ext uri="{FF2B5EF4-FFF2-40B4-BE49-F238E27FC236}">
                <a16:creationId xmlns:a16="http://schemas.microsoft.com/office/drawing/2014/main" id="{5A9C55C1-2EF4-4EA5-B2AA-FD9396869697}"/>
              </a:ext>
            </a:extLst>
          </p:cNvPr>
          <p:cNvSpPr>
            <a:spLocks noGrp="1"/>
          </p:cNvSpPr>
          <p:nvPr>
            <p:ph idx="1"/>
          </p:nvPr>
        </p:nvSpPr>
        <p:spPr>
          <a:xfrm>
            <a:off x="1451579" y="1873406"/>
            <a:ext cx="9603275" cy="4059044"/>
          </a:xfrm>
        </p:spPr>
        <p:txBody>
          <a:bodyPr>
            <a:normAutofit fontScale="92500" lnSpcReduction="20000"/>
          </a:bodyPr>
          <a:lstStyle/>
          <a:p>
            <a:r>
              <a:rPr lang="en-US" sz="2600" b="1" dirty="0"/>
              <a:t>Family</a:t>
            </a:r>
            <a:r>
              <a:rPr lang="en-US" sz="2600" dirty="0"/>
              <a:t> (divorce; separation/annulment; custody and visitation; child/spousal support)</a:t>
            </a:r>
          </a:p>
          <a:p>
            <a:r>
              <a:rPr lang="en-US" sz="2600" b="1" dirty="0"/>
              <a:t>Employment</a:t>
            </a:r>
            <a:r>
              <a:rPr lang="en-US" sz="2600" dirty="0"/>
              <a:t>  (Jobseekers with record; unfair labor, discriminatory practice)</a:t>
            </a:r>
          </a:p>
          <a:p>
            <a:r>
              <a:rPr lang="en-US" sz="2600" b="1" dirty="0"/>
              <a:t>Victims of crime </a:t>
            </a:r>
            <a:r>
              <a:rPr lang="en-US" sz="2600" dirty="0"/>
              <a:t>(domestic violence; elder and child abuse)</a:t>
            </a:r>
          </a:p>
          <a:p>
            <a:r>
              <a:rPr lang="en-US" sz="2600" b="1" dirty="0"/>
              <a:t>Housing </a:t>
            </a:r>
            <a:r>
              <a:rPr lang="en-US" sz="2600" dirty="0"/>
              <a:t>(mortgage/foreclosure issues; landlord-tenant disputes; public/federally subsidized housing;  discrimination issues</a:t>
            </a:r>
          </a:p>
          <a:p>
            <a:r>
              <a:rPr lang="en-US" sz="2600" b="1" dirty="0"/>
              <a:t>Consumer/Finance </a:t>
            </a:r>
            <a:r>
              <a:rPr lang="en-US" sz="2600" dirty="0"/>
              <a:t>(predatory lending, unfair sales practices, warranty disputes, debt collection; bankruptcy; repossession; garnishment) </a:t>
            </a:r>
          </a:p>
          <a:p>
            <a:endParaRPr lang="en-US" dirty="0"/>
          </a:p>
        </p:txBody>
      </p:sp>
    </p:spTree>
    <p:extLst>
      <p:ext uri="{BB962C8B-B14F-4D97-AF65-F5344CB8AC3E}">
        <p14:creationId xmlns:p14="http://schemas.microsoft.com/office/powerpoint/2010/main" val="428885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6DBF1-F108-4842-B4C2-EB0FA6719C7B}"/>
              </a:ext>
            </a:extLst>
          </p:cNvPr>
          <p:cNvSpPr>
            <a:spLocks noGrp="1"/>
          </p:cNvSpPr>
          <p:nvPr>
            <p:ph type="title"/>
          </p:nvPr>
        </p:nvSpPr>
        <p:spPr>
          <a:xfrm>
            <a:off x="1451579" y="512957"/>
            <a:ext cx="9603275" cy="1340798"/>
          </a:xfrm>
        </p:spPr>
        <p:txBody>
          <a:bodyPr>
            <a:normAutofit/>
          </a:bodyPr>
          <a:lstStyle/>
          <a:p>
            <a:pPr algn="ctr"/>
            <a:r>
              <a:rPr lang="en-US" dirty="0"/>
              <a:t>Impact on business community</a:t>
            </a:r>
            <a:br>
              <a:rPr lang="en-US" dirty="0"/>
            </a:br>
            <a:br>
              <a:rPr lang="en-US" dirty="0"/>
            </a:br>
            <a:r>
              <a:rPr lang="en-US" sz="2400" dirty="0"/>
              <a:t>Benefits  of  civil legal  aid  and  a2J  initiatives</a:t>
            </a:r>
          </a:p>
        </p:txBody>
      </p:sp>
      <p:sp>
        <p:nvSpPr>
          <p:cNvPr id="3" name="Content Placeholder 2">
            <a:extLst>
              <a:ext uri="{FF2B5EF4-FFF2-40B4-BE49-F238E27FC236}">
                <a16:creationId xmlns:a16="http://schemas.microsoft.com/office/drawing/2014/main" id="{DD12313C-FC63-4BA5-9EE1-7AE1F01B287C}"/>
              </a:ext>
            </a:extLst>
          </p:cNvPr>
          <p:cNvSpPr>
            <a:spLocks noGrp="1"/>
          </p:cNvSpPr>
          <p:nvPr>
            <p:ph idx="1"/>
          </p:nvPr>
        </p:nvSpPr>
        <p:spPr>
          <a:xfrm>
            <a:off x="1451579" y="2074127"/>
            <a:ext cx="9603275" cy="3746810"/>
          </a:xfrm>
        </p:spPr>
        <p:txBody>
          <a:bodyPr>
            <a:normAutofit fontScale="92500" lnSpcReduction="20000"/>
          </a:bodyPr>
          <a:lstStyle/>
          <a:p>
            <a:r>
              <a:rPr lang="en-US" sz="2800" dirty="0"/>
              <a:t>Increased confidence in legal system; preservation/growth of business in state</a:t>
            </a:r>
          </a:p>
          <a:p>
            <a:r>
              <a:rPr lang="en-US" sz="2800" dirty="0"/>
              <a:t>Decreased reliance on government benefits;  Increased revenue to local/state economy</a:t>
            </a:r>
          </a:p>
          <a:p>
            <a:r>
              <a:rPr lang="en-US" sz="2800" dirty="0"/>
              <a:t>Social return on legal aid investment:  Almost $7 return for every dollar invested</a:t>
            </a:r>
          </a:p>
          <a:p>
            <a:r>
              <a:rPr lang="en-US" sz="2800" dirty="0"/>
              <a:t>Less disruption in workplace; increased attendance;  preservation of productivity</a:t>
            </a:r>
          </a:p>
          <a:p>
            <a:endParaRPr lang="en-US" dirty="0"/>
          </a:p>
        </p:txBody>
      </p:sp>
    </p:spTree>
    <p:extLst>
      <p:ext uri="{BB962C8B-B14F-4D97-AF65-F5344CB8AC3E}">
        <p14:creationId xmlns:p14="http://schemas.microsoft.com/office/powerpoint/2010/main" val="1982769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8A10A-3851-47EB-9A99-2D0194E603BF}"/>
              </a:ext>
            </a:extLst>
          </p:cNvPr>
          <p:cNvSpPr>
            <a:spLocks noGrp="1"/>
          </p:cNvSpPr>
          <p:nvPr>
            <p:ph type="title"/>
          </p:nvPr>
        </p:nvSpPr>
        <p:spPr/>
        <p:txBody>
          <a:bodyPr/>
          <a:lstStyle/>
          <a:p>
            <a:pPr algn="ctr"/>
            <a:r>
              <a:rPr lang="en-US" dirty="0"/>
              <a:t>Access  to  Justice  Initiatives</a:t>
            </a:r>
          </a:p>
        </p:txBody>
      </p:sp>
      <p:sp>
        <p:nvSpPr>
          <p:cNvPr id="3" name="Content Placeholder 2">
            <a:extLst>
              <a:ext uri="{FF2B5EF4-FFF2-40B4-BE49-F238E27FC236}">
                <a16:creationId xmlns:a16="http://schemas.microsoft.com/office/drawing/2014/main" id="{AB7D2582-6093-43B6-B617-53E0DD5746F3}"/>
              </a:ext>
            </a:extLst>
          </p:cNvPr>
          <p:cNvSpPr>
            <a:spLocks noGrp="1"/>
          </p:cNvSpPr>
          <p:nvPr>
            <p:ph sz="half" idx="1"/>
          </p:nvPr>
        </p:nvSpPr>
        <p:spPr/>
        <p:txBody>
          <a:bodyPr>
            <a:normAutofit lnSpcReduction="10000"/>
          </a:bodyPr>
          <a:lstStyle/>
          <a:p>
            <a:r>
              <a:rPr lang="en-US" sz="2800" dirty="0"/>
              <a:t>Simplified Instructions and Forms</a:t>
            </a:r>
          </a:p>
          <a:p>
            <a:r>
              <a:rPr lang="en-US" sz="2800" dirty="0"/>
              <a:t>Self-Help Centers and Web-based Services</a:t>
            </a:r>
          </a:p>
          <a:p>
            <a:r>
              <a:rPr lang="en-US" sz="2800" dirty="0"/>
              <a:t>AZCourtHelp.org </a:t>
            </a:r>
          </a:p>
          <a:p>
            <a:r>
              <a:rPr lang="en-US" sz="2800" dirty="0"/>
              <a:t>Court Navigators</a:t>
            </a:r>
          </a:p>
          <a:p>
            <a:endParaRPr lang="en-US" dirty="0"/>
          </a:p>
        </p:txBody>
      </p:sp>
      <p:sp>
        <p:nvSpPr>
          <p:cNvPr id="4" name="Content Placeholder 3">
            <a:extLst>
              <a:ext uri="{FF2B5EF4-FFF2-40B4-BE49-F238E27FC236}">
                <a16:creationId xmlns:a16="http://schemas.microsoft.com/office/drawing/2014/main" id="{93D087FA-89DE-4096-9F19-99D118D4AF7C}"/>
              </a:ext>
            </a:extLst>
          </p:cNvPr>
          <p:cNvSpPr>
            <a:spLocks noGrp="1"/>
          </p:cNvSpPr>
          <p:nvPr>
            <p:ph sz="half" idx="2"/>
          </p:nvPr>
        </p:nvSpPr>
        <p:spPr/>
        <p:txBody>
          <a:bodyPr>
            <a:normAutofit lnSpcReduction="10000"/>
          </a:bodyPr>
          <a:lstStyle/>
          <a:p>
            <a:r>
              <a:rPr lang="en-US" sz="2800" dirty="0"/>
              <a:t>Public Library Legal Resource Centers</a:t>
            </a:r>
          </a:p>
          <a:p>
            <a:r>
              <a:rPr lang="en-US" sz="2800" dirty="0"/>
              <a:t>Collaborative</a:t>
            </a:r>
            <a:r>
              <a:rPr lang="en-US" sz="2800" i="1" dirty="0"/>
              <a:t> Pro Bono </a:t>
            </a:r>
            <a:r>
              <a:rPr lang="en-US" sz="2800" dirty="0"/>
              <a:t>Partnerships</a:t>
            </a:r>
          </a:p>
          <a:p>
            <a:r>
              <a:rPr lang="en-US" sz="2800" dirty="0"/>
              <a:t>Unbundled/Limited Scope Representation</a:t>
            </a:r>
          </a:p>
          <a:p>
            <a:endParaRPr lang="en-US" dirty="0"/>
          </a:p>
        </p:txBody>
      </p:sp>
    </p:spTree>
    <p:extLst>
      <p:ext uri="{BB962C8B-B14F-4D97-AF65-F5344CB8AC3E}">
        <p14:creationId xmlns:p14="http://schemas.microsoft.com/office/powerpoint/2010/main" val="2255382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00370-22C5-4C63-9D4C-FAD6CE4FCBB7}"/>
              </a:ext>
            </a:extLst>
          </p:cNvPr>
          <p:cNvSpPr>
            <a:spLocks noGrp="1"/>
          </p:cNvSpPr>
          <p:nvPr>
            <p:ph type="title"/>
          </p:nvPr>
        </p:nvSpPr>
        <p:spPr/>
        <p:txBody>
          <a:bodyPr/>
          <a:lstStyle/>
          <a:p>
            <a:pPr algn="ctr"/>
            <a:r>
              <a:rPr lang="en-US" dirty="0"/>
              <a:t>Access  to  Justice  Initiatives</a:t>
            </a:r>
          </a:p>
        </p:txBody>
      </p:sp>
      <p:sp>
        <p:nvSpPr>
          <p:cNvPr id="3" name="Content Placeholder 2">
            <a:extLst>
              <a:ext uri="{FF2B5EF4-FFF2-40B4-BE49-F238E27FC236}">
                <a16:creationId xmlns:a16="http://schemas.microsoft.com/office/drawing/2014/main" id="{C6F1D581-5362-4E8C-AD31-164B897D14D2}"/>
              </a:ext>
            </a:extLst>
          </p:cNvPr>
          <p:cNvSpPr>
            <a:spLocks noGrp="1"/>
          </p:cNvSpPr>
          <p:nvPr>
            <p:ph sz="half" idx="1"/>
          </p:nvPr>
        </p:nvSpPr>
        <p:spPr>
          <a:xfrm>
            <a:off x="1447331" y="1864194"/>
            <a:ext cx="4645152" cy="4114575"/>
          </a:xfrm>
        </p:spPr>
        <p:txBody>
          <a:bodyPr>
            <a:normAutofit/>
          </a:bodyPr>
          <a:lstStyle/>
          <a:p>
            <a:r>
              <a:rPr lang="en-US" sz="2800" dirty="0"/>
              <a:t>Court Staff Training re: Legal Information vs. Legal Advice</a:t>
            </a:r>
          </a:p>
          <a:p>
            <a:r>
              <a:rPr lang="en-US" sz="2800" dirty="0"/>
              <a:t>Judicial Training:  Best Practices with SRLs</a:t>
            </a:r>
          </a:p>
          <a:p>
            <a:r>
              <a:rPr lang="en-US" sz="2800" dirty="0"/>
              <a:t>Justice in Government Project</a:t>
            </a:r>
          </a:p>
          <a:p>
            <a:r>
              <a:rPr lang="en-US" sz="2800" dirty="0"/>
              <a:t>On-Line Dispute Resolution</a:t>
            </a:r>
          </a:p>
          <a:p>
            <a:endParaRPr lang="en-US" dirty="0"/>
          </a:p>
        </p:txBody>
      </p:sp>
      <p:pic>
        <p:nvPicPr>
          <p:cNvPr id="5" name="Content Placeholder 4">
            <a:extLst>
              <a:ext uri="{FF2B5EF4-FFF2-40B4-BE49-F238E27FC236}">
                <a16:creationId xmlns:a16="http://schemas.microsoft.com/office/drawing/2014/main" id="{2C5B5D98-D81C-4072-B75D-AFA002E270E0}"/>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64412" y="2039814"/>
            <a:ext cx="3690440" cy="3681047"/>
          </a:xfrm>
          <a:prstGeom prst="rect">
            <a:avLst/>
          </a:prstGeom>
        </p:spPr>
      </p:pic>
    </p:spTree>
    <p:extLst>
      <p:ext uri="{BB962C8B-B14F-4D97-AF65-F5344CB8AC3E}">
        <p14:creationId xmlns:p14="http://schemas.microsoft.com/office/powerpoint/2010/main" val="1321786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633C8-5BF0-4A03-9FF7-0F1854E9382B}"/>
              </a:ext>
            </a:extLst>
          </p:cNvPr>
          <p:cNvSpPr>
            <a:spLocks noGrp="1"/>
          </p:cNvSpPr>
          <p:nvPr>
            <p:ph type="title"/>
          </p:nvPr>
        </p:nvSpPr>
        <p:spPr>
          <a:xfrm>
            <a:off x="1449217" y="345441"/>
            <a:ext cx="9605635" cy="1518754"/>
          </a:xfrm>
        </p:spPr>
        <p:txBody>
          <a:bodyPr/>
          <a:lstStyle/>
          <a:p>
            <a:pPr algn="ctr"/>
            <a:r>
              <a:rPr lang="en-US" dirty="0"/>
              <a:t>Current  access  to  justice  projects</a:t>
            </a:r>
            <a:br>
              <a:rPr lang="en-US" dirty="0"/>
            </a:br>
            <a:br>
              <a:rPr lang="en-US" dirty="0"/>
            </a:br>
            <a:r>
              <a:rPr lang="en-US" sz="2800" dirty="0">
                <a:solidFill>
                  <a:srgbClr val="FF0000"/>
                </a:solidFill>
              </a:rPr>
              <a:t>Justice in Government</a:t>
            </a:r>
          </a:p>
        </p:txBody>
      </p:sp>
      <p:sp>
        <p:nvSpPr>
          <p:cNvPr id="3" name="Content Placeholder 2">
            <a:extLst>
              <a:ext uri="{FF2B5EF4-FFF2-40B4-BE49-F238E27FC236}">
                <a16:creationId xmlns:a16="http://schemas.microsoft.com/office/drawing/2014/main" id="{A2A76904-74CF-45F8-8AC1-3412E1E79E58}"/>
              </a:ext>
            </a:extLst>
          </p:cNvPr>
          <p:cNvSpPr>
            <a:spLocks noGrp="1"/>
          </p:cNvSpPr>
          <p:nvPr>
            <p:ph sz="half" idx="1"/>
          </p:nvPr>
        </p:nvSpPr>
        <p:spPr>
          <a:xfrm>
            <a:off x="1447331" y="2010878"/>
            <a:ext cx="4645152" cy="4125762"/>
          </a:xfrm>
        </p:spPr>
        <p:txBody>
          <a:bodyPr>
            <a:noAutofit/>
          </a:bodyPr>
          <a:lstStyle/>
          <a:p>
            <a:r>
              <a:rPr lang="en-US" sz="2400" dirty="0"/>
              <a:t>Collaboration with Executive Branch</a:t>
            </a:r>
          </a:p>
          <a:p>
            <a:r>
              <a:rPr lang="en-US" sz="2400" dirty="0"/>
              <a:t>Interest Convergence Between Agency Goals and Legal Aid</a:t>
            </a:r>
          </a:p>
          <a:p>
            <a:r>
              <a:rPr lang="en-US" sz="2400" dirty="0"/>
              <a:t>Precedent:  AZ Domestic                                       Violence Legal Assistance Project</a:t>
            </a:r>
          </a:p>
          <a:p>
            <a:r>
              <a:rPr lang="en-US" sz="2400" dirty="0"/>
              <a:t>Funding Sources</a:t>
            </a:r>
          </a:p>
        </p:txBody>
      </p:sp>
      <p:sp>
        <p:nvSpPr>
          <p:cNvPr id="4" name="Content Placeholder 3">
            <a:extLst>
              <a:ext uri="{FF2B5EF4-FFF2-40B4-BE49-F238E27FC236}">
                <a16:creationId xmlns:a16="http://schemas.microsoft.com/office/drawing/2014/main" id="{DD4B62C9-5A4B-478E-BE70-0B5A4FECD0DE}"/>
              </a:ext>
            </a:extLst>
          </p:cNvPr>
          <p:cNvSpPr>
            <a:spLocks noGrp="1"/>
          </p:cNvSpPr>
          <p:nvPr>
            <p:ph sz="half" idx="2"/>
          </p:nvPr>
        </p:nvSpPr>
        <p:spPr/>
        <p:txBody>
          <a:bodyPr>
            <a:normAutofit/>
          </a:bodyPr>
          <a:lstStyle/>
          <a:p>
            <a:r>
              <a:rPr lang="en-US" sz="2400" dirty="0"/>
              <a:t>Potential Collaborative Projects:</a:t>
            </a:r>
          </a:p>
          <a:p>
            <a:pPr lvl="1"/>
            <a:r>
              <a:rPr lang="en-US" sz="2400" dirty="0"/>
              <a:t>Jobseekers with criminal records</a:t>
            </a:r>
          </a:p>
          <a:p>
            <a:pPr lvl="1"/>
            <a:r>
              <a:rPr lang="en-US" sz="2400" dirty="0"/>
              <a:t>Victims of Crime</a:t>
            </a:r>
          </a:p>
          <a:p>
            <a:pPr lvl="1"/>
            <a:r>
              <a:rPr lang="en-US" sz="2400" dirty="0"/>
              <a:t>Veterans</a:t>
            </a:r>
          </a:p>
          <a:p>
            <a:pPr lvl="1"/>
            <a:r>
              <a:rPr lang="en-US" sz="2400" dirty="0"/>
              <a:t>Opioid Crisis</a:t>
            </a:r>
          </a:p>
        </p:txBody>
      </p:sp>
    </p:spTree>
    <p:extLst>
      <p:ext uri="{BB962C8B-B14F-4D97-AF65-F5344CB8AC3E}">
        <p14:creationId xmlns:p14="http://schemas.microsoft.com/office/powerpoint/2010/main" val="4136632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30CC3-61BA-4376-B73E-B59DE5C2246E}"/>
              </a:ext>
            </a:extLst>
          </p:cNvPr>
          <p:cNvSpPr>
            <a:spLocks noGrp="1"/>
          </p:cNvSpPr>
          <p:nvPr>
            <p:ph type="title"/>
          </p:nvPr>
        </p:nvSpPr>
        <p:spPr>
          <a:xfrm>
            <a:off x="1449217" y="182881"/>
            <a:ext cx="9605635" cy="1681314"/>
          </a:xfrm>
        </p:spPr>
        <p:txBody>
          <a:bodyPr/>
          <a:lstStyle/>
          <a:p>
            <a:pPr algn="ctr"/>
            <a:r>
              <a:rPr lang="en-US" dirty="0"/>
              <a:t>Current  access  to  justice  projects</a:t>
            </a:r>
            <a:br>
              <a:rPr lang="en-US" dirty="0"/>
            </a:br>
            <a:br>
              <a:rPr lang="en-US" dirty="0"/>
            </a:br>
            <a:r>
              <a:rPr lang="en-US" sz="2800" dirty="0">
                <a:solidFill>
                  <a:srgbClr val="FF0000"/>
                </a:solidFill>
              </a:rPr>
              <a:t>On Line Dispute Resolution</a:t>
            </a:r>
          </a:p>
        </p:txBody>
      </p:sp>
      <p:sp>
        <p:nvSpPr>
          <p:cNvPr id="3" name="Content Placeholder 2">
            <a:extLst>
              <a:ext uri="{FF2B5EF4-FFF2-40B4-BE49-F238E27FC236}">
                <a16:creationId xmlns:a16="http://schemas.microsoft.com/office/drawing/2014/main" id="{37DF390B-61BC-4E67-808B-D64A698BBAC8}"/>
              </a:ext>
            </a:extLst>
          </p:cNvPr>
          <p:cNvSpPr>
            <a:spLocks noGrp="1"/>
          </p:cNvSpPr>
          <p:nvPr>
            <p:ph sz="half" idx="1"/>
          </p:nvPr>
        </p:nvSpPr>
        <p:spPr>
          <a:xfrm>
            <a:off x="1447331" y="1864195"/>
            <a:ext cx="4645152" cy="4202775"/>
          </a:xfrm>
        </p:spPr>
        <p:txBody>
          <a:bodyPr>
            <a:noAutofit/>
          </a:bodyPr>
          <a:lstStyle/>
          <a:p>
            <a:r>
              <a:rPr lang="en-US" sz="2200" dirty="0"/>
              <a:t>Consequences of failure to appear</a:t>
            </a:r>
          </a:p>
          <a:p>
            <a:r>
              <a:rPr lang="en-US" sz="2200" dirty="0"/>
              <a:t>Michigan model</a:t>
            </a:r>
          </a:p>
          <a:p>
            <a:r>
              <a:rPr lang="en-US" sz="2200" dirty="0"/>
              <a:t>Appropriate cases managed on line via PC, tablet or cell phone</a:t>
            </a:r>
          </a:p>
          <a:p>
            <a:r>
              <a:rPr lang="en-US" sz="2200" dirty="0"/>
              <a:t>Michigan Experience:  </a:t>
            </a:r>
          </a:p>
          <a:p>
            <a:pPr lvl="1"/>
            <a:r>
              <a:rPr lang="en-US" sz="2200" dirty="0">
                <a:cs typeface="Courier New" panose="02070309020205020404" pitchFamily="49" charset="0"/>
              </a:rPr>
              <a:t>Increased participation by </a:t>
            </a:r>
            <a:r>
              <a:rPr lang="en-US" sz="2200" dirty="0"/>
              <a:t>40 %</a:t>
            </a:r>
          </a:p>
          <a:p>
            <a:pPr lvl="1"/>
            <a:r>
              <a:rPr lang="en-US" sz="2200" dirty="0"/>
              <a:t>Increased court efficiency and timely collection of fees/fines  </a:t>
            </a:r>
          </a:p>
        </p:txBody>
      </p:sp>
      <p:sp>
        <p:nvSpPr>
          <p:cNvPr id="4" name="Content Placeholder 3">
            <a:extLst>
              <a:ext uri="{FF2B5EF4-FFF2-40B4-BE49-F238E27FC236}">
                <a16:creationId xmlns:a16="http://schemas.microsoft.com/office/drawing/2014/main" id="{74611D62-58D7-4158-9335-2891560D714B}"/>
              </a:ext>
            </a:extLst>
          </p:cNvPr>
          <p:cNvSpPr>
            <a:spLocks noGrp="1"/>
          </p:cNvSpPr>
          <p:nvPr>
            <p:ph sz="half" idx="2"/>
          </p:nvPr>
        </p:nvSpPr>
        <p:spPr>
          <a:xfrm>
            <a:off x="6413771" y="1864194"/>
            <a:ext cx="4645152" cy="4202775"/>
          </a:xfrm>
        </p:spPr>
        <p:txBody>
          <a:bodyPr>
            <a:noAutofit/>
          </a:bodyPr>
          <a:lstStyle/>
          <a:p>
            <a:r>
              <a:rPr lang="en-US" sz="2200" dirty="0"/>
              <a:t>Arizona Pilot Project</a:t>
            </a:r>
          </a:p>
          <a:p>
            <a:r>
              <a:rPr lang="en-US" sz="2200" dirty="0"/>
              <a:t>Case types:  traffic, parking, small claims, debt collection, post-decree family cases</a:t>
            </a:r>
          </a:p>
          <a:p>
            <a:r>
              <a:rPr lang="en-US" sz="2200" dirty="0"/>
              <a:t>Participating courts:</a:t>
            </a:r>
          </a:p>
          <a:p>
            <a:pPr lvl="1"/>
            <a:r>
              <a:rPr lang="en-US" sz="2200" dirty="0"/>
              <a:t>Superior courts in urban and rural counties</a:t>
            </a:r>
          </a:p>
          <a:p>
            <a:pPr lvl="1"/>
            <a:r>
              <a:rPr lang="en-US" sz="2200" dirty="0"/>
              <a:t>JP/Municipal courts </a:t>
            </a:r>
          </a:p>
        </p:txBody>
      </p:sp>
    </p:spTree>
    <p:extLst>
      <p:ext uri="{BB962C8B-B14F-4D97-AF65-F5344CB8AC3E}">
        <p14:creationId xmlns:p14="http://schemas.microsoft.com/office/powerpoint/2010/main" val="175815202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350</TotalTime>
  <Words>2838</Words>
  <Application>Microsoft Office PowerPoint</Application>
  <PresentationFormat>Widescreen</PresentationFormat>
  <Paragraphs>221</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Courier New</vt:lpstr>
      <vt:lpstr>Gill Sans MT</vt:lpstr>
      <vt:lpstr>Gallery</vt:lpstr>
      <vt:lpstr>Access to Justice</vt:lpstr>
      <vt:lpstr>PowerPoint Presentation</vt:lpstr>
      <vt:lpstr>Challenges  to  access  to  justice</vt:lpstr>
      <vt:lpstr>Impact on business community  most common civil legal challenges</vt:lpstr>
      <vt:lpstr>Impact on business community  Benefits  of  civil legal  aid  and  a2J  initiatives</vt:lpstr>
      <vt:lpstr>Access  to  Justice  Initiatives</vt:lpstr>
      <vt:lpstr>Access  to  Justice  Initiatives</vt:lpstr>
      <vt:lpstr>Current  access  to  justice  projects  Justice in Government</vt:lpstr>
      <vt:lpstr>Current  access  to  justice  projects  On Line Dispute Resolution</vt:lpstr>
      <vt:lpstr>Arizona  Income  Tax  Credit  What you need to know</vt:lpstr>
      <vt:lpstr>Arizona  Income  Tax  Credit  Qualifying legal service Organizations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to Justice</dc:title>
  <dc:creator>Winthrop, Lawrence F.</dc:creator>
  <cp:lastModifiedBy>Winthrop, Lawrence F.</cp:lastModifiedBy>
  <cp:revision>2</cp:revision>
  <dcterms:created xsi:type="dcterms:W3CDTF">2018-03-08T17:28:39Z</dcterms:created>
  <dcterms:modified xsi:type="dcterms:W3CDTF">2018-03-25T17:05:48Z</dcterms:modified>
</cp:coreProperties>
</file>