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7" r:id="rId2"/>
    <p:sldId id="259" r:id="rId3"/>
    <p:sldId id="261" r:id="rId4"/>
    <p:sldId id="263" r:id="rId5"/>
    <p:sldId id="265" r:id="rId6"/>
    <p:sldId id="267" r:id="rId7"/>
    <p:sldId id="269" r:id="rId8"/>
    <p:sldId id="271" r:id="rId9"/>
    <p:sldId id="273" r:id="rId10"/>
    <p:sldId id="278" r:id="rId11"/>
    <p:sldId id="27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snapToGrid="0">
      <p:cViewPr varScale="1">
        <p:scale>
          <a:sx n="62" d="100"/>
          <a:sy n="62" d="100"/>
        </p:scale>
        <p:origin x="840" y="60"/>
      </p:cViewPr>
      <p:guideLst/>
    </p:cSldViewPr>
  </p:slideViewPr>
  <p:notesTextViewPr>
    <p:cViewPr>
      <p:scale>
        <a:sx n="1" d="1"/>
        <a:sy n="1" d="1"/>
      </p:scale>
      <p:origin x="0" y="0"/>
    </p:cViewPr>
  </p:notesTextViewPr>
  <p:notesViewPr>
    <p:cSldViewPr snapToGrid="0">
      <p:cViewPr varScale="1">
        <p:scale>
          <a:sx n="50" d="100"/>
          <a:sy n="50" d="100"/>
        </p:scale>
        <p:origin x="2712"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A690F2-37A4-45A7-8CB2-D3CE1AEA52AB}" type="datetimeFigureOut">
              <a:rPr lang="en-US" smtClean="0"/>
              <a:t>3/25/2018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20BF62-17A6-40E3-A790-BD01CCBFFDE5}" type="slidenum">
              <a:rPr lang="en-US" smtClean="0"/>
              <a:t>‹#›</a:t>
            </a:fld>
            <a:endParaRPr lang="en-US"/>
          </a:p>
        </p:txBody>
      </p:sp>
    </p:spTree>
    <p:extLst>
      <p:ext uri="{BB962C8B-B14F-4D97-AF65-F5344CB8AC3E}">
        <p14:creationId xmlns:p14="http://schemas.microsoft.com/office/powerpoint/2010/main" val="2082586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349250"/>
            <a:ext cx="5575300" cy="3136900"/>
          </a:xfrm>
        </p:spPr>
      </p:sp>
      <p:sp>
        <p:nvSpPr>
          <p:cNvPr id="3" name="Notes Placeholder 2"/>
          <p:cNvSpPr>
            <a:spLocks noGrp="1"/>
          </p:cNvSpPr>
          <p:nvPr>
            <p:ph type="body" idx="1"/>
          </p:nvPr>
        </p:nvSpPr>
        <p:spPr>
          <a:xfrm>
            <a:off x="701040" y="3815398"/>
            <a:ext cx="5608320" cy="5287328"/>
          </a:xfrm>
        </p:spPr>
        <p:txBody>
          <a:bodyPr/>
          <a:lstStyle/>
          <a:p>
            <a:endParaRPr lang="en-US" dirty="0">
              <a:effectLst/>
            </a:endParaRPr>
          </a:p>
          <a:p>
            <a:r>
              <a:rPr lang="en-US" sz="1600" dirty="0"/>
              <a:t>Thank  you for the opportunity to discuss access to justice issues and what we are doing in Arizona in that regard.</a:t>
            </a:r>
          </a:p>
          <a:p>
            <a:endParaRPr lang="en-US" sz="1600" dirty="0"/>
          </a:p>
          <a:p>
            <a:r>
              <a:rPr lang="en-US" sz="1600" dirty="0"/>
              <a:t>Arizonans can face any number of civil legal issues involving  employment, access to medical care and education, housing, protection from crime and domestic violence, and protection from consumer fraud.</a:t>
            </a:r>
          </a:p>
          <a:p>
            <a:endParaRPr lang="en-US" sz="1600" dirty="0"/>
          </a:p>
          <a:p>
            <a:r>
              <a:rPr lang="en-US" sz="1600" dirty="0"/>
              <a:t>Many in our state, including the poverty population, cannot afford a lawyer, and are forced to represent themselves in court. </a:t>
            </a:r>
          </a:p>
          <a:p>
            <a:endParaRPr lang="en-US" sz="1600" dirty="0"/>
          </a:p>
          <a:p>
            <a:r>
              <a:rPr lang="en-US" sz="1600" dirty="0"/>
              <a:t>As you will learn today, there are civil legal aid lawyers, 70 for the entire state.  Due to lack of resources, even with the tremendous support of volunteer lawyers here in Pima County, the LSCs have to turn away 2 out of every 3 who ask for help.  Since the recession, we have seen the percentage of SRLs rise in all types of civil cases, but most particularly, those involving family disputes, housing and debt collection.</a:t>
            </a:r>
          </a:p>
          <a:p>
            <a:endParaRPr lang="en-US" sz="1600" dirty="0"/>
          </a:p>
          <a:p>
            <a:r>
              <a:rPr lang="en-US" sz="1600" b="1" dirty="0"/>
              <a:t>Next slide </a:t>
            </a:r>
          </a:p>
          <a:p>
            <a:endParaRPr lang="en-US" sz="1600" dirty="0"/>
          </a:p>
          <a:p>
            <a:endParaRPr lang="en-US" sz="1600" dirty="0"/>
          </a:p>
        </p:txBody>
      </p:sp>
      <p:sp>
        <p:nvSpPr>
          <p:cNvPr id="4" name="Slide Number Placeholder 3"/>
          <p:cNvSpPr>
            <a:spLocks noGrp="1"/>
          </p:cNvSpPr>
          <p:nvPr>
            <p:ph type="sldNum" sz="quarter" idx="10"/>
          </p:nvPr>
        </p:nvSpPr>
        <p:spPr/>
        <p:txBody>
          <a:bodyPr/>
          <a:lstStyle/>
          <a:p>
            <a:fld id="{1B093E44-DC68-4C41-806E-4367690728B7}" type="slidenum">
              <a:rPr lang="en-US" smtClean="0"/>
              <a:t>1</a:t>
            </a:fld>
            <a:endParaRPr lang="en-US"/>
          </a:p>
        </p:txBody>
      </p:sp>
    </p:spTree>
    <p:extLst>
      <p:ext uri="{BB962C8B-B14F-4D97-AF65-F5344CB8AC3E}">
        <p14:creationId xmlns:p14="http://schemas.microsoft.com/office/powerpoint/2010/main" val="24053395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52475" y="538163"/>
            <a:ext cx="5353050" cy="3011487"/>
          </a:xfrm>
        </p:spPr>
      </p:sp>
      <p:sp>
        <p:nvSpPr>
          <p:cNvPr id="3" name="Notes Placeholder 2"/>
          <p:cNvSpPr>
            <a:spLocks noGrp="1"/>
          </p:cNvSpPr>
          <p:nvPr>
            <p:ph type="body" idx="1"/>
          </p:nvPr>
        </p:nvSpPr>
        <p:spPr>
          <a:xfrm>
            <a:off x="685800" y="3953435"/>
            <a:ext cx="5486400" cy="4146829"/>
          </a:xfrm>
        </p:spPr>
        <p:txBody>
          <a:bodyPr/>
          <a:lstStyle/>
          <a:p>
            <a:r>
              <a:rPr lang="en-US" sz="2400" dirty="0"/>
              <a:t>Please take the time to check out these Tucson based  legal volunteer opportunities.  Each program does critical work in your community, and they have programs and opportunities to fit your skill set and time availability.</a:t>
            </a:r>
          </a:p>
        </p:txBody>
      </p:sp>
      <p:sp>
        <p:nvSpPr>
          <p:cNvPr id="4" name="Slide Number Placeholder 3"/>
          <p:cNvSpPr>
            <a:spLocks noGrp="1"/>
          </p:cNvSpPr>
          <p:nvPr>
            <p:ph type="sldNum" sz="quarter" idx="10"/>
          </p:nvPr>
        </p:nvSpPr>
        <p:spPr/>
        <p:txBody>
          <a:bodyPr/>
          <a:lstStyle/>
          <a:p>
            <a:fld id="{F220BF62-17A6-40E3-A790-BD01CCBFFDE5}" type="slidenum">
              <a:rPr lang="en-US" smtClean="0"/>
              <a:t>10</a:t>
            </a:fld>
            <a:endParaRPr lang="en-US"/>
          </a:p>
        </p:txBody>
      </p:sp>
    </p:spTree>
    <p:extLst>
      <p:ext uri="{BB962C8B-B14F-4D97-AF65-F5344CB8AC3E}">
        <p14:creationId xmlns:p14="http://schemas.microsoft.com/office/powerpoint/2010/main" val="25814255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1375" y="0"/>
            <a:ext cx="5327650" cy="2997200"/>
          </a:xfrm>
        </p:spPr>
      </p:sp>
      <p:sp>
        <p:nvSpPr>
          <p:cNvPr id="3" name="Notes Placeholder 2"/>
          <p:cNvSpPr>
            <a:spLocks noGrp="1"/>
          </p:cNvSpPr>
          <p:nvPr>
            <p:ph type="body" idx="1"/>
          </p:nvPr>
        </p:nvSpPr>
        <p:spPr>
          <a:xfrm>
            <a:off x="701040" y="2997200"/>
            <a:ext cx="5608320" cy="6146800"/>
          </a:xfrm>
        </p:spPr>
        <p:txBody>
          <a:bodyPr/>
          <a:lstStyle/>
          <a:p>
            <a:r>
              <a:rPr lang="en-US" sz="1800" dirty="0"/>
              <a:t>I’ve given you a lot of information in a brief amount of time.</a:t>
            </a:r>
          </a:p>
          <a:p>
            <a:endParaRPr lang="en-US" sz="1800" dirty="0"/>
          </a:p>
          <a:p>
            <a:r>
              <a:rPr lang="en-US" sz="1800" dirty="0"/>
              <a:t>For more information, you can go to our website</a:t>
            </a:r>
          </a:p>
          <a:p>
            <a:endParaRPr lang="en-US" sz="1800" dirty="0"/>
          </a:p>
          <a:p>
            <a:r>
              <a:rPr lang="en-US" sz="1800" dirty="0"/>
              <a:t>Or, please take a moment to go to the AZ Court Help website</a:t>
            </a:r>
          </a:p>
          <a:p>
            <a:endParaRPr lang="en-US" sz="1800" dirty="0"/>
          </a:p>
          <a:p>
            <a:r>
              <a:rPr lang="en-US" sz="1800" dirty="0"/>
              <a:t>Or, take a look at the Bar Foundation’s  websites with legal information on specific topics:</a:t>
            </a:r>
          </a:p>
          <a:p>
            <a:endParaRPr lang="en-US" sz="1800" dirty="0"/>
          </a:p>
          <a:p>
            <a:r>
              <a:rPr lang="en-US" sz="1800" dirty="0"/>
              <a:t>Law for Kids</a:t>
            </a:r>
          </a:p>
          <a:p>
            <a:r>
              <a:rPr lang="en-US" sz="1800" dirty="0"/>
              <a:t>Law for Seniors</a:t>
            </a:r>
          </a:p>
          <a:p>
            <a:r>
              <a:rPr lang="en-US" sz="1800" dirty="0"/>
              <a:t>Law for Veterans</a:t>
            </a:r>
          </a:p>
          <a:p>
            <a:endParaRPr lang="en-US" sz="1800" dirty="0"/>
          </a:p>
          <a:p>
            <a:endParaRPr lang="en-US" sz="1800" dirty="0"/>
          </a:p>
          <a:p>
            <a:r>
              <a:rPr lang="en-US" sz="1800" dirty="0"/>
              <a:t>We’re also available to come to your county to speak to specific groups about what we have done, and what we are trying to do, and how that can affect the delivery of meaningful court access in your community.</a:t>
            </a:r>
          </a:p>
          <a:p>
            <a:endParaRPr lang="en-US" sz="1800" dirty="0"/>
          </a:p>
          <a:p>
            <a:r>
              <a:rPr lang="en-US" sz="1800" b="1" dirty="0"/>
              <a:t>Questions? </a:t>
            </a:r>
          </a:p>
        </p:txBody>
      </p:sp>
      <p:sp>
        <p:nvSpPr>
          <p:cNvPr id="4" name="Slide Number Placeholder 3"/>
          <p:cNvSpPr>
            <a:spLocks noGrp="1"/>
          </p:cNvSpPr>
          <p:nvPr>
            <p:ph type="sldNum" sz="quarter" idx="10"/>
          </p:nvPr>
        </p:nvSpPr>
        <p:spPr/>
        <p:txBody>
          <a:bodyPr/>
          <a:lstStyle/>
          <a:p>
            <a:fld id="{1B093E44-DC68-4C41-806E-4367690728B7}" type="slidenum">
              <a:rPr lang="en-US" smtClean="0"/>
              <a:t>11</a:t>
            </a:fld>
            <a:endParaRPr lang="en-US"/>
          </a:p>
        </p:txBody>
      </p:sp>
    </p:spTree>
    <p:extLst>
      <p:ext uri="{BB962C8B-B14F-4D97-AF65-F5344CB8AC3E}">
        <p14:creationId xmlns:p14="http://schemas.microsoft.com/office/powerpoint/2010/main" val="2216986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9800" y="361950"/>
            <a:ext cx="4978400" cy="2800350"/>
          </a:xfrm>
        </p:spPr>
      </p:sp>
      <p:sp>
        <p:nvSpPr>
          <p:cNvPr id="3" name="Notes Placeholder 2"/>
          <p:cNvSpPr>
            <a:spLocks noGrp="1"/>
          </p:cNvSpPr>
          <p:nvPr>
            <p:ph type="body" idx="1"/>
          </p:nvPr>
        </p:nvSpPr>
        <p:spPr>
          <a:xfrm>
            <a:off x="701040" y="3390901"/>
            <a:ext cx="5608320" cy="5750560"/>
          </a:xfrm>
        </p:spPr>
        <p:txBody>
          <a:bodyPr/>
          <a:lstStyle/>
          <a:p>
            <a:endParaRPr lang="en-US" sz="1600" dirty="0"/>
          </a:p>
          <a:p>
            <a:r>
              <a:rPr lang="en-US" sz="1600" dirty="0"/>
              <a:t>In 2014, as part of its 5 year strategic agenda, the Supreme Court created the Arizona Commission on Access to Justice.  It consists of judges, lawyers, court administrators, government representatives, community foundations and the business community.   One of our most valuable members is </a:t>
            </a:r>
            <a:r>
              <a:rPr lang="en-US" sz="1600" b="1" dirty="0"/>
              <a:t>Anthony</a:t>
            </a:r>
            <a:r>
              <a:rPr lang="en-US" sz="1600" dirty="0"/>
              <a:t> </a:t>
            </a:r>
            <a:r>
              <a:rPr lang="en-US" sz="1600" b="1" dirty="0"/>
              <a:t>Young</a:t>
            </a:r>
            <a:r>
              <a:rPr lang="en-US" sz="1600" dirty="0"/>
              <a:t>, the executive director of SALA.  Other Pima County representatives include  City Judge </a:t>
            </a:r>
            <a:r>
              <a:rPr lang="en-US" sz="1600" b="1" dirty="0"/>
              <a:t>Tom Berning</a:t>
            </a:r>
            <a:r>
              <a:rPr lang="en-US" sz="1600" dirty="0"/>
              <a:t>, and Court of Appeals judge, </a:t>
            </a:r>
            <a:r>
              <a:rPr lang="en-US" sz="1600" b="1" dirty="0"/>
              <a:t>Sean Brearcliffe</a:t>
            </a:r>
            <a:r>
              <a:rPr lang="en-US" sz="1600" dirty="0"/>
              <a:t>.  And, one of our work group members and a presenter at our last quarterly meeting is </a:t>
            </a:r>
            <a:r>
              <a:rPr lang="en-US" sz="1600" b="1" dirty="0"/>
              <a:t>Stacey</a:t>
            </a:r>
            <a:r>
              <a:rPr lang="en-US" sz="1600" dirty="0"/>
              <a:t> </a:t>
            </a:r>
            <a:r>
              <a:rPr lang="en-US" sz="1600" b="1" dirty="0"/>
              <a:t>Butler</a:t>
            </a:r>
            <a:r>
              <a:rPr lang="en-US" sz="1600" dirty="0"/>
              <a:t>, who helped start the Step Up to Justice legal service program here in Tucson. </a:t>
            </a:r>
          </a:p>
          <a:p>
            <a:endParaRPr lang="en-US" sz="1600" dirty="0"/>
          </a:p>
          <a:p>
            <a:r>
              <a:rPr lang="en-US" sz="1600" dirty="0"/>
              <a:t>The original mission from CJ Bales was to increase meaningful access to our courts for those people representing themselves in civil matters and to look for innovative ways to increase the availability of lawyers to assist these litigants.</a:t>
            </a:r>
          </a:p>
          <a:p>
            <a:endParaRPr lang="en-US" sz="1600" dirty="0"/>
          </a:p>
          <a:p>
            <a:r>
              <a:rPr lang="en-US" sz="1600" dirty="0"/>
              <a:t>Arizona became the 34</a:t>
            </a:r>
            <a:r>
              <a:rPr lang="en-US" sz="1600" baseline="30000" dirty="0"/>
              <a:t>th</a:t>
            </a:r>
            <a:r>
              <a:rPr lang="en-US" sz="1600" dirty="0"/>
              <a:t> jurisdiction to create an ATJ Commission.</a:t>
            </a:r>
          </a:p>
          <a:p>
            <a:endParaRPr lang="en-US" sz="1600" dirty="0"/>
          </a:p>
          <a:p>
            <a:r>
              <a:rPr lang="en-US" sz="1600" b="1" dirty="0"/>
              <a:t>Next slide</a:t>
            </a:r>
          </a:p>
          <a:p>
            <a:endParaRPr lang="en-US" sz="1600" dirty="0"/>
          </a:p>
        </p:txBody>
      </p:sp>
      <p:sp>
        <p:nvSpPr>
          <p:cNvPr id="4" name="Slide Number Placeholder 3"/>
          <p:cNvSpPr>
            <a:spLocks noGrp="1"/>
          </p:cNvSpPr>
          <p:nvPr>
            <p:ph type="sldNum" sz="quarter" idx="10"/>
          </p:nvPr>
        </p:nvSpPr>
        <p:spPr/>
        <p:txBody>
          <a:bodyPr/>
          <a:lstStyle/>
          <a:p>
            <a:fld id="{1B093E44-DC68-4C41-806E-4367690728B7}" type="slidenum">
              <a:rPr lang="en-US" smtClean="0"/>
              <a:t>2</a:t>
            </a:fld>
            <a:endParaRPr lang="en-US"/>
          </a:p>
        </p:txBody>
      </p:sp>
    </p:spTree>
    <p:extLst>
      <p:ext uri="{BB962C8B-B14F-4D97-AF65-F5344CB8AC3E}">
        <p14:creationId xmlns:p14="http://schemas.microsoft.com/office/powerpoint/2010/main" val="440770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2625" y="252413"/>
            <a:ext cx="5645150" cy="3175000"/>
          </a:xfrm>
        </p:spPr>
      </p:sp>
      <p:sp>
        <p:nvSpPr>
          <p:cNvPr id="3" name="Notes Placeholder 2"/>
          <p:cNvSpPr>
            <a:spLocks noGrp="1"/>
          </p:cNvSpPr>
          <p:nvPr>
            <p:ph type="body" idx="1"/>
          </p:nvPr>
        </p:nvSpPr>
        <p:spPr>
          <a:xfrm>
            <a:off x="701040" y="3718562"/>
            <a:ext cx="5608320" cy="5306694"/>
          </a:xfrm>
        </p:spPr>
        <p:txBody>
          <a:bodyPr/>
          <a:lstStyle/>
          <a:p>
            <a:r>
              <a:rPr lang="en-US" sz="1600" dirty="0"/>
              <a:t>You are already well familiar with the level of poverty in Arizona; that it remains higher than most other states.  Our Native Americans have a poverty level of over 40%.  Both metropolitan Phoenix and Tucson have poverty levels over 20%.</a:t>
            </a:r>
          </a:p>
          <a:p>
            <a:endParaRPr lang="en-US" sz="1600" dirty="0"/>
          </a:p>
          <a:p>
            <a:r>
              <a:rPr lang="en-US" sz="1600" dirty="0"/>
              <a:t>Over 1.5 million Arizonans qualify for civil legal aid services, but as indicated, those resources, even with private lawyers volunteering their services, cannot meet this need.</a:t>
            </a:r>
          </a:p>
          <a:p>
            <a:endParaRPr lang="en-US" sz="1600" dirty="0"/>
          </a:p>
          <a:p>
            <a:r>
              <a:rPr lang="en-US" sz="1600" dirty="0"/>
              <a:t>The problem is exacerbated in the rural counties, where there are fewer legal aid lawyers, and scarce private practice lawyers available to assist.</a:t>
            </a:r>
          </a:p>
          <a:p>
            <a:endParaRPr lang="en-US" sz="1600" dirty="0"/>
          </a:p>
          <a:p>
            <a:r>
              <a:rPr lang="en-US" sz="1600" dirty="0"/>
              <a:t>Funding for legal aid is again under attack. (</a:t>
            </a:r>
            <a:r>
              <a:rPr lang="en-US" sz="1600" b="1" dirty="0"/>
              <a:t>WH budget</a:t>
            </a:r>
            <a:r>
              <a:rPr lang="en-US" sz="1600" dirty="0"/>
              <a:t>)</a:t>
            </a:r>
          </a:p>
          <a:p>
            <a:endParaRPr lang="en-US" sz="1600" dirty="0"/>
          </a:p>
          <a:p>
            <a:r>
              <a:rPr lang="en-US" sz="1600" dirty="0"/>
              <a:t>The number of SRLs continues to grow, particularly in family court, in housing matters and in debt collection cases.   Being a SRL is not only a challenge for the untrained lay person, but difficult for the judge and court staff.</a:t>
            </a:r>
          </a:p>
          <a:p>
            <a:endParaRPr lang="en-US" sz="1600" dirty="0"/>
          </a:p>
          <a:p>
            <a:r>
              <a:rPr lang="en-US" sz="1600" b="1" dirty="0"/>
              <a:t>Next slide</a:t>
            </a:r>
          </a:p>
          <a:p>
            <a:endParaRPr lang="en-US" dirty="0"/>
          </a:p>
        </p:txBody>
      </p:sp>
      <p:sp>
        <p:nvSpPr>
          <p:cNvPr id="4" name="Slide Number Placeholder 3"/>
          <p:cNvSpPr>
            <a:spLocks noGrp="1"/>
          </p:cNvSpPr>
          <p:nvPr>
            <p:ph type="sldNum" sz="quarter" idx="10"/>
          </p:nvPr>
        </p:nvSpPr>
        <p:spPr/>
        <p:txBody>
          <a:bodyPr/>
          <a:lstStyle/>
          <a:p>
            <a:fld id="{1B093E44-DC68-4C41-806E-4367690728B7}" type="slidenum">
              <a:rPr lang="en-US" smtClean="0"/>
              <a:t>3</a:t>
            </a:fld>
            <a:endParaRPr lang="en-US"/>
          </a:p>
        </p:txBody>
      </p:sp>
    </p:spTree>
    <p:extLst>
      <p:ext uri="{BB962C8B-B14F-4D97-AF65-F5344CB8AC3E}">
        <p14:creationId xmlns:p14="http://schemas.microsoft.com/office/powerpoint/2010/main" val="1366901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89063" y="0"/>
            <a:ext cx="4232275" cy="2381250"/>
          </a:xfrm>
        </p:spPr>
      </p:sp>
      <p:sp>
        <p:nvSpPr>
          <p:cNvPr id="3" name="Notes Placeholder 2"/>
          <p:cNvSpPr>
            <a:spLocks noGrp="1"/>
          </p:cNvSpPr>
          <p:nvPr>
            <p:ph type="body" idx="1"/>
          </p:nvPr>
        </p:nvSpPr>
        <p:spPr>
          <a:xfrm>
            <a:off x="701040" y="2381251"/>
            <a:ext cx="5608320" cy="6779578"/>
          </a:xfrm>
        </p:spPr>
        <p:txBody>
          <a:bodyPr/>
          <a:lstStyle/>
          <a:p>
            <a:r>
              <a:rPr lang="en-US" sz="1600" dirty="0"/>
              <a:t>Since 2014, the Commission has taken a number of steps to improve meaningful access to our court system, particularly for those individuals representing themselves:</a:t>
            </a:r>
          </a:p>
          <a:p>
            <a:endParaRPr lang="en-US" sz="1600" dirty="0"/>
          </a:p>
          <a:p>
            <a:r>
              <a:rPr lang="en-US" sz="1600" dirty="0"/>
              <a:t>-</a:t>
            </a:r>
            <a:r>
              <a:rPr lang="en-US" sz="1600" b="1" dirty="0"/>
              <a:t>Forms and Simplified Instructions:  Pima County and, in particular, Judge  Dean Christoffel, have led the way in creating  these forms and instructions.</a:t>
            </a:r>
          </a:p>
          <a:p>
            <a:endParaRPr lang="en-US" sz="1600" dirty="0"/>
          </a:p>
          <a:p>
            <a:r>
              <a:rPr lang="en-US" sz="1600" dirty="0"/>
              <a:t>-</a:t>
            </a:r>
            <a:r>
              <a:rPr lang="en-US" sz="1600" b="1" dirty="0"/>
              <a:t>Self-Help Centers </a:t>
            </a:r>
            <a:r>
              <a:rPr lang="en-US" sz="1600" dirty="0"/>
              <a:t>in the courthouses and </a:t>
            </a:r>
            <a:r>
              <a:rPr lang="en-US" sz="1600" b="1" dirty="0"/>
              <a:t>web-based services</a:t>
            </a:r>
          </a:p>
          <a:p>
            <a:endParaRPr lang="en-US" sz="1600" dirty="0"/>
          </a:p>
          <a:p>
            <a:r>
              <a:rPr lang="en-US" sz="1600" dirty="0"/>
              <a:t>-AZ Court Help.org  [cards] nationally recognized by both the </a:t>
            </a:r>
            <a:r>
              <a:rPr lang="en-US" sz="1600" b="1" dirty="0"/>
              <a:t>National Association of Counties </a:t>
            </a:r>
            <a:r>
              <a:rPr lang="en-US" sz="1600" dirty="0"/>
              <a:t>and </a:t>
            </a:r>
            <a:r>
              <a:rPr lang="en-US" sz="1600" b="1" dirty="0"/>
              <a:t>the National Association of Court Management.</a:t>
            </a:r>
          </a:p>
          <a:p>
            <a:endParaRPr lang="en-US" sz="1600" b="1" dirty="0"/>
          </a:p>
          <a:p>
            <a:r>
              <a:rPr lang="en-US" sz="1600" dirty="0"/>
              <a:t>-</a:t>
            </a:r>
            <a:r>
              <a:rPr lang="en-US" sz="1600" b="1" dirty="0"/>
              <a:t>Family Court Navigators</a:t>
            </a:r>
          </a:p>
          <a:p>
            <a:endParaRPr lang="en-US" sz="1600" dirty="0"/>
          </a:p>
          <a:p>
            <a:r>
              <a:rPr lang="en-US" sz="1600" dirty="0"/>
              <a:t>-Training of </a:t>
            </a:r>
            <a:r>
              <a:rPr lang="en-US" sz="1600" b="1" dirty="0"/>
              <a:t>public librarians </a:t>
            </a:r>
            <a:r>
              <a:rPr lang="en-US" sz="1600" dirty="0"/>
              <a:t>across the state</a:t>
            </a:r>
          </a:p>
          <a:p>
            <a:endParaRPr lang="en-US" sz="1600" dirty="0"/>
          </a:p>
          <a:p>
            <a:r>
              <a:rPr lang="en-US" sz="1600" dirty="0"/>
              <a:t>-</a:t>
            </a:r>
            <a:r>
              <a:rPr lang="en-US" sz="1600" b="1" dirty="0"/>
              <a:t>Medical – Legal Partnerships:  Tucson Family Advocacy Program</a:t>
            </a:r>
          </a:p>
          <a:p>
            <a:endParaRPr lang="en-US" sz="1600" dirty="0"/>
          </a:p>
          <a:p>
            <a:r>
              <a:rPr lang="en-US" sz="1600" dirty="0"/>
              <a:t>-</a:t>
            </a:r>
            <a:r>
              <a:rPr lang="en-US" sz="1600" b="1" dirty="0"/>
              <a:t>Other collaborative partnerships</a:t>
            </a:r>
            <a:r>
              <a:rPr lang="en-US" sz="1600" dirty="0"/>
              <a:t>:  Intel debt collection; APS, SRP, Blue Cross and USAA veterans clinics</a:t>
            </a:r>
          </a:p>
          <a:p>
            <a:endParaRPr lang="en-US" sz="1600" dirty="0"/>
          </a:p>
          <a:p>
            <a:r>
              <a:rPr lang="en-US" sz="1600" dirty="0"/>
              <a:t>-and while these self help services are good, they are no substitute for  having a lawyer.  The Court rewrote the ethics rules to allow lawyers to provide </a:t>
            </a:r>
            <a:r>
              <a:rPr lang="en-US" sz="1600" b="1" dirty="0"/>
              <a:t>limited scope services </a:t>
            </a:r>
            <a:r>
              <a:rPr lang="en-US" sz="1600" dirty="0"/>
              <a:t>without being obligated to take the entire case.    </a:t>
            </a:r>
            <a:r>
              <a:rPr lang="en-US" sz="1600" b="1" dirty="0"/>
              <a:t>Next slide</a:t>
            </a:r>
          </a:p>
        </p:txBody>
      </p:sp>
      <p:sp>
        <p:nvSpPr>
          <p:cNvPr id="4" name="Slide Number Placeholder 3"/>
          <p:cNvSpPr>
            <a:spLocks noGrp="1"/>
          </p:cNvSpPr>
          <p:nvPr>
            <p:ph type="sldNum" sz="quarter" idx="10"/>
          </p:nvPr>
        </p:nvSpPr>
        <p:spPr/>
        <p:txBody>
          <a:bodyPr/>
          <a:lstStyle/>
          <a:p>
            <a:fld id="{1B093E44-DC68-4C41-806E-4367690728B7}" type="slidenum">
              <a:rPr lang="en-US" smtClean="0"/>
              <a:t>4</a:t>
            </a:fld>
            <a:endParaRPr lang="en-US"/>
          </a:p>
        </p:txBody>
      </p:sp>
    </p:spTree>
    <p:extLst>
      <p:ext uri="{BB962C8B-B14F-4D97-AF65-F5344CB8AC3E}">
        <p14:creationId xmlns:p14="http://schemas.microsoft.com/office/powerpoint/2010/main" val="328746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3138" y="425450"/>
            <a:ext cx="5064125" cy="2847975"/>
          </a:xfrm>
        </p:spPr>
      </p:sp>
      <p:sp>
        <p:nvSpPr>
          <p:cNvPr id="3" name="Notes Placeholder 2"/>
          <p:cNvSpPr>
            <a:spLocks noGrp="1"/>
          </p:cNvSpPr>
          <p:nvPr>
            <p:ph type="body" idx="1"/>
          </p:nvPr>
        </p:nvSpPr>
        <p:spPr>
          <a:xfrm>
            <a:off x="701040" y="3931602"/>
            <a:ext cx="5608320" cy="4202748"/>
          </a:xfrm>
        </p:spPr>
        <p:txBody>
          <a:bodyPr/>
          <a:lstStyle/>
          <a:p>
            <a:r>
              <a:rPr lang="en-US" sz="1600" dirty="0"/>
              <a:t>We’ve also focused efforts on training our judges and our court staff in dealing with and assisting self-represented litigants.</a:t>
            </a:r>
          </a:p>
          <a:p>
            <a:endParaRPr lang="en-US" sz="1600" dirty="0"/>
          </a:p>
          <a:p>
            <a:r>
              <a:rPr lang="en-US" sz="1600" dirty="0"/>
              <a:t>Our justice courts across the state have led the way in these training efforts.</a:t>
            </a:r>
          </a:p>
          <a:p>
            <a:endParaRPr lang="en-US" sz="1600" dirty="0"/>
          </a:p>
          <a:p>
            <a:r>
              <a:rPr lang="en-US" sz="1600" dirty="0"/>
              <a:t>We could spend all day talking about these existing programs and innovations, but I want to spend the remainder of our time talking about two new projects.</a:t>
            </a:r>
          </a:p>
          <a:p>
            <a:endParaRPr lang="en-US" sz="1600" dirty="0"/>
          </a:p>
          <a:p>
            <a:r>
              <a:rPr lang="en-US" sz="1600" b="1" dirty="0"/>
              <a:t>Next slide</a:t>
            </a:r>
          </a:p>
        </p:txBody>
      </p:sp>
      <p:sp>
        <p:nvSpPr>
          <p:cNvPr id="4" name="Slide Number Placeholder 3"/>
          <p:cNvSpPr>
            <a:spLocks noGrp="1"/>
          </p:cNvSpPr>
          <p:nvPr>
            <p:ph type="sldNum" sz="quarter" idx="10"/>
          </p:nvPr>
        </p:nvSpPr>
        <p:spPr/>
        <p:txBody>
          <a:bodyPr/>
          <a:lstStyle/>
          <a:p>
            <a:fld id="{1B093E44-DC68-4C41-806E-4367690728B7}" type="slidenum">
              <a:rPr lang="en-US" smtClean="0"/>
              <a:t>5</a:t>
            </a:fld>
            <a:endParaRPr lang="en-US"/>
          </a:p>
        </p:txBody>
      </p:sp>
    </p:spTree>
    <p:extLst>
      <p:ext uri="{BB962C8B-B14F-4D97-AF65-F5344CB8AC3E}">
        <p14:creationId xmlns:p14="http://schemas.microsoft.com/office/powerpoint/2010/main" val="4075093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52550" y="155575"/>
            <a:ext cx="4305300" cy="2420938"/>
          </a:xfrm>
        </p:spPr>
      </p:sp>
      <p:sp>
        <p:nvSpPr>
          <p:cNvPr id="3" name="Notes Placeholder 2"/>
          <p:cNvSpPr>
            <a:spLocks noGrp="1"/>
          </p:cNvSpPr>
          <p:nvPr>
            <p:ph type="body" idx="1"/>
          </p:nvPr>
        </p:nvSpPr>
        <p:spPr>
          <a:xfrm>
            <a:off x="486833" y="2575877"/>
            <a:ext cx="6192520" cy="6720523"/>
          </a:xfrm>
        </p:spPr>
        <p:txBody>
          <a:bodyPr/>
          <a:lstStyle/>
          <a:p>
            <a:r>
              <a:rPr lang="en-US" sz="1600" dirty="0"/>
              <a:t>We are collaborating with the Executive Branch and the state agencies that provide services to a number of vulnerable populations in the state.  </a:t>
            </a:r>
          </a:p>
          <a:p>
            <a:r>
              <a:rPr lang="en-US" sz="1600" dirty="0"/>
              <a:t>The research and statistics all show that these </a:t>
            </a:r>
            <a:r>
              <a:rPr lang="en-US" sz="1600" b="1" dirty="0"/>
              <a:t>folks all do better with a lawyer assisting them.</a:t>
            </a:r>
          </a:p>
          <a:p>
            <a:r>
              <a:rPr lang="en-US" sz="1600" dirty="0"/>
              <a:t>And, the constituents having success advances the </a:t>
            </a:r>
            <a:r>
              <a:rPr lang="en-US" sz="1600" b="1" dirty="0"/>
              <a:t>publicly stated missions of the Governor and these state agencies</a:t>
            </a:r>
            <a:r>
              <a:rPr lang="en-US" sz="1600" dirty="0"/>
              <a:t>.</a:t>
            </a:r>
          </a:p>
          <a:p>
            <a:r>
              <a:rPr lang="en-US" sz="1600" dirty="0"/>
              <a:t>We have a </a:t>
            </a:r>
            <a:r>
              <a:rPr lang="en-US" sz="1600" b="1" dirty="0"/>
              <a:t>20 year precedent </a:t>
            </a:r>
            <a:r>
              <a:rPr lang="en-US" sz="1600" dirty="0"/>
              <a:t>of collaboration between the Department of Economic Security and the civil legal aid world through the </a:t>
            </a:r>
            <a:r>
              <a:rPr lang="en-US" sz="1600" b="1" dirty="0"/>
              <a:t>AZ Domestic Violence Legal Assistance Project</a:t>
            </a:r>
            <a:r>
              <a:rPr lang="en-US" sz="1600" dirty="0"/>
              <a:t>, that last year helped </a:t>
            </a:r>
            <a:r>
              <a:rPr lang="en-US" sz="1600" b="1" dirty="0"/>
              <a:t>7,500</a:t>
            </a:r>
            <a:r>
              <a:rPr lang="en-US" sz="1600" dirty="0"/>
              <a:t> Arizonans with orders of protection and other civil legal needs (plus </a:t>
            </a:r>
            <a:r>
              <a:rPr lang="en-US" sz="1600" b="1" dirty="0"/>
              <a:t>another 2,000 </a:t>
            </a:r>
            <a:r>
              <a:rPr lang="en-US" sz="1600" dirty="0"/>
              <a:t>through self-help clinics and workshops) </a:t>
            </a:r>
            <a:r>
              <a:rPr lang="en-US" sz="1600" b="1" dirty="0"/>
              <a:t>to break the cycle </a:t>
            </a:r>
            <a:r>
              <a:rPr lang="en-US" sz="1600" dirty="0"/>
              <a:t>of  domestic violence.</a:t>
            </a:r>
          </a:p>
          <a:p>
            <a:r>
              <a:rPr lang="en-US" sz="1600" dirty="0"/>
              <a:t>We’ve met with the </a:t>
            </a:r>
            <a:r>
              <a:rPr lang="en-US" sz="1600" b="1" dirty="0"/>
              <a:t>Governor’s staff </a:t>
            </a:r>
            <a:r>
              <a:rPr lang="en-US" sz="1600" dirty="0"/>
              <a:t>and they are on board to move forward with some </a:t>
            </a:r>
            <a:r>
              <a:rPr lang="en-US" sz="1600" b="1" dirty="0"/>
              <a:t>specific issues that not only advance access to justice, but also advance the Governor’s economic policies and social services agenda, and have federal funding potential:</a:t>
            </a:r>
          </a:p>
          <a:p>
            <a:pPr marL="285750" indent="-285750">
              <a:buFont typeface="Arial" panose="020B0604020202020204" pitchFamily="34" charset="0"/>
              <a:buChar char="•"/>
            </a:pPr>
            <a:r>
              <a:rPr lang="en-US" sz="1600" b="1" dirty="0"/>
              <a:t>Assisting jobseekers </a:t>
            </a:r>
            <a:r>
              <a:rPr lang="en-US" sz="1600" dirty="0"/>
              <a:t>with criminal records (1 in 3)  [</a:t>
            </a:r>
            <a:r>
              <a:rPr lang="en-US" sz="1600" b="1" dirty="0"/>
              <a:t>Workforce</a:t>
            </a:r>
            <a:r>
              <a:rPr lang="en-US" sz="1600" dirty="0"/>
              <a:t> </a:t>
            </a:r>
            <a:r>
              <a:rPr lang="en-US" sz="1600" b="1" dirty="0"/>
              <a:t>Innovation and Opportunity Act</a:t>
            </a:r>
            <a:r>
              <a:rPr lang="en-US" sz="1600" dirty="0"/>
              <a:t>];</a:t>
            </a:r>
          </a:p>
          <a:p>
            <a:pPr marL="285750" indent="-285750">
              <a:buFont typeface="Arial" panose="020B0604020202020204" pitchFamily="34" charset="0"/>
              <a:buChar char="•"/>
            </a:pPr>
            <a:r>
              <a:rPr lang="en-US" sz="1600" dirty="0"/>
              <a:t>Providing legal assistance to </a:t>
            </a:r>
            <a:r>
              <a:rPr lang="en-US" sz="1600" b="1" dirty="0"/>
              <a:t>victims of crime, including domestic violence</a:t>
            </a:r>
            <a:r>
              <a:rPr lang="en-US" sz="1600" dirty="0"/>
              <a:t> [</a:t>
            </a:r>
            <a:r>
              <a:rPr lang="en-US" sz="1600" b="1" dirty="0"/>
              <a:t>TANF</a:t>
            </a:r>
            <a:r>
              <a:rPr lang="en-US" sz="1600" dirty="0"/>
              <a:t>; </a:t>
            </a:r>
            <a:r>
              <a:rPr lang="en-US" sz="1600" b="1" dirty="0"/>
              <a:t>VOCA</a:t>
            </a:r>
            <a:r>
              <a:rPr lang="en-US" sz="1600" dirty="0"/>
              <a:t>];</a:t>
            </a:r>
          </a:p>
          <a:p>
            <a:pPr marL="285750" indent="-285750">
              <a:buFont typeface="Arial" panose="020B0604020202020204" pitchFamily="34" charset="0"/>
              <a:buChar char="•"/>
            </a:pPr>
            <a:r>
              <a:rPr lang="en-US" sz="1600" dirty="0"/>
              <a:t>Assisting </a:t>
            </a:r>
            <a:r>
              <a:rPr lang="en-US" sz="1600" b="1" dirty="0"/>
              <a:t>veterans</a:t>
            </a:r>
            <a:r>
              <a:rPr lang="en-US" sz="1600" dirty="0"/>
              <a:t> [</a:t>
            </a:r>
            <a:r>
              <a:rPr lang="en-US" sz="1600" b="1" dirty="0"/>
              <a:t>Community Dev. Block Grant</a:t>
            </a:r>
            <a:r>
              <a:rPr lang="en-US" sz="1600" dirty="0"/>
              <a:t>; </a:t>
            </a:r>
            <a:r>
              <a:rPr lang="en-US" sz="1600" b="1" dirty="0"/>
              <a:t>Social Services Block Grant</a:t>
            </a:r>
            <a:r>
              <a:rPr lang="en-US" sz="1600" dirty="0"/>
              <a:t>; </a:t>
            </a:r>
            <a:r>
              <a:rPr lang="en-US" sz="1600" b="1" dirty="0"/>
              <a:t>Community Services Block Grant</a:t>
            </a:r>
            <a:r>
              <a:rPr lang="en-US" sz="1600" dirty="0"/>
              <a:t>]; and</a:t>
            </a:r>
          </a:p>
          <a:p>
            <a:pPr marL="285750" indent="-285750">
              <a:buFont typeface="Arial" panose="020B0604020202020204" pitchFamily="34" charset="0"/>
              <a:buChar char="•"/>
            </a:pPr>
            <a:r>
              <a:rPr lang="en-US" sz="1600" dirty="0"/>
              <a:t>Assisting </a:t>
            </a:r>
            <a:r>
              <a:rPr lang="en-US" sz="1600" b="1" dirty="0"/>
              <a:t>victims of the opioid crisis </a:t>
            </a:r>
            <a:r>
              <a:rPr lang="en-US" sz="1600" dirty="0"/>
              <a:t>[</a:t>
            </a:r>
            <a:r>
              <a:rPr lang="en-US" sz="1600" b="1" dirty="0"/>
              <a:t>VOCA</a:t>
            </a:r>
            <a:r>
              <a:rPr lang="en-US" sz="1600" dirty="0"/>
              <a:t>; </a:t>
            </a:r>
            <a:r>
              <a:rPr lang="en-US" sz="1600" b="1" dirty="0"/>
              <a:t>HHS  Substance Abuse and Treatment block grant]  </a:t>
            </a:r>
          </a:p>
          <a:p>
            <a:pPr marL="285750" indent="-285750">
              <a:buFont typeface="Arial" panose="020B0604020202020204" pitchFamily="34" charset="0"/>
              <a:buChar char="•"/>
            </a:pPr>
            <a:endParaRPr lang="en-US" sz="1600" b="1" dirty="0"/>
          </a:p>
          <a:p>
            <a:pPr marL="285750" indent="-285750">
              <a:buFont typeface="Arial" panose="020B0604020202020204" pitchFamily="34" charset="0"/>
              <a:buChar char="•"/>
            </a:pPr>
            <a:r>
              <a:rPr lang="en-US" sz="1600" b="1" dirty="0"/>
              <a:t> Next slide</a:t>
            </a:r>
          </a:p>
          <a:p>
            <a:r>
              <a:rPr lang="en-US" sz="1600" dirty="0"/>
              <a:t>     </a:t>
            </a:r>
          </a:p>
        </p:txBody>
      </p:sp>
      <p:sp>
        <p:nvSpPr>
          <p:cNvPr id="4" name="Slide Number Placeholder 3"/>
          <p:cNvSpPr>
            <a:spLocks noGrp="1"/>
          </p:cNvSpPr>
          <p:nvPr>
            <p:ph type="sldNum" sz="quarter" idx="10"/>
          </p:nvPr>
        </p:nvSpPr>
        <p:spPr>
          <a:xfrm>
            <a:off x="4392860" y="8675027"/>
            <a:ext cx="3037840" cy="466433"/>
          </a:xfrm>
        </p:spPr>
        <p:txBody>
          <a:bodyPr/>
          <a:lstStyle/>
          <a:p>
            <a:r>
              <a:rPr lang="en-US" dirty="0"/>
              <a:t> </a:t>
            </a:r>
            <a:fld id="{1B093E44-DC68-4C41-806E-4367690728B7}" type="slidenum">
              <a:rPr lang="en-US" smtClean="0"/>
              <a:t>6</a:t>
            </a:fld>
            <a:endParaRPr lang="en-US" dirty="0"/>
          </a:p>
        </p:txBody>
      </p:sp>
    </p:spTree>
    <p:extLst>
      <p:ext uri="{BB962C8B-B14F-4D97-AF65-F5344CB8AC3E}">
        <p14:creationId xmlns:p14="http://schemas.microsoft.com/office/powerpoint/2010/main" val="794972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3275" y="349250"/>
            <a:ext cx="5403850" cy="3040063"/>
          </a:xfrm>
        </p:spPr>
      </p:sp>
      <p:sp>
        <p:nvSpPr>
          <p:cNvPr id="3" name="Notes Placeholder 2"/>
          <p:cNvSpPr>
            <a:spLocks noGrp="1"/>
          </p:cNvSpPr>
          <p:nvPr>
            <p:ph type="body" idx="1"/>
          </p:nvPr>
        </p:nvSpPr>
        <p:spPr>
          <a:xfrm>
            <a:off x="701040" y="3389312"/>
            <a:ext cx="5608320" cy="5694045"/>
          </a:xfrm>
        </p:spPr>
        <p:txBody>
          <a:bodyPr/>
          <a:lstStyle/>
          <a:p>
            <a:r>
              <a:rPr lang="en-US" sz="1600" dirty="0"/>
              <a:t>The number of people who don’t participate in their  court case is staggering.  Particularly if it involves a traffic ticket, a parking ticket or a misdemeanor warrant.  All of those things, if ignored, can turn into something much worse.  Folks ignore these charges or proceedings because they can’t leave work; they don’t have transportation; they don’t have child care.</a:t>
            </a:r>
          </a:p>
          <a:p>
            <a:endParaRPr lang="en-US" sz="1600" dirty="0"/>
          </a:p>
          <a:p>
            <a:r>
              <a:rPr lang="en-US" sz="1600" dirty="0"/>
              <a:t>Michigan came up with a </a:t>
            </a:r>
            <a:r>
              <a:rPr lang="en-US" sz="1600" b="1" dirty="0"/>
              <a:t>model platform </a:t>
            </a:r>
            <a:r>
              <a:rPr lang="en-US" sz="1600" dirty="0"/>
              <a:t>for resolving these disputes on line, which allows the citizen to </a:t>
            </a:r>
            <a:r>
              <a:rPr lang="en-US" sz="1600" b="1" dirty="0"/>
              <a:t>participate via </a:t>
            </a:r>
            <a:r>
              <a:rPr lang="en-US" sz="1600" dirty="0"/>
              <a:t>a </a:t>
            </a:r>
            <a:r>
              <a:rPr lang="en-US" sz="1600" b="1" dirty="0"/>
              <a:t>cell phone, a tablet or a PC, off hours and from locations other than a court house.</a:t>
            </a:r>
          </a:p>
          <a:p>
            <a:endParaRPr lang="en-US" sz="1600" dirty="0"/>
          </a:p>
          <a:p>
            <a:r>
              <a:rPr lang="en-US" sz="1600" dirty="0"/>
              <a:t>Michigan reports a 40% increase in participation; greater efficiency in the court dockets, and increased collection of fees and fines.</a:t>
            </a:r>
          </a:p>
          <a:p>
            <a:endParaRPr lang="en-US" sz="1600" dirty="0"/>
          </a:p>
          <a:p>
            <a:r>
              <a:rPr lang="en-US" sz="1600" dirty="0"/>
              <a:t> Arizona has sent out an RFP to vendors.  They envision having superior courts in both urban and rural settings, and JP courts and municipal courts participate in a pilot project involving cases for traffic, parking,  other misdemeanor crimes, debt collection and post-decree family disputes. </a:t>
            </a:r>
          </a:p>
        </p:txBody>
      </p:sp>
      <p:sp>
        <p:nvSpPr>
          <p:cNvPr id="4" name="Slide Number Placeholder 3"/>
          <p:cNvSpPr>
            <a:spLocks noGrp="1"/>
          </p:cNvSpPr>
          <p:nvPr>
            <p:ph type="sldNum" sz="quarter" idx="10"/>
          </p:nvPr>
        </p:nvSpPr>
        <p:spPr/>
        <p:txBody>
          <a:bodyPr/>
          <a:lstStyle/>
          <a:p>
            <a:fld id="{1B093E44-DC68-4C41-806E-4367690728B7}" type="slidenum">
              <a:rPr lang="en-US" smtClean="0"/>
              <a:t>7</a:t>
            </a:fld>
            <a:endParaRPr lang="en-US"/>
          </a:p>
        </p:txBody>
      </p:sp>
    </p:spTree>
    <p:extLst>
      <p:ext uri="{BB962C8B-B14F-4D97-AF65-F5344CB8AC3E}">
        <p14:creationId xmlns:p14="http://schemas.microsoft.com/office/powerpoint/2010/main" val="3600587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125278"/>
          </a:xfrm>
        </p:spPr>
        <p:txBody>
          <a:bodyPr/>
          <a:lstStyle/>
          <a:p>
            <a:r>
              <a:rPr lang="en-US" sz="1600" dirty="0"/>
              <a:t>Go through tax credit application and bullet points</a:t>
            </a:r>
          </a:p>
          <a:p>
            <a:endParaRPr lang="en-US" sz="1600" dirty="0"/>
          </a:p>
          <a:p>
            <a:pPr marL="291179" indent="-291179">
              <a:buFont typeface="Arial" panose="020B0604020202020204" pitchFamily="34" charset="0"/>
              <a:buChar char="•"/>
            </a:pPr>
            <a:r>
              <a:rPr lang="en-US" sz="1600" dirty="0"/>
              <a:t>Qualifying charitable organizations includes several that provide legal services to the poor.</a:t>
            </a:r>
          </a:p>
          <a:p>
            <a:pPr marL="291179" indent="-291179">
              <a:buFont typeface="Arial" panose="020B0604020202020204" pitchFamily="34" charset="0"/>
              <a:buChar char="•"/>
            </a:pPr>
            <a:endParaRPr lang="en-US" sz="1600" dirty="0"/>
          </a:p>
          <a:p>
            <a:pPr marL="291179" indent="-291179">
              <a:buFont typeface="Arial" panose="020B0604020202020204" pitchFamily="34" charset="0"/>
              <a:buChar char="•"/>
            </a:pPr>
            <a:endParaRPr lang="en-US" sz="1600" dirty="0"/>
          </a:p>
          <a:p>
            <a:pPr marL="291179" indent="-291179">
              <a:buFont typeface="Arial" panose="020B0604020202020204" pitchFamily="34" charset="0"/>
              <a:buChar char="•"/>
            </a:pPr>
            <a:r>
              <a:rPr lang="en-US" sz="1600" dirty="0"/>
              <a:t>This is a tax credit, not a deduction</a:t>
            </a:r>
          </a:p>
          <a:p>
            <a:pPr marL="291179" indent="-291179">
              <a:buFont typeface="Arial" panose="020B0604020202020204" pitchFamily="34" charset="0"/>
              <a:buChar char="•"/>
            </a:pPr>
            <a:endParaRPr lang="en-US" sz="1600" dirty="0"/>
          </a:p>
          <a:p>
            <a:pPr marL="291179" indent="-291179">
              <a:buFont typeface="Arial" panose="020B0604020202020204" pitchFamily="34" charset="0"/>
              <a:buChar char="•"/>
            </a:pPr>
            <a:endParaRPr lang="en-US" sz="1600" dirty="0"/>
          </a:p>
          <a:p>
            <a:pPr marL="291179" indent="-291179">
              <a:buFont typeface="Arial" panose="020B0604020202020204" pitchFamily="34" charset="0"/>
              <a:buChar char="•"/>
            </a:pPr>
            <a:r>
              <a:rPr lang="en-US" sz="1600" dirty="0"/>
              <a:t>Single filer limit:  $400; filing jointly limit:  $800</a:t>
            </a:r>
          </a:p>
          <a:p>
            <a:pPr marL="291179" indent="-291179">
              <a:buFont typeface="Arial" panose="020B0604020202020204" pitchFamily="34" charset="0"/>
              <a:buChar char="•"/>
            </a:pPr>
            <a:endParaRPr lang="en-US" sz="1600" dirty="0"/>
          </a:p>
          <a:p>
            <a:pPr marL="291179" indent="-291179">
              <a:buFont typeface="Arial" panose="020B0604020202020204" pitchFamily="34" charset="0"/>
              <a:buChar char="•"/>
            </a:pPr>
            <a:endParaRPr lang="en-US" sz="1600" dirty="0"/>
          </a:p>
          <a:p>
            <a:pPr marL="291179" indent="-291179">
              <a:buFont typeface="Arial" panose="020B0604020202020204" pitchFamily="34" charset="0"/>
              <a:buChar char="•"/>
            </a:pPr>
            <a:r>
              <a:rPr lang="en-US" sz="1600" dirty="0"/>
              <a:t>Exclusive of the school tax credits and foster care tax credits</a:t>
            </a:r>
          </a:p>
          <a:p>
            <a:pPr marL="291179" indent="-291179">
              <a:buFont typeface="Arial" panose="020B0604020202020204" pitchFamily="34" charset="0"/>
              <a:buChar char="•"/>
            </a:pPr>
            <a:r>
              <a:rPr lang="en-US" sz="1600" dirty="0"/>
              <a:t>Make the donation by </a:t>
            </a:r>
            <a:r>
              <a:rPr lang="en-US" sz="1600" b="1" dirty="0"/>
              <a:t>April 17</a:t>
            </a:r>
            <a:r>
              <a:rPr lang="en-US" sz="1600" dirty="0"/>
              <a:t>; choose which taxable year.</a:t>
            </a:r>
          </a:p>
          <a:p>
            <a:pPr marL="291179" indent="-291179">
              <a:buFont typeface="Arial" panose="020B0604020202020204" pitchFamily="34" charset="0"/>
              <a:buChar char="•"/>
            </a:pPr>
            <a:endParaRPr lang="en-US" sz="1600" dirty="0"/>
          </a:p>
          <a:p>
            <a:pPr marL="291179" indent="-291179">
              <a:buFont typeface="Arial" panose="020B0604020202020204" pitchFamily="34" charset="0"/>
              <a:buChar char="•"/>
            </a:pPr>
            <a:r>
              <a:rPr lang="en-US" sz="1600" b="1" dirty="0"/>
              <a:t>Next slide</a:t>
            </a:r>
          </a:p>
        </p:txBody>
      </p:sp>
      <p:sp>
        <p:nvSpPr>
          <p:cNvPr id="4" name="Slide Number Placeholder 3"/>
          <p:cNvSpPr>
            <a:spLocks noGrp="1"/>
          </p:cNvSpPr>
          <p:nvPr>
            <p:ph type="sldNum" sz="quarter" idx="10"/>
          </p:nvPr>
        </p:nvSpPr>
        <p:spPr/>
        <p:txBody>
          <a:bodyPr/>
          <a:lstStyle/>
          <a:p>
            <a:fld id="{1B093E44-DC68-4C41-806E-4367690728B7}" type="slidenum">
              <a:rPr lang="en-US" smtClean="0"/>
              <a:t>8</a:t>
            </a:fld>
            <a:endParaRPr lang="en-US"/>
          </a:p>
        </p:txBody>
      </p:sp>
    </p:spTree>
    <p:extLst>
      <p:ext uri="{BB962C8B-B14F-4D97-AF65-F5344CB8AC3E}">
        <p14:creationId xmlns:p14="http://schemas.microsoft.com/office/powerpoint/2010/main" val="3076476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These are the organizations that provide legal services to the poor that have been qualified by the Department of Revenue</a:t>
            </a:r>
          </a:p>
          <a:p>
            <a:endParaRPr lang="en-US" sz="1600" dirty="0"/>
          </a:p>
          <a:p>
            <a:r>
              <a:rPr lang="en-US" sz="1600" b="1" dirty="0"/>
              <a:t>Next slide</a:t>
            </a:r>
          </a:p>
        </p:txBody>
      </p:sp>
      <p:sp>
        <p:nvSpPr>
          <p:cNvPr id="4" name="Slide Number Placeholder 3"/>
          <p:cNvSpPr>
            <a:spLocks noGrp="1"/>
          </p:cNvSpPr>
          <p:nvPr>
            <p:ph type="sldNum" sz="quarter" idx="10"/>
          </p:nvPr>
        </p:nvSpPr>
        <p:spPr/>
        <p:txBody>
          <a:bodyPr/>
          <a:lstStyle/>
          <a:p>
            <a:fld id="{1B093E44-DC68-4C41-806E-4367690728B7}" type="slidenum">
              <a:rPr lang="en-US" smtClean="0"/>
              <a:t>9</a:t>
            </a:fld>
            <a:endParaRPr lang="en-US"/>
          </a:p>
        </p:txBody>
      </p:sp>
    </p:spTree>
    <p:extLst>
      <p:ext uri="{BB962C8B-B14F-4D97-AF65-F5344CB8AC3E}">
        <p14:creationId xmlns:p14="http://schemas.microsoft.com/office/powerpoint/2010/main" val="2602250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3/25/2018</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3/25/2018</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3/25/2018</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zlawhelp.org/"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hyperlink" Target="https://www.lawforveterans.org/" TargetMode="External"/><Relationship Id="rId5" Type="http://schemas.openxmlformats.org/officeDocument/2006/relationships/hyperlink" Target="https://www.lawforseniors.org/" TargetMode="External"/><Relationship Id="rId4" Type="http://schemas.openxmlformats.org/officeDocument/2006/relationships/hyperlink" Target="https://lawforkids.org/"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azcourts.gov/cscommittees/Arizona-Commission-on-Access-to-Justic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www.azflse.org/" TargetMode="External"/><Relationship Id="rId4" Type="http://schemas.openxmlformats.org/officeDocument/2006/relationships/hyperlink" Target="https://www.azcourthelp.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53C8A-EBE4-4ABE-B433-F898C4153355}"/>
              </a:ext>
            </a:extLst>
          </p:cNvPr>
          <p:cNvSpPr>
            <a:spLocks noGrp="1"/>
          </p:cNvSpPr>
          <p:nvPr>
            <p:ph type="ctrTitle"/>
          </p:nvPr>
        </p:nvSpPr>
        <p:spPr>
          <a:xfrm>
            <a:off x="2417779" y="802299"/>
            <a:ext cx="8637073" cy="1737702"/>
          </a:xfrm>
        </p:spPr>
        <p:txBody>
          <a:bodyPr/>
          <a:lstStyle/>
          <a:p>
            <a:pPr algn="ctr"/>
            <a:r>
              <a:rPr lang="en-US" dirty="0"/>
              <a:t>Access to Justice</a:t>
            </a:r>
          </a:p>
        </p:txBody>
      </p:sp>
      <p:sp>
        <p:nvSpPr>
          <p:cNvPr id="3" name="Subtitle 2">
            <a:extLst>
              <a:ext uri="{FF2B5EF4-FFF2-40B4-BE49-F238E27FC236}">
                <a16:creationId xmlns:a16="http://schemas.microsoft.com/office/drawing/2014/main" id="{EA8E9E64-AD25-476D-84AE-643E8D690551}"/>
              </a:ext>
            </a:extLst>
          </p:cNvPr>
          <p:cNvSpPr>
            <a:spLocks noGrp="1"/>
          </p:cNvSpPr>
          <p:nvPr>
            <p:ph type="subTitle" idx="1"/>
          </p:nvPr>
        </p:nvSpPr>
        <p:spPr>
          <a:xfrm>
            <a:off x="2417780" y="3518115"/>
            <a:ext cx="8637072" cy="2618525"/>
          </a:xfrm>
        </p:spPr>
        <p:txBody>
          <a:bodyPr>
            <a:normAutofit lnSpcReduction="10000"/>
          </a:bodyPr>
          <a:lstStyle/>
          <a:p>
            <a:pPr algn="ctr"/>
            <a:r>
              <a:rPr lang="en-US" sz="2200" b="1" i="1" dirty="0"/>
              <a:t>Pima county bar association</a:t>
            </a:r>
          </a:p>
          <a:p>
            <a:pPr algn="ctr"/>
            <a:r>
              <a:rPr lang="en-US" sz="2100" dirty="0"/>
              <a:t>March 27,  2018</a:t>
            </a:r>
          </a:p>
          <a:p>
            <a:pPr algn="ctr"/>
            <a:endParaRPr lang="en-US" sz="2100" dirty="0"/>
          </a:p>
          <a:p>
            <a:pPr algn="ctr"/>
            <a:r>
              <a:rPr lang="en-US" sz="2100" dirty="0"/>
              <a:t>Lawrence  F.  Winthrop</a:t>
            </a:r>
          </a:p>
          <a:p>
            <a:pPr algn="ctr"/>
            <a:r>
              <a:rPr lang="en-US" sz="2100" dirty="0"/>
              <a:t>Chair,  </a:t>
            </a:r>
            <a:r>
              <a:rPr lang="en-US" sz="2100" b="1" i="1" dirty="0"/>
              <a:t>Arizona commission on access to justice</a:t>
            </a:r>
          </a:p>
        </p:txBody>
      </p:sp>
    </p:spTree>
    <p:extLst>
      <p:ext uri="{BB962C8B-B14F-4D97-AF65-F5344CB8AC3E}">
        <p14:creationId xmlns:p14="http://schemas.microsoft.com/office/powerpoint/2010/main" val="130948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99BE9-3432-467F-8082-7689FD43730F}"/>
              </a:ext>
            </a:extLst>
          </p:cNvPr>
          <p:cNvSpPr>
            <a:spLocks noGrp="1"/>
          </p:cNvSpPr>
          <p:nvPr>
            <p:ph type="title"/>
          </p:nvPr>
        </p:nvSpPr>
        <p:spPr/>
        <p:txBody>
          <a:bodyPr/>
          <a:lstStyle/>
          <a:p>
            <a:pPr algn="ctr"/>
            <a:r>
              <a:rPr lang="en-US" dirty="0"/>
              <a:t>Volunteer opportunities</a:t>
            </a:r>
          </a:p>
        </p:txBody>
      </p:sp>
      <p:sp>
        <p:nvSpPr>
          <p:cNvPr id="3" name="Text Placeholder 2">
            <a:extLst>
              <a:ext uri="{FF2B5EF4-FFF2-40B4-BE49-F238E27FC236}">
                <a16:creationId xmlns:a16="http://schemas.microsoft.com/office/drawing/2014/main" id="{38C5BB94-3C1E-4483-B6BB-879D5461E472}"/>
              </a:ext>
            </a:extLst>
          </p:cNvPr>
          <p:cNvSpPr>
            <a:spLocks noGrp="1"/>
          </p:cNvSpPr>
          <p:nvPr>
            <p:ph type="body" idx="1"/>
          </p:nvPr>
        </p:nvSpPr>
        <p:spPr/>
        <p:txBody>
          <a:bodyPr>
            <a:normAutofit/>
          </a:bodyPr>
          <a:lstStyle/>
          <a:p>
            <a:pPr algn="ctr"/>
            <a:r>
              <a:rPr lang="en-US" sz="2100" b="1" dirty="0"/>
              <a:t>Tucson legal aid programs</a:t>
            </a:r>
          </a:p>
        </p:txBody>
      </p:sp>
      <p:sp>
        <p:nvSpPr>
          <p:cNvPr id="4" name="Content Placeholder 3">
            <a:extLst>
              <a:ext uri="{FF2B5EF4-FFF2-40B4-BE49-F238E27FC236}">
                <a16:creationId xmlns:a16="http://schemas.microsoft.com/office/drawing/2014/main" id="{5E9B0337-15B0-4769-B65B-D73A7ACD71A1}"/>
              </a:ext>
            </a:extLst>
          </p:cNvPr>
          <p:cNvSpPr>
            <a:spLocks noGrp="1"/>
          </p:cNvSpPr>
          <p:nvPr>
            <p:ph sz="half" idx="2"/>
          </p:nvPr>
        </p:nvSpPr>
        <p:spPr>
          <a:xfrm>
            <a:off x="1447191" y="2821491"/>
            <a:ext cx="4645152" cy="3110958"/>
          </a:xfrm>
        </p:spPr>
        <p:txBody>
          <a:bodyPr/>
          <a:lstStyle/>
          <a:p>
            <a:r>
              <a:rPr lang="en-US" sz="2100" b="1" dirty="0"/>
              <a:t>Southern Arizona Legal Aid</a:t>
            </a:r>
            <a:r>
              <a:rPr lang="en-US" sz="2100" dirty="0"/>
              <a:t>:  </a:t>
            </a:r>
            <a:r>
              <a:rPr lang="en-US" sz="2100" dirty="0">
                <a:solidFill>
                  <a:srgbClr val="C00000"/>
                </a:solidFill>
              </a:rPr>
              <a:t>www.sazlegalaid.org</a:t>
            </a:r>
          </a:p>
          <a:p>
            <a:r>
              <a:rPr lang="en-US" sz="2100" b="1" dirty="0"/>
              <a:t>Step Up to Justice</a:t>
            </a:r>
            <a:r>
              <a:rPr lang="en-US" sz="2100" dirty="0"/>
              <a:t>:      </a:t>
            </a:r>
            <a:r>
              <a:rPr lang="en-US" sz="2100" dirty="0">
                <a:solidFill>
                  <a:srgbClr val="C00000"/>
                </a:solidFill>
              </a:rPr>
              <a:t>www.stepuptojustice.org</a:t>
            </a:r>
          </a:p>
          <a:p>
            <a:r>
              <a:rPr lang="en-US" sz="2100" b="1" dirty="0"/>
              <a:t>Tucson Family Advocacy Program</a:t>
            </a:r>
            <a:r>
              <a:rPr lang="en-US" sz="2100" dirty="0">
                <a:solidFill>
                  <a:srgbClr val="C00000"/>
                </a:solidFill>
              </a:rPr>
              <a:t>:  www.fcm.arizonaedu.tfap</a:t>
            </a:r>
          </a:p>
          <a:p>
            <a:endParaRPr lang="en-US" dirty="0"/>
          </a:p>
        </p:txBody>
      </p:sp>
      <p:sp>
        <p:nvSpPr>
          <p:cNvPr id="5" name="Text Placeholder 4">
            <a:extLst>
              <a:ext uri="{FF2B5EF4-FFF2-40B4-BE49-F238E27FC236}">
                <a16:creationId xmlns:a16="http://schemas.microsoft.com/office/drawing/2014/main" id="{7B5B016B-D6D2-4815-8427-409C0F5A811F}"/>
              </a:ext>
            </a:extLst>
          </p:cNvPr>
          <p:cNvSpPr>
            <a:spLocks noGrp="1"/>
          </p:cNvSpPr>
          <p:nvPr>
            <p:ph type="body" sz="quarter" idx="3"/>
          </p:nvPr>
        </p:nvSpPr>
        <p:spPr/>
        <p:txBody>
          <a:bodyPr>
            <a:normAutofit/>
          </a:bodyPr>
          <a:lstStyle/>
          <a:p>
            <a:pPr algn="ctr"/>
            <a:r>
              <a:rPr lang="en-US" sz="2100" b="1" dirty="0"/>
              <a:t>Bar Foundation websites</a:t>
            </a:r>
          </a:p>
        </p:txBody>
      </p:sp>
      <p:sp>
        <p:nvSpPr>
          <p:cNvPr id="6" name="Content Placeholder 5">
            <a:extLst>
              <a:ext uri="{FF2B5EF4-FFF2-40B4-BE49-F238E27FC236}">
                <a16:creationId xmlns:a16="http://schemas.microsoft.com/office/drawing/2014/main" id="{F87B07EC-2821-4730-977C-161C2ACE6030}"/>
              </a:ext>
            </a:extLst>
          </p:cNvPr>
          <p:cNvSpPr>
            <a:spLocks noGrp="1"/>
          </p:cNvSpPr>
          <p:nvPr>
            <p:ph sz="quarter" idx="4"/>
          </p:nvPr>
        </p:nvSpPr>
        <p:spPr>
          <a:xfrm>
            <a:off x="6412362" y="2821491"/>
            <a:ext cx="4645152" cy="3110958"/>
          </a:xfrm>
        </p:spPr>
        <p:txBody>
          <a:bodyPr>
            <a:normAutofit/>
          </a:bodyPr>
          <a:lstStyle/>
          <a:p>
            <a:pPr lvl="1">
              <a:lnSpc>
                <a:spcPct val="100000"/>
              </a:lnSpc>
            </a:pPr>
            <a:r>
              <a:rPr lang="en-US" sz="2100" b="1" dirty="0"/>
              <a:t>AZ Law Help: </a:t>
            </a:r>
            <a:r>
              <a:rPr lang="en-US" sz="2100" b="1" dirty="0">
                <a:solidFill>
                  <a:srgbClr val="C00000"/>
                </a:solidFill>
              </a:rPr>
              <a:t>       </a:t>
            </a:r>
            <a:r>
              <a:rPr lang="en-US" sz="2100" dirty="0">
                <a:solidFill>
                  <a:srgbClr val="C00000"/>
                </a:solidFill>
                <a:hlinkClick r:id="rId3"/>
              </a:rPr>
              <a:t>http://www.azlawhelp.org/</a:t>
            </a:r>
            <a:endParaRPr lang="en-US" sz="2100" dirty="0">
              <a:solidFill>
                <a:srgbClr val="C00000"/>
              </a:solidFill>
            </a:endParaRPr>
          </a:p>
          <a:p>
            <a:pPr lvl="1">
              <a:lnSpc>
                <a:spcPct val="100000"/>
              </a:lnSpc>
            </a:pPr>
            <a:r>
              <a:rPr lang="en-US" sz="2100" b="1" dirty="0"/>
              <a:t>Law For Kids</a:t>
            </a:r>
            <a:r>
              <a:rPr lang="en-US" sz="2100" dirty="0"/>
              <a:t>:        </a:t>
            </a:r>
            <a:r>
              <a:rPr lang="en-US" sz="2100" dirty="0">
                <a:solidFill>
                  <a:srgbClr val="C00000"/>
                </a:solidFill>
                <a:hlinkClick r:id="rId4"/>
              </a:rPr>
              <a:t>https://lawforkids.org/</a:t>
            </a:r>
            <a:endParaRPr lang="en-US" sz="2100" dirty="0">
              <a:solidFill>
                <a:srgbClr val="C00000"/>
              </a:solidFill>
            </a:endParaRPr>
          </a:p>
          <a:p>
            <a:pPr lvl="1">
              <a:lnSpc>
                <a:spcPct val="100000"/>
              </a:lnSpc>
            </a:pPr>
            <a:r>
              <a:rPr lang="en-US" sz="2100" b="1" dirty="0"/>
              <a:t>Law For Seniors:   </a:t>
            </a:r>
            <a:r>
              <a:rPr lang="en-US" sz="2100" dirty="0">
                <a:solidFill>
                  <a:srgbClr val="C00000"/>
                </a:solidFill>
                <a:hlinkClick r:id="rId5"/>
              </a:rPr>
              <a:t>https://www.lawforseniors.org/</a:t>
            </a:r>
            <a:endParaRPr lang="en-US" sz="2100" dirty="0">
              <a:solidFill>
                <a:srgbClr val="C00000"/>
              </a:solidFill>
            </a:endParaRPr>
          </a:p>
          <a:p>
            <a:pPr lvl="1">
              <a:lnSpc>
                <a:spcPct val="100000"/>
              </a:lnSpc>
            </a:pPr>
            <a:r>
              <a:rPr lang="en-US" sz="2100" b="1" dirty="0"/>
              <a:t>Law for Veterans: </a:t>
            </a:r>
            <a:r>
              <a:rPr lang="en-US" sz="2100" dirty="0"/>
              <a:t> </a:t>
            </a:r>
            <a:r>
              <a:rPr lang="en-US" sz="2100" dirty="0">
                <a:solidFill>
                  <a:srgbClr val="C00000"/>
                </a:solidFill>
                <a:hlinkClick r:id="rId6"/>
              </a:rPr>
              <a:t>https://www.lawforveterans.org/</a:t>
            </a:r>
            <a:endParaRPr lang="en-US" sz="2100" dirty="0">
              <a:solidFill>
                <a:srgbClr val="C00000"/>
              </a:solidFill>
            </a:endParaRPr>
          </a:p>
          <a:p>
            <a:endParaRPr lang="en-US" dirty="0"/>
          </a:p>
        </p:txBody>
      </p:sp>
    </p:spTree>
    <p:extLst>
      <p:ext uri="{BB962C8B-B14F-4D97-AF65-F5344CB8AC3E}">
        <p14:creationId xmlns:p14="http://schemas.microsoft.com/office/powerpoint/2010/main" val="4165068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DC303C-E6B3-499F-BBD4-B4FFEB2A6ACA}"/>
              </a:ext>
            </a:extLst>
          </p:cNvPr>
          <p:cNvSpPr>
            <a:spLocks noGrp="1"/>
          </p:cNvSpPr>
          <p:nvPr>
            <p:ph type="title"/>
          </p:nvPr>
        </p:nvSpPr>
        <p:spPr/>
        <p:txBody>
          <a:bodyPr/>
          <a:lstStyle/>
          <a:p>
            <a:pPr algn="ctr"/>
            <a:r>
              <a:rPr lang="en-US" dirty="0"/>
              <a:t>Additional Resources</a:t>
            </a:r>
          </a:p>
        </p:txBody>
      </p:sp>
      <p:sp>
        <p:nvSpPr>
          <p:cNvPr id="6" name="Content Placeholder 5">
            <a:extLst>
              <a:ext uri="{FF2B5EF4-FFF2-40B4-BE49-F238E27FC236}">
                <a16:creationId xmlns:a16="http://schemas.microsoft.com/office/drawing/2014/main" id="{09AA158F-D785-4E35-B654-49112E542A93}"/>
              </a:ext>
            </a:extLst>
          </p:cNvPr>
          <p:cNvSpPr>
            <a:spLocks noGrp="1"/>
          </p:cNvSpPr>
          <p:nvPr>
            <p:ph idx="1"/>
          </p:nvPr>
        </p:nvSpPr>
        <p:spPr>
          <a:xfrm>
            <a:off x="1451579" y="1853754"/>
            <a:ext cx="9603275" cy="4343846"/>
          </a:xfrm>
        </p:spPr>
        <p:txBody>
          <a:bodyPr>
            <a:noAutofit/>
          </a:bodyPr>
          <a:lstStyle/>
          <a:p>
            <a:pPr>
              <a:lnSpc>
                <a:spcPct val="100000"/>
              </a:lnSpc>
            </a:pPr>
            <a:endParaRPr lang="en-US" sz="2100" b="1" dirty="0"/>
          </a:p>
          <a:p>
            <a:pPr>
              <a:lnSpc>
                <a:spcPct val="100000"/>
              </a:lnSpc>
            </a:pPr>
            <a:r>
              <a:rPr lang="en-US" sz="2400" b="1" dirty="0"/>
              <a:t>Arizona Commission on Access to Justice</a:t>
            </a:r>
            <a:r>
              <a:rPr lang="en-US" sz="2400" dirty="0"/>
              <a:t>: </a:t>
            </a:r>
            <a:r>
              <a:rPr lang="en-US" sz="2400" dirty="0">
                <a:solidFill>
                  <a:srgbClr val="0070C0"/>
                </a:solidFill>
                <a:hlinkClick r:id="rId3"/>
              </a:rPr>
              <a:t>http://www.azcourts.gov/cscommittees/Arizona-Commission-on-Access-to-Justice</a:t>
            </a:r>
            <a:endParaRPr lang="en-US" sz="2400" dirty="0">
              <a:solidFill>
                <a:srgbClr val="0070C0"/>
              </a:solidFill>
            </a:endParaRPr>
          </a:p>
          <a:p>
            <a:pPr>
              <a:lnSpc>
                <a:spcPct val="100000"/>
              </a:lnSpc>
            </a:pPr>
            <a:endParaRPr lang="en-US" sz="2400" dirty="0">
              <a:solidFill>
                <a:srgbClr val="0070C0"/>
              </a:solidFill>
            </a:endParaRPr>
          </a:p>
          <a:p>
            <a:pPr>
              <a:lnSpc>
                <a:spcPct val="100000"/>
              </a:lnSpc>
            </a:pPr>
            <a:r>
              <a:rPr lang="en-US" sz="2400" b="1" dirty="0"/>
              <a:t>AZ Court Help</a:t>
            </a:r>
            <a:r>
              <a:rPr lang="en-US" sz="2400" dirty="0"/>
              <a:t>:</a:t>
            </a:r>
            <a:r>
              <a:rPr lang="en-US" sz="2400" b="1" dirty="0">
                <a:solidFill>
                  <a:schemeClr val="accent2">
                    <a:lumMod val="75000"/>
                  </a:schemeClr>
                </a:solidFill>
              </a:rPr>
              <a:t>   </a:t>
            </a:r>
            <a:r>
              <a:rPr lang="en-US" sz="2400" dirty="0">
                <a:solidFill>
                  <a:schemeClr val="accent2">
                    <a:lumMod val="75000"/>
                  </a:schemeClr>
                </a:solidFill>
                <a:hlinkClick r:id="rId4"/>
              </a:rPr>
              <a:t>https://www.azcourthelp.org/</a:t>
            </a:r>
            <a:endParaRPr lang="en-US" sz="2400" dirty="0">
              <a:solidFill>
                <a:schemeClr val="accent2">
                  <a:lumMod val="75000"/>
                </a:schemeClr>
              </a:solidFill>
            </a:endParaRPr>
          </a:p>
          <a:p>
            <a:pPr>
              <a:lnSpc>
                <a:spcPct val="100000"/>
              </a:lnSpc>
            </a:pPr>
            <a:endParaRPr lang="en-US" sz="2400" dirty="0">
              <a:solidFill>
                <a:schemeClr val="accent2">
                  <a:lumMod val="75000"/>
                </a:schemeClr>
              </a:solidFill>
            </a:endParaRPr>
          </a:p>
          <a:p>
            <a:pPr>
              <a:lnSpc>
                <a:spcPct val="100000"/>
              </a:lnSpc>
            </a:pPr>
            <a:r>
              <a:rPr lang="en-US" sz="2400" b="1" dirty="0"/>
              <a:t>Arizona Foundation for Legal Services &amp; Education: </a:t>
            </a:r>
            <a:r>
              <a:rPr lang="en-US" sz="2400" dirty="0">
                <a:solidFill>
                  <a:srgbClr val="FF0000"/>
                </a:solidFill>
              </a:rPr>
              <a:t> </a:t>
            </a:r>
            <a:r>
              <a:rPr lang="en-US" sz="2400" dirty="0">
                <a:solidFill>
                  <a:srgbClr val="C00000"/>
                </a:solidFill>
                <a:hlinkClick r:id="rId5"/>
              </a:rPr>
              <a:t>http://www.azflse.org/</a:t>
            </a:r>
            <a:endParaRPr lang="en-US" sz="2400" dirty="0">
              <a:solidFill>
                <a:srgbClr val="C00000"/>
              </a:solidFill>
            </a:endParaRPr>
          </a:p>
          <a:p>
            <a:pPr>
              <a:lnSpc>
                <a:spcPct val="100000"/>
              </a:lnSpc>
            </a:pPr>
            <a:endParaRPr lang="en-US" sz="2100" dirty="0">
              <a:solidFill>
                <a:srgbClr val="C00000"/>
              </a:solidFill>
            </a:endParaRPr>
          </a:p>
        </p:txBody>
      </p:sp>
    </p:spTree>
    <p:extLst>
      <p:ext uri="{BB962C8B-B14F-4D97-AF65-F5344CB8AC3E}">
        <p14:creationId xmlns:p14="http://schemas.microsoft.com/office/powerpoint/2010/main" val="1424129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7AA966F-A2B7-43EE-8029-768159135E69}"/>
              </a:ext>
            </a:extLst>
          </p:cNvPr>
          <p:cNvPicPr>
            <a:picLocks noChangeAspect="1"/>
          </p:cNvPicPr>
          <p:nvPr/>
        </p:nvPicPr>
        <p:blipFill>
          <a:blip r:embed="rId3"/>
          <a:stretch>
            <a:fillRect/>
          </a:stretch>
        </p:blipFill>
        <p:spPr>
          <a:xfrm>
            <a:off x="1889760" y="304800"/>
            <a:ext cx="8493760" cy="5625592"/>
          </a:xfrm>
          <a:prstGeom prst="rect">
            <a:avLst/>
          </a:prstGeom>
        </p:spPr>
      </p:pic>
    </p:spTree>
    <p:extLst>
      <p:ext uri="{BB962C8B-B14F-4D97-AF65-F5344CB8AC3E}">
        <p14:creationId xmlns:p14="http://schemas.microsoft.com/office/powerpoint/2010/main" val="3123108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BE4EC-DD30-4CAC-8761-7D10EBC2A898}"/>
              </a:ext>
            </a:extLst>
          </p:cNvPr>
          <p:cNvSpPr>
            <a:spLocks noGrp="1"/>
          </p:cNvSpPr>
          <p:nvPr>
            <p:ph type="title"/>
          </p:nvPr>
        </p:nvSpPr>
        <p:spPr/>
        <p:txBody>
          <a:bodyPr/>
          <a:lstStyle/>
          <a:p>
            <a:pPr algn="ctr"/>
            <a:r>
              <a:rPr lang="en-US" dirty="0"/>
              <a:t>Challenges  to  access  to  justice</a:t>
            </a:r>
          </a:p>
        </p:txBody>
      </p:sp>
      <p:sp>
        <p:nvSpPr>
          <p:cNvPr id="3" name="Content Placeholder 2">
            <a:extLst>
              <a:ext uri="{FF2B5EF4-FFF2-40B4-BE49-F238E27FC236}">
                <a16:creationId xmlns:a16="http://schemas.microsoft.com/office/drawing/2014/main" id="{957A6451-9E6B-4DEA-984D-8806CFBDB2B4}"/>
              </a:ext>
            </a:extLst>
          </p:cNvPr>
          <p:cNvSpPr>
            <a:spLocks noGrp="1"/>
          </p:cNvSpPr>
          <p:nvPr>
            <p:ph sz="half" idx="1"/>
          </p:nvPr>
        </p:nvSpPr>
        <p:spPr/>
        <p:txBody>
          <a:bodyPr>
            <a:normAutofit fontScale="92500" lnSpcReduction="10000"/>
          </a:bodyPr>
          <a:lstStyle/>
          <a:p>
            <a:r>
              <a:rPr lang="en-US" sz="2800" dirty="0"/>
              <a:t>Demographics</a:t>
            </a:r>
          </a:p>
          <a:p>
            <a:r>
              <a:rPr lang="en-US" sz="2800" dirty="0"/>
              <a:t>Poverty</a:t>
            </a:r>
          </a:p>
          <a:p>
            <a:r>
              <a:rPr lang="en-US" sz="2800" dirty="0"/>
              <a:t>Age and Ethnicity</a:t>
            </a:r>
          </a:p>
          <a:p>
            <a:r>
              <a:rPr lang="en-US" sz="2800" dirty="0"/>
              <a:t>Underserved Communities</a:t>
            </a:r>
          </a:p>
          <a:p>
            <a:r>
              <a:rPr lang="en-US" sz="2800" dirty="0"/>
              <a:t>Limited Resources</a:t>
            </a:r>
          </a:p>
          <a:p>
            <a:r>
              <a:rPr lang="en-US" sz="2800" dirty="0"/>
              <a:t>Self-Represented Litigants</a:t>
            </a:r>
          </a:p>
          <a:p>
            <a:endParaRPr lang="en-US" dirty="0"/>
          </a:p>
        </p:txBody>
      </p:sp>
      <p:pic>
        <p:nvPicPr>
          <p:cNvPr id="5" name="Content Placeholder 4">
            <a:extLst>
              <a:ext uri="{FF2B5EF4-FFF2-40B4-BE49-F238E27FC236}">
                <a16:creationId xmlns:a16="http://schemas.microsoft.com/office/drawing/2014/main" id="{66075F11-09B2-455B-8199-F8D55EBD0FBE}"/>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353908" y="2227386"/>
            <a:ext cx="4700943" cy="3001106"/>
          </a:xfrm>
          <a:prstGeom prst="rect">
            <a:avLst/>
          </a:prstGeom>
        </p:spPr>
      </p:pic>
    </p:spTree>
    <p:extLst>
      <p:ext uri="{BB962C8B-B14F-4D97-AF65-F5344CB8AC3E}">
        <p14:creationId xmlns:p14="http://schemas.microsoft.com/office/powerpoint/2010/main" val="2168191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8A10A-3851-47EB-9A99-2D0194E603BF}"/>
              </a:ext>
            </a:extLst>
          </p:cNvPr>
          <p:cNvSpPr>
            <a:spLocks noGrp="1"/>
          </p:cNvSpPr>
          <p:nvPr>
            <p:ph type="title"/>
          </p:nvPr>
        </p:nvSpPr>
        <p:spPr/>
        <p:txBody>
          <a:bodyPr/>
          <a:lstStyle/>
          <a:p>
            <a:pPr algn="ctr"/>
            <a:r>
              <a:rPr lang="en-US" dirty="0"/>
              <a:t>Access  to  Justice  Initiatives</a:t>
            </a:r>
          </a:p>
        </p:txBody>
      </p:sp>
      <p:sp>
        <p:nvSpPr>
          <p:cNvPr id="3" name="Content Placeholder 2">
            <a:extLst>
              <a:ext uri="{FF2B5EF4-FFF2-40B4-BE49-F238E27FC236}">
                <a16:creationId xmlns:a16="http://schemas.microsoft.com/office/drawing/2014/main" id="{AB7D2582-6093-43B6-B617-53E0DD5746F3}"/>
              </a:ext>
            </a:extLst>
          </p:cNvPr>
          <p:cNvSpPr>
            <a:spLocks noGrp="1"/>
          </p:cNvSpPr>
          <p:nvPr>
            <p:ph sz="half" idx="1"/>
          </p:nvPr>
        </p:nvSpPr>
        <p:spPr/>
        <p:txBody>
          <a:bodyPr>
            <a:normAutofit lnSpcReduction="10000"/>
          </a:bodyPr>
          <a:lstStyle/>
          <a:p>
            <a:r>
              <a:rPr lang="en-US" sz="2800" dirty="0"/>
              <a:t>Simplified Instructions and Forms</a:t>
            </a:r>
          </a:p>
          <a:p>
            <a:r>
              <a:rPr lang="en-US" sz="2800" dirty="0"/>
              <a:t>Self-Help Centers and Web-based Services</a:t>
            </a:r>
          </a:p>
          <a:p>
            <a:r>
              <a:rPr lang="en-US" sz="2800" dirty="0"/>
              <a:t>AZCourtHelp.org </a:t>
            </a:r>
          </a:p>
          <a:p>
            <a:r>
              <a:rPr lang="en-US" sz="2800" dirty="0"/>
              <a:t>Court Navigators</a:t>
            </a:r>
          </a:p>
          <a:p>
            <a:endParaRPr lang="en-US" dirty="0"/>
          </a:p>
        </p:txBody>
      </p:sp>
      <p:sp>
        <p:nvSpPr>
          <p:cNvPr id="4" name="Content Placeholder 3">
            <a:extLst>
              <a:ext uri="{FF2B5EF4-FFF2-40B4-BE49-F238E27FC236}">
                <a16:creationId xmlns:a16="http://schemas.microsoft.com/office/drawing/2014/main" id="{93D087FA-89DE-4096-9F19-99D118D4AF7C}"/>
              </a:ext>
            </a:extLst>
          </p:cNvPr>
          <p:cNvSpPr>
            <a:spLocks noGrp="1"/>
          </p:cNvSpPr>
          <p:nvPr>
            <p:ph sz="half" idx="2"/>
          </p:nvPr>
        </p:nvSpPr>
        <p:spPr/>
        <p:txBody>
          <a:bodyPr>
            <a:normAutofit lnSpcReduction="10000"/>
          </a:bodyPr>
          <a:lstStyle/>
          <a:p>
            <a:r>
              <a:rPr lang="en-US" sz="2800" dirty="0"/>
              <a:t>Public Library Legal Resource Centers</a:t>
            </a:r>
          </a:p>
          <a:p>
            <a:r>
              <a:rPr lang="en-US" sz="2800" dirty="0"/>
              <a:t>Collaborative</a:t>
            </a:r>
            <a:r>
              <a:rPr lang="en-US" sz="2800" i="1" dirty="0"/>
              <a:t> Pro Bono </a:t>
            </a:r>
            <a:r>
              <a:rPr lang="en-US" sz="2800" dirty="0"/>
              <a:t>Partnerships</a:t>
            </a:r>
          </a:p>
          <a:p>
            <a:r>
              <a:rPr lang="en-US" sz="2800" dirty="0"/>
              <a:t>Unbundled/Limited Scope Representation</a:t>
            </a:r>
          </a:p>
          <a:p>
            <a:endParaRPr lang="en-US" dirty="0"/>
          </a:p>
        </p:txBody>
      </p:sp>
    </p:spTree>
    <p:extLst>
      <p:ext uri="{BB962C8B-B14F-4D97-AF65-F5344CB8AC3E}">
        <p14:creationId xmlns:p14="http://schemas.microsoft.com/office/powerpoint/2010/main" val="2255382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00370-22C5-4C63-9D4C-FAD6CE4FCBB7}"/>
              </a:ext>
            </a:extLst>
          </p:cNvPr>
          <p:cNvSpPr>
            <a:spLocks noGrp="1"/>
          </p:cNvSpPr>
          <p:nvPr>
            <p:ph type="title"/>
          </p:nvPr>
        </p:nvSpPr>
        <p:spPr/>
        <p:txBody>
          <a:bodyPr/>
          <a:lstStyle/>
          <a:p>
            <a:pPr algn="ctr"/>
            <a:r>
              <a:rPr lang="en-US" dirty="0"/>
              <a:t>Access  to  Justice  Initiatives</a:t>
            </a:r>
          </a:p>
        </p:txBody>
      </p:sp>
      <p:sp>
        <p:nvSpPr>
          <p:cNvPr id="3" name="Content Placeholder 2">
            <a:extLst>
              <a:ext uri="{FF2B5EF4-FFF2-40B4-BE49-F238E27FC236}">
                <a16:creationId xmlns:a16="http://schemas.microsoft.com/office/drawing/2014/main" id="{C6F1D581-5362-4E8C-AD31-164B897D14D2}"/>
              </a:ext>
            </a:extLst>
          </p:cNvPr>
          <p:cNvSpPr>
            <a:spLocks noGrp="1"/>
          </p:cNvSpPr>
          <p:nvPr>
            <p:ph sz="half" idx="1"/>
          </p:nvPr>
        </p:nvSpPr>
        <p:spPr>
          <a:xfrm>
            <a:off x="1447331" y="1864194"/>
            <a:ext cx="4645152" cy="4114575"/>
          </a:xfrm>
        </p:spPr>
        <p:txBody>
          <a:bodyPr>
            <a:normAutofit/>
          </a:bodyPr>
          <a:lstStyle/>
          <a:p>
            <a:r>
              <a:rPr lang="en-US" sz="2800" dirty="0"/>
              <a:t>Court Staff Training re: Legal Information vs. Legal Advice</a:t>
            </a:r>
          </a:p>
          <a:p>
            <a:r>
              <a:rPr lang="en-US" sz="2800" dirty="0"/>
              <a:t>Judicial Training:  Best Practices with SRLs</a:t>
            </a:r>
          </a:p>
          <a:p>
            <a:r>
              <a:rPr lang="en-US" sz="2800" dirty="0"/>
              <a:t>Justice in Government Project</a:t>
            </a:r>
          </a:p>
          <a:p>
            <a:r>
              <a:rPr lang="en-US" sz="2800" dirty="0"/>
              <a:t>On-Line Dispute Resolution</a:t>
            </a:r>
          </a:p>
          <a:p>
            <a:endParaRPr lang="en-US" dirty="0"/>
          </a:p>
        </p:txBody>
      </p:sp>
      <p:pic>
        <p:nvPicPr>
          <p:cNvPr id="5" name="Content Placeholder 4">
            <a:extLst>
              <a:ext uri="{FF2B5EF4-FFF2-40B4-BE49-F238E27FC236}">
                <a16:creationId xmlns:a16="http://schemas.microsoft.com/office/drawing/2014/main" id="{2C5B5D98-D81C-4072-B75D-AFA002E270E0}"/>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364412" y="2039814"/>
            <a:ext cx="3690440" cy="3681047"/>
          </a:xfrm>
          <a:prstGeom prst="rect">
            <a:avLst/>
          </a:prstGeom>
        </p:spPr>
      </p:pic>
    </p:spTree>
    <p:extLst>
      <p:ext uri="{BB962C8B-B14F-4D97-AF65-F5344CB8AC3E}">
        <p14:creationId xmlns:p14="http://schemas.microsoft.com/office/powerpoint/2010/main" val="1321786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633C8-5BF0-4A03-9FF7-0F1854E9382B}"/>
              </a:ext>
            </a:extLst>
          </p:cNvPr>
          <p:cNvSpPr>
            <a:spLocks noGrp="1"/>
          </p:cNvSpPr>
          <p:nvPr>
            <p:ph type="title"/>
          </p:nvPr>
        </p:nvSpPr>
        <p:spPr>
          <a:xfrm>
            <a:off x="1449217" y="345441"/>
            <a:ext cx="9605635" cy="1518754"/>
          </a:xfrm>
        </p:spPr>
        <p:txBody>
          <a:bodyPr/>
          <a:lstStyle/>
          <a:p>
            <a:pPr algn="ctr"/>
            <a:r>
              <a:rPr lang="en-US" dirty="0"/>
              <a:t>Current  access  to  justice  projects</a:t>
            </a:r>
            <a:br>
              <a:rPr lang="en-US" dirty="0"/>
            </a:br>
            <a:br>
              <a:rPr lang="en-US" dirty="0"/>
            </a:br>
            <a:r>
              <a:rPr lang="en-US" sz="2800" dirty="0">
                <a:solidFill>
                  <a:srgbClr val="FF0000"/>
                </a:solidFill>
              </a:rPr>
              <a:t>Justice in Government</a:t>
            </a:r>
          </a:p>
        </p:txBody>
      </p:sp>
      <p:sp>
        <p:nvSpPr>
          <p:cNvPr id="3" name="Content Placeholder 2">
            <a:extLst>
              <a:ext uri="{FF2B5EF4-FFF2-40B4-BE49-F238E27FC236}">
                <a16:creationId xmlns:a16="http://schemas.microsoft.com/office/drawing/2014/main" id="{A2A76904-74CF-45F8-8AC1-3412E1E79E58}"/>
              </a:ext>
            </a:extLst>
          </p:cNvPr>
          <p:cNvSpPr>
            <a:spLocks noGrp="1"/>
          </p:cNvSpPr>
          <p:nvPr>
            <p:ph sz="half" idx="1"/>
          </p:nvPr>
        </p:nvSpPr>
        <p:spPr>
          <a:xfrm>
            <a:off x="1447331" y="2010878"/>
            <a:ext cx="4645152" cy="4125762"/>
          </a:xfrm>
        </p:spPr>
        <p:txBody>
          <a:bodyPr>
            <a:noAutofit/>
          </a:bodyPr>
          <a:lstStyle/>
          <a:p>
            <a:r>
              <a:rPr lang="en-US" sz="2400" dirty="0"/>
              <a:t>Collaboration with Executive Branch</a:t>
            </a:r>
          </a:p>
          <a:p>
            <a:r>
              <a:rPr lang="en-US" sz="2400" dirty="0"/>
              <a:t>Interest Convergence Between Agency Goals and Legal Aid</a:t>
            </a:r>
          </a:p>
          <a:p>
            <a:r>
              <a:rPr lang="en-US" sz="2400" dirty="0"/>
              <a:t>Precedent:  AZ Domestic                                       Violence Legal Assistance Project</a:t>
            </a:r>
          </a:p>
        </p:txBody>
      </p:sp>
      <p:sp>
        <p:nvSpPr>
          <p:cNvPr id="4" name="Content Placeholder 3">
            <a:extLst>
              <a:ext uri="{FF2B5EF4-FFF2-40B4-BE49-F238E27FC236}">
                <a16:creationId xmlns:a16="http://schemas.microsoft.com/office/drawing/2014/main" id="{DD4B62C9-5A4B-478E-BE70-0B5A4FECD0DE}"/>
              </a:ext>
            </a:extLst>
          </p:cNvPr>
          <p:cNvSpPr>
            <a:spLocks noGrp="1"/>
          </p:cNvSpPr>
          <p:nvPr>
            <p:ph sz="half" idx="2"/>
          </p:nvPr>
        </p:nvSpPr>
        <p:spPr/>
        <p:txBody>
          <a:bodyPr>
            <a:normAutofit/>
          </a:bodyPr>
          <a:lstStyle/>
          <a:p>
            <a:r>
              <a:rPr lang="en-US" sz="2400" dirty="0"/>
              <a:t>Potential Collaborative Projects:</a:t>
            </a:r>
          </a:p>
          <a:p>
            <a:pPr lvl="1"/>
            <a:r>
              <a:rPr lang="en-US" sz="2400" dirty="0"/>
              <a:t>Jobseekers with criminal records</a:t>
            </a:r>
          </a:p>
          <a:p>
            <a:pPr lvl="1"/>
            <a:r>
              <a:rPr lang="en-US" sz="2400" dirty="0"/>
              <a:t>Victims of Crime</a:t>
            </a:r>
          </a:p>
          <a:p>
            <a:pPr lvl="1"/>
            <a:r>
              <a:rPr lang="en-US" sz="2400" dirty="0"/>
              <a:t>Veterans</a:t>
            </a:r>
          </a:p>
          <a:p>
            <a:pPr lvl="1"/>
            <a:r>
              <a:rPr lang="en-US" sz="2400" dirty="0"/>
              <a:t>Opioid Crisis</a:t>
            </a:r>
          </a:p>
        </p:txBody>
      </p:sp>
    </p:spTree>
    <p:extLst>
      <p:ext uri="{BB962C8B-B14F-4D97-AF65-F5344CB8AC3E}">
        <p14:creationId xmlns:p14="http://schemas.microsoft.com/office/powerpoint/2010/main" val="4136632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30CC3-61BA-4376-B73E-B59DE5C2246E}"/>
              </a:ext>
            </a:extLst>
          </p:cNvPr>
          <p:cNvSpPr>
            <a:spLocks noGrp="1"/>
          </p:cNvSpPr>
          <p:nvPr>
            <p:ph type="title"/>
          </p:nvPr>
        </p:nvSpPr>
        <p:spPr>
          <a:xfrm>
            <a:off x="1449217" y="182881"/>
            <a:ext cx="9605635" cy="1681314"/>
          </a:xfrm>
        </p:spPr>
        <p:txBody>
          <a:bodyPr/>
          <a:lstStyle/>
          <a:p>
            <a:pPr algn="ctr"/>
            <a:r>
              <a:rPr lang="en-US" dirty="0"/>
              <a:t>Current  access  to  justice  projects</a:t>
            </a:r>
            <a:br>
              <a:rPr lang="en-US" dirty="0"/>
            </a:br>
            <a:br>
              <a:rPr lang="en-US" dirty="0"/>
            </a:br>
            <a:r>
              <a:rPr lang="en-US" sz="2800" dirty="0">
                <a:solidFill>
                  <a:srgbClr val="FF0000"/>
                </a:solidFill>
              </a:rPr>
              <a:t>On Line Dispute Resolution</a:t>
            </a:r>
          </a:p>
        </p:txBody>
      </p:sp>
      <p:sp>
        <p:nvSpPr>
          <p:cNvPr id="3" name="Content Placeholder 2">
            <a:extLst>
              <a:ext uri="{FF2B5EF4-FFF2-40B4-BE49-F238E27FC236}">
                <a16:creationId xmlns:a16="http://schemas.microsoft.com/office/drawing/2014/main" id="{37DF390B-61BC-4E67-808B-D64A698BBAC8}"/>
              </a:ext>
            </a:extLst>
          </p:cNvPr>
          <p:cNvSpPr>
            <a:spLocks noGrp="1"/>
          </p:cNvSpPr>
          <p:nvPr>
            <p:ph sz="half" idx="1"/>
          </p:nvPr>
        </p:nvSpPr>
        <p:spPr>
          <a:xfrm>
            <a:off x="1447331" y="1864195"/>
            <a:ext cx="4645152" cy="4202775"/>
          </a:xfrm>
        </p:spPr>
        <p:txBody>
          <a:bodyPr>
            <a:noAutofit/>
          </a:bodyPr>
          <a:lstStyle/>
          <a:p>
            <a:r>
              <a:rPr lang="en-US" sz="2300" dirty="0"/>
              <a:t>Consequences of failure to appear</a:t>
            </a:r>
          </a:p>
          <a:p>
            <a:r>
              <a:rPr lang="en-US" sz="2300" dirty="0"/>
              <a:t>Michigan model</a:t>
            </a:r>
          </a:p>
          <a:p>
            <a:r>
              <a:rPr lang="en-US" sz="2300" dirty="0"/>
              <a:t>Appropriate cases managed on line via PC, tablet or cell phone</a:t>
            </a:r>
          </a:p>
          <a:p>
            <a:r>
              <a:rPr lang="en-US" sz="2300" dirty="0"/>
              <a:t>Michigan Experience:  </a:t>
            </a:r>
          </a:p>
          <a:p>
            <a:pPr lvl="1"/>
            <a:r>
              <a:rPr lang="en-US" sz="2300" dirty="0">
                <a:cs typeface="Courier New" panose="02070309020205020404" pitchFamily="49" charset="0"/>
              </a:rPr>
              <a:t>Increased participation by </a:t>
            </a:r>
            <a:r>
              <a:rPr lang="en-US" sz="2300" dirty="0"/>
              <a:t>40 %</a:t>
            </a:r>
          </a:p>
          <a:p>
            <a:pPr lvl="1"/>
            <a:r>
              <a:rPr lang="en-US" sz="2300" dirty="0"/>
              <a:t>Increased court efficiency and timely collection of fees/fines  </a:t>
            </a:r>
          </a:p>
        </p:txBody>
      </p:sp>
      <p:sp>
        <p:nvSpPr>
          <p:cNvPr id="4" name="Content Placeholder 3">
            <a:extLst>
              <a:ext uri="{FF2B5EF4-FFF2-40B4-BE49-F238E27FC236}">
                <a16:creationId xmlns:a16="http://schemas.microsoft.com/office/drawing/2014/main" id="{74611D62-58D7-4158-9335-2891560D714B}"/>
              </a:ext>
            </a:extLst>
          </p:cNvPr>
          <p:cNvSpPr>
            <a:spLocks noGrp="1"/>
          </p:cNvSpPr>
          <p:nvPr>
            <p:ph sz="half" idx="2"/>
          </p:nvPr>
        </p:nvSpPr>
        <p:spPr>
          <a:xfrm>
            <a:off x="6413771" y="1864194"/>
            <a:ext cx="4645152" cy="4202775"/>
          </a:xfrm>
        </p:spPr>
        <p:txBody>
          <a:bodyPr>
            <a:noAutofit/>
          </a:bodyPr>
          <a:lstStyle/>
          <a:p>
            <a:r>
              <a:rPr lang="en-US" sz="2300" dirty="0"/>
              <a:t>Arizona Pilot Project</a:t>
            </a:r>
          </a:p>
          <a:p>
            <a:r>
              <a:rPr lang="en-US" sz="2300" dirty="0"/>
              <a:t>Case types:  traffic, parking, small claims, debt collection, post-decree family cases</a:t>
            </a:r>
          </a:p>
          <a:p>
            <a:r>
              <a:rPr lang="en-US" sz="2300" dirty="0"/>
              <a:t>Participating courts:</a:t>
            </a:r>
          </a:p>
          <a:p>
            <a:pPr lvl="1"/>
            <a:r>
              <a:rPr lang="en-US" sz="2300" dirty="0"/>
              <a:t>Superior courts in urban and rural counties</a:t>
            </a:r>
          </a:p>
          <a:p>
            <a:pPr lvl="1"/>
            <a:r>
              <a:rPr lang="en-US" sz="2300" dirty="0"/>
              <a:t>JP/Municipal courts </a:t>
            </a:r>
          </a:p>
        </p:txBody>
      </p:sp>
    </p:spTree>
    <p:extLst>
      <p:ext uri="{BB962C8B-B14F-4D97-AF65-F5344CB8AC3E}">
        <p14:creationId xmlns:p14="http://schemas.microsoft.com/office/powerpoint/2010/main" val="1758152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F146F-E056-4392-BC63-BE50F783F2D4}"/>
              </a:ext>
            </a:extLst>
          </p:cNvPr>
          <p:cNvSpPr>
            <a:spLocks noGrp="1"/>
          </p:cNvSpPr>
          <p:nvPr>
            <p:ph type="title"/>
          </p:nvPr>
        </p:nvSpPr>
        <p:spPr>
          <a:xfrm>
            <a:off x="1451579" y="223521"/>
            <a:ext cx="9603275" cy="1630234"/>
          </a:xfrm>
        </p:spPr>
        <p:txBody>
          <a:bodyPr>
            <a:normAutofit/>
          </a:bodyPr>
          <a:lstStyle/>
          <a:p>
            <a:pPr algn="ctr"/>
            <a:r>
              <a:rPr lang="en-US" dirty="0"/>
              <a:t>Arizona  Income  Tax  Credit</a:t>
            </a:r>
            <a:br>
              <a:rPr lang="en-US" dirty="0"/>
            </a:br>
            <a:br>
              <a:rPr lang="en-US" dirty="0"/>
            </a:br>
            <a:r>
              <a:rPr lang="en-US" sz="2400" dirty="0">
                <a:solidFill>
                  <a:srgbClr val="FF0000"/>
                </a:solidFill>
              </a:rPr>
              <a:t>What  you  need  to  know</a:t>
            </a:r>
            <a:endParaRPr lang="en-US" sz="2400" dirty="0"/>
          </a:p>
        </p:txBody>
      </p:sp>
      <p:sp>
        <p:nvSpPr>
          <p:cNvPr id="3" name="Content Placeholder 2">
            <a:extLst>
              <a:ext uri="{FF2B5EF4-FFF2-40B4-BE49-F238E27FC236}">
                <a16:creationId xmlns:a16="http://schemas.microsoft.com/office/drawing/2014/main" id="{6C41F566-76C8-402B-B1C7-B24A0104A06B}"/>
              </a:ext>
            </a:extLst>
          </p:cNvPr>
          <p:cNvSpPr>
            <a:spLocks noGrp="1"/>
          </p:cNvSpPr>
          <p:nvPr>
            <p:ph idx="1"/>
          </p:nvPr>
        </p:nvSpPr>
        <p:spPr>
          <a:xfrm>
            <a:off x="1451579" y="2015732"/>
            <a:ext cx="9603275" cy="3836428"/>
          </a:xfrm>
        </p:spPr>
        <p:txBody>
          <a:bodyPr>
            <a:normAutofit/>
          </a:bodyPr>
          <a:lstStyle/>
          <a:p>
            <a:r>
              <a:rPr lang="en-US" sz="2800" dirty="0"/>
              <a:t>Donations made to qualifying charitable organizations</a:t>
            </a:r>
          </a:p>
          <a:p>
            <a:r>
              <a:rPr lang="en-US" sz="2800" dirty="0"/>
              <a:t>These organizations provide free legal services to the poor</a:t>
            </a:r>
          </a:p>
          <a:p>
            <a:r>
              <a:rPr lang="en-US" sz="2800" dirty="0"/>
              <a:t>Tax credit, not a tax deduction</a:t>
            </a:r>
          </a:p>
          <a:p>
            <a:r>
              <a:rPr lang="en-US" sz="2800" dirty="0"/>
              <a:t>Single Filer:  $400;   Joint Filers:  $800</a:t>
            </a:r>
          </a:p>
          <a:p>
            <a:r>
              <a:rPr lang="en-US" sz="2800" dirty="0"/>
              <a:t>Make donations by April 17, 2018 </a:t>
            </a:r>
          </a:p>
          <a:p>
            <a:r>
              <a:rPr lang="en-US" sz="2800" dirty="0"/>
              <a:t>Exclusive of  school tax credits</a:t>
            </a:r>
          </a:p>
          <a:p>
            <a:endParaRPr lang="en-US" dirty="0"/>
          </a:p>
        </p:txBody>
      </p:sp>
    </p:spTree>
    <p:extLst>
      <p:ext uri="{BB962C8B-B14F-4D97-AF65-F5344CB8AC3E}">
        <p14:creationId xmlns:p14="http://schemas.microsoft.com/office/powerpoint/2010/main" val="2147105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41A3E-1679-4729-8775-BD75BB429627}"/>
              </a:ext>
            </a:extLst>
          </p:cNvPr>
          <p:cNvSpPr>
            <a:spLocks noGrp="1"/>
          </p:cNvSpPr>
          <p:nvPr>
            <p:ph type="title"/>
          </p:nvPr>
        </p:nvSpPr>
        <p:spPr>
          <a:xfrm>
            <a:off x="1449217" y="142241"/>
            <a:ext cx="9605635" cy="1721954"/>
          </a:xfrm>
        </p:spPr>
        <p:txBody>
          <a:bodyPr>
            <a:normAutofit/>
          </a:bodyPr>
          <a:lstStyle/>
          <a:p>
            <a:pPr algn="ctr"/>
            <a:r>
              <a:rPr lang="en-US" dirty="0"/>
              <a:t>Arizona  Income  Tax  Credit</a:t>
            </a:r>
            <a:br>
              <a:rPr lang="en-US" dirty="0"/>
            </a:br>
            <a:br>
              <a:rPr lang="en-US" dirty="0"/>
            </a:br>
            <a:r>
              <a:rPr lang="en-US" sz="2800" dirty="0">
                <a:solidFill>
                  <a:srgbClr val="FF0000"/>
                </a:solidFill>
              </a:rPr>
              <a:t>Qualifying legal service Organizations</a:t>
            </a:r>
            <a:endParaRPr lang="en-US" sz="2800" dirty="0"/>
          </a:p>
        </p:txBody>
      </p:sp>
      <p:sp>
        <p:nvSpPr>
          <p:cNvPr id="3" name="Content Placeholder 2">
            <a:extLst>
              <a:ext uri="{FF2B5EF4-FFF2-40B4-BE49-F238E27FC236}">
                <a16:creationId xmlns:a16="http://schemas.microsoft.com/office/drawing/2014/main" id="{4EB2C1BE-7206-47A3-AB15-2799551FC77F}"/>
              </a:ext>
            </a:extLst>
          </p:cNvPr>
          <p:cNvSpPr>
            <a:spLocks noGrp="1"/>
          </p:cNvSpPr>
          <p:nvPr>
            <p:ph sz="half" idx="1"/>
          </p:nvPr>
        </p:nvSpPr>
        <p:spPr>
          <a:xfrm>
            <a:off x="1447331" y="2010878"/>
            <a:ext cx="4645152" cy="3942882"/>
          </a:xfrm>
        </p:spPr>
        <p:txBody>
          <a:bodyPr>
            <a:normAutofit lnSpcReduction="10000"/>
          </a:bodyPr>
          <a:lstStyle/>
          <a:p>
            <a:r>
              <a:rPr lang="en-US" sz="2800" dirty="0"/>
              <a:t>Community Legal Services</a:t>
            </a:r>
          </a:p>
          <a:p>
            <a:r>
              <a:rPr lang="en-US" sz="2800" dirty="0"/>
              <a:t>Southern Arizona Legal Aid</a:t>
            </a:r>
          </a:p>
          <a:p>
            <a:r>
              <a:rPr lang="en-US" sz="2800" dirty="0"/>
              <a:t>DNA Peoples Legal Services</a:t>
            </a:r>
          </a:p>
          <a:p>
            <a:r>
              <a:rPr lang="en-US" sz="2800" dirty="0"/>
              <a:t>Christian Legal Aid</a:t>
            </a:r>
          </a:p>
          <a:p>
            <a:r>
              <a:rPr lang="en-US" sz="2800" dirty="0"/>
              <a:t>Florence Immigration &amp; Refugee Rights Project</a:t>
            </a:r>
          </a:p>
          <a:p>
            <a:endParaRPr lang="en-US" dirty="0"/>
          </a:p>
        </p:txBody>
      </p:sp>
      <p:sp>
        <p:nvSpPr>
          <p:cNvPr id="4" name="Content Placeholder 3">
            <a:extLst>
              <a:ext uri="{FF2B5EF4-FFF2-40B4-BE49-F238E27FC236}">
                <a16:creationId xmlns:a16="http://schemas.microsoft.com/office/drawing/2014/main" id="{863381D0-F960-420A-9FC2-D2155E51730C}"/>
              </a:ext>
            </a:extLst>
          </p:cNvPr>
          <p:cNvSpPr>
            <a:spLocks noGrp="1"/>
          </p:cNvSpPr>
          <p:nvPr>
            <p:ph sz="half" idx="2"/>
          </p:nvPr>
        </p:nvSpPr>
        <p:spPr>
          <a:xfrm>
            <a:off x="6413771" y="2017342"/>
            <a:ext cx="4645152" cy="3936417"/>
          </a:xfrm>
        </p:spPr>
        <p:txBody>
          <a:bodyPr>
            <a:normAutofit lnSpcReduction="10000"/>
          </a:bodyPr>
          <a:lstStyle/>
          <a:p>
            <a:r>
              <a:rPr lang="en-US" sz="2800" dirty="0"/>
              <a:t>Defenders of Children</a:t>
            </a:r>
          </a:p>
          <a:p>
            <a:r>
              <a:rPr lang="en-US" sz="2800" dirty="0"/>
              <a:t>Never Again Foundation</a:t>
            </a:r>
          </a:p>
          <a:p>
            <a:r>
              <a:rPr lang="en-US" sz="2800" dirty="0"/>
              <a:t>Step Up To Justice</a:t>
            </a:r>
          </a:p>
          <a:p>
            <a:r>
              <a:rPr lang="en-US" sz="2800" dirty="0"/>
              <a:t>Tucson Family Advocacy Program</a:t>
            </a:r>
          </a:p>
          <a:p>
            <a:r>
              <a:rPr lang="en-US" sz="2800" dirty="0"/>
              <a:t>William E. Morris Institute For Justice</a:t>
            </a:r>
          </a:p>
          <a:p>
            <a:endParaRPr lang="en-US" dirty="0"/>
          </a:p>
        </p:txBody>
      </p:sp>
    </p:spTree>
    <p:extLst>
      <p:ext uri="{BB962C8B-B14F-4D97-AF65-F5344CB8AC3E}">
        <p14:creationId xmlns:p14="http://schemas.microsoft.com/office/powerpoint/2010/main" val="253592942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49</TotalTime>
  <Words>1854</Words>
  <Application>Microsoft Office PowerPoint</Application>
  <PresentationFormat>Widescreen</PresentationFormat>
  <Paragraphs>200</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Gill Sans MT</vt:lpstr>
      <vt:lpstr>Gallery</vt:lpstr>
      <vt:lpstr>Access to Justice</vt:lpstr>
      <vt:lpstr>PowerPoint Presentation</vt:lpstr>
      <vt:lpstr>Challenges  to  access  to  justice</vt:lpstr>
      <vt:lpstr>Access  to  Justice  Initiatives</vt:lpstr>
      <vt:lpstr>Access  to  Justice  Initiatives</vt:lpstr>
      <vt:lpstr>Current  access  to  justice  projects  Justice in Government</vt:lpstr>
      <vt:lpstr>Current  access  to  justice  projects  On Line Dispute Resolution</vt:lpstr>
      <vt:lpstr>Arizona  Income  Tax  Credit  What  you  need  to  know</vt:lpstr>
      <vt:lpstr>Arizona  Income  Tax  Credit  Qualifying legal service Organizations</vt:lpstr>
      <vt:lpstr>Volunteer opportunities</vt:lpstr>
      <vt:lpstr>Additional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 to Justice</dc:title>
  <dc:creator>Winthrop, Lawrence F.</dc:creator>
  <cp:lastModifiedBy>Winthrop, Lawrence F.</cp:lastModifiedBy>
  <cp:revision>7</cp:revision>
  <dcterms:created xsi:type="dcterms:W3CDTF">2018-03-19T20:41:08Z</dcterms:created>
  <dcterms:modified xsi:type="dcterms:W3CDTF">2018-03-25T17:08:04Z</dcterms:modified>
</cp:coreProperties>
</file>